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Onest"/>
      <p:regular r:id="rId200"/>
      <p:bold r:id="rId201"/>
    </p:embeddedFont>
    <p:embeddedFont>
      <p:font typeface="Manrope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8B6F47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B6A48B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5B4C35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D0C6B5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Студии</c:v>
                </c:pt>
                <c:pt idx="1">
                  <c:v>1-комнатные</c:v>
                </c:pt>
                <c:pt idx="2">
                  <c:v>2-комнатные</c:v>
                </c:pt>
                <c:pt idx="3">
                  <c:v>3-комнатные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40</c:v>
                </c:pt>
                <c:pt idx="3">
                  <c:v>15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6A6862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Рады видеть вас в отделе продаж. Сегодня я расскажу о жилом комплексе «Речной» — это комфорт-класс, четыре корпуса прямо у реки, с закрытым двором. Первые корпуса мы сдаём уже в 2026 году, полностью завершим проект к 2028-му.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Чтобы посмотреть квартиры вживую, просто позвоните нам или зайдите в отдел продаж — мы работаем каждый день с девяти утра до девяти вечера. Покажем шоурум с вариантами отделки, проведём по территории и ответим на все вопросы по ипотеке и сделке. На слайде — QR-код, по нему откроется сайт комплекса с планировками и актуальными ценами. Ждём вас!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я коротко расскажу о самом проекте. «Речной» — это комфорт-класс, то есть современные планировки и хорошая инфраструктура без переплаты за статус. Всего в комплексе четыре корпуса разной этажности — от 10 до 17 этажей, и в них 1 200 квартир. Внутри будет благоустроенная территория площадью 3,5 гектара — это дворы, зелёные зоны и места для отдыха. Теперь давайте посмотрим, что находится рядом с комплексом.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Посмотрите, что находится рядом с комплексом — всё самое важное для семьи в шаговой доступности. Детский сад в 200 метрах, школа в 350, до остановки вообще две минуты. Поликлиника чуть дальше — 15 минут пешком, но и до неё можно дойти без машины. А если нужно в центр — 15 минут на автомобиле или полчаса на общественном транспорте. То есть и для повседневной жизни, и для поездок по городу локация очень удобная.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Все четыре корпуса сдаются поэтапно — с конца 2026 по лето 2028 года. Первый корпус готов уже в четвёртом квартале 2026-го, второй — летом 2027-го, третий — в конце 2027-го, а четвёртый — летом 2028-го. Такой график позволяет заселяться постепенно, не дожидаясь полного завершения всего комплекса. Если вам важно заехать как можно раньше, обратите внимание на первый корпус. Дальше я расскажу, какие квартиры в каждом корпусе доступны.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структуру квартир в «Речном». Почти половина — это двухкомнатные: их 40%, и это самый востребованный формат для семей. Ещё 30% — однокомнатные, они хороши и для первого жилья, и как вариант для сдачи. Студии и трёхкомнатные — по 15%: первые для компактного проживания, вторые — для больших семей. Диапазоны площадей я указал на слайде, так что вы можете сразу прикинуть, какой формат вам подходит.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предлагаем три варианта отделки, чтобы вы могли выбрать под свой бюджет и планы. Без отделки — это базовая цена, вы делаете всё сами. Предчистовая — стяжка, штукатурка, разводка электрики и сантехники уже готовы, остаётся только финиш. Чистовая — это полностью готовая квартира с обоями, ламинатом, плиткой и дверями, можно заезжать сразу. Разница в цене — 5 и 15 тысяч за метр соответственно. Если не хотите заниматься ремонтом, берите чистовую, а если планируете свой дизайн — предчистовую.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Двор — это то место, где вы будете проводить время с семьёй каждый день, поэтому мы продумали его до мелочей. Территория полностью закрыта от машин и посторонних — попасть сюда могут только жители комплекса. Для автомобилей есть подземный паркинг на 320 мест, так что во дворе всегда тихо и безопасно. На первых этажах разместятся магазины и сервисы — не придётся ехать за продуктами в другой район. А для детей и взрослых — отдельные площадки с безопасным покрытием и зоны отдыха. Дальше расскажу, сколько это стоит и как купить квартиру.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деньгах. Базовые цены на 2026 год — от 105 до 130 тысяч рублей за квадратный метр, в зависимости от типа квартиры. Купить можно тремя способами. Первый — ипотека, у нас аккредитованы основные банки, включая семейную программу, ставка от 6 процентов. Второй — рассрочка от застройщика на срок до двух лет, без банка и процентов. И третий, самый важный момент — все расчёты идут через эскроу-счета по 214-ФЗ. Это значит, ваши деньги лежат на защищённом счёте в банке, и застройщик получает их только после того, как дом сдан и вы получили ключи. Никаких рисков долгостроя — это главная гарантия безопасности сделки. Если хотите, можем прямо сейчас посчитать ежемесячный платёж под вашу квартиру.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Расскажу, как проходит сделка. Всего четыре этапа, каждый занимает немного времени. Сначала вы бронируете квартиру — на один день, цена и планировка закрепляются за вами. Затем подписываем договор долевого участия, и ваши деньги уходят на эскроу-счёт в банке — застройщик получит их только после сдачи дома, так что вложения защищены по 214-ФЗ. Дальше оформляем ипотеку или рассрочку — это от пяти до десяти рабочих дней. Финальный этап — приёмка квартиры, получение ключей и регистрация собственности: приёмка занимает один день, регистрация — до тридцати дней. Мы сопровождаем вас на каждом шаге.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407f8f9484b51387.png"/><Relationship Id="rId4" Type="http://schemas.openxmlformats.org/officeDocument/2006/relationships/image" Target="../media/m005da23dfc7c96ac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77d8321f33d78c2b.png"/><Relationship Id="rId4" Type="http://schemas.openxmlformats.org/officeDocument/2006/relationships/image" Target="../media/m6e92c1e2704591cf.png"/><Relationship Id="rId5" Type="http://schemas.openxmlformats.org/officeDocument/2006/relationships/image" Target="../media/m004b480dcd9ac419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c68308a4f78d99e3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b76e441f1198f994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fbfb6516e75f6358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77d8321f33d78c2b.png"/><Relationship Id="rId100" Type="http://schemas.openxmlformats.org/officeDocument/2006/relationships/chart" Target="../charts/char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77d8321f33d78c2b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0a567e40bc5dd074.png"/><Relationship Id="rId4" Type="http://schemas.openxmlformats.org/officeDocument/2006/relationships/image" Target="../media/mc3dc83ad23b60804.png"/><Relationship Id="rId5" Type="http://schemas.openxmlformats.org/officeDocument/2006/relationships/image" Target="../media/m61a361148657e139.svg"/><Relationship Id="rId6" Type="http://schemas.openxmlformats.org/officeDocument/2006/relationships/image" Target="../media/ma0a7538b71747542.png"/><Relationship Id="rId8" Type="http://schemas.openxmlformats.org/officeDocument/2006/relationships/image" Target="../media/mf42c826d87c60612.png"/><Relationship Id="rId9" Type="http://schemas.openxmlformats.org/officeDocument/2006/relationships/image" Target="../media/m5df7892390db0fbc.svg"/><Relationship Id="rId10" Type="http://schemas.openxmlformats.org/officeDocument/2006/relationships/image" Target="../media/m21ede3d2c42dec1e.png"/><Relationship Id="rId11" Type="http://schemas.openxmlformats.org/officeDocument/2006/relationships/image" Target="../media/md903ed3a0f8b7a23.sv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77d8321f33d78c2b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8fb6648948d5a725.png"/><Relationship Id="rId4" Type="http://schemas.openxmlformats.org/officeDocument/2006/relationships/image" Target="../media/mfc0e0816e46a4648.png"/><Relationship Id="rId5" Type="http://schemas.openxmlformats.org/officeDocument/2006/relationships/image" Target="../media/m56ba6ad5953323c2.svg"/><Relationship Id="rId6" Type="http://schemas.openxmlformats.org/officeDocument/2006/relationships/image" Target="../media/m359f53116fa59d8b.png"/><Relationship Id="rId7" Type="http://schemas.openxmlformats.org/officeDocument/2006/relationships/image" Target="../media/m56ba6ad5953323c2.svg"/><Relationship Id="rId8" Type="http://schemas.openxmlformats.org/officeDocument/2006/relationships/image" Target="../media/m3292794b5ff52f62.png"/><Relationship Id="rId9" Type="http://schemas.openxmlformats.org/officeDocument/2006/relationships/image" Target="../media/m56ba6ad5953323c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6350" y="6350"/>
            <a:ext cx="12179300" cy="68453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81025"/>
            <a:ext cx="14707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Onest"/>
              </a:rPr>
              <a:t>ЖК «Речной»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24695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Onest"/>
              </a:rPr>
              <a:t>Презентация жилого комплекса · Ростов-на-Дону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481909"/>
            <a:ext cx="9842500" cy="70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rgbClr val="FFFFFF"/>
                </a:solidFill>
                <a:latin typeface="Manrope"/>
              </a:rPr>
              <a:t>Жилой комплекс «Речной»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28002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Комфорт-класс, 4 корпуса у реки, закрытый двор. Сдача в 2026–2028 годах.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32500"/>
            <a:ext cx="11303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FFFFF"/>
                </a:solidFill>
                <a:latin typeface="Onest"/>
              </a:rPr>
              <a:t>Отдел продаж застройщика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41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604048"/>
            <a:ext cx="1616472" cy="533400"/>
          </a:xfrm>
          <a:prstGeom prst="roundRect">
            <a:avLst>
              <a:gd name="adj" fmla="val 28571"/>
            </a:avLst>
          </a:prstGeom>
          <a:solidFill>
            <a:srgbClr val="8B6F4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2530872" y="4604048"/>
            <a:ext cx="1944291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EBE8E1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81200"/>
            <a:ext cx="2413000" cy="241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0BDB7"/>
            </a:solidFill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09800"/>
            <a:ext cx="1955800" cy="19558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762000" y="1720552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BE9E2"/>
                </a:solidFill>
                <a:latin typeface="Onest"/>
              </a:rPr>
              <a:t>Следующий шаг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987252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ECE9E2"/>
                </a:solidFill>
                <a:latin typeface="Manrope"/>
              </a:rPr>
              <a:t>Запишитесь на просмотр квартиры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3367385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ECEAE3"/>
                </a:solidFill>
                <a:latin typeface="Onest"/>
              </a:rPr>
              <a:t>Приезжайте в отдел продаж или позвоните нам — подберём квартиру под ваш бюджет и покажем комплекс и варианты отделки.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27073" y="4762798"/>
            <a:ext cx="1086326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Onest"/>
              </a:rPr>
              <a:t>Позвонить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2763163" y="4762798"/>
            <a:ext cx="1479709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ECE9E2"/>
                </a:solidFill>
                <a:latin typeface="Onest"/>
              </a:rPr>
              <a:t>Отдел продаж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750300" y="4572000"/>
            <a:ext cx="2692400" cy="317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200"/>
              </a:lnSpc>
            </a:pPr>
            <a:r>
              <a:rPr lang="ru-RU" sz="950" cap="all" spc="133">
                <a:solidFill>
                  <a:srgbClr val="EDE9E2"/>
                </a:solidFill>
                <a:latin typeface="Onest"/>
              </a:rPr>
              <a:t>Сканируйте — откроется сайт комплекса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820466"/>
            <a:ext cx="3420467" cy="2006600"/>
          </a:xfrm>
          <a:prstGeom prst="rect">
            <a:avLst/>
          </a:prstGeom>
          <a:solidFill>
            <a:srgbClr val="F5F3EE"/>
          </a:solidFill>
          <a:ln w="6350" cap="flat">
            <a:solidFill>
              <a:srgbClr val="CDCAC3"/>
            </a:solidFill>
          </a:ln>
        </p:spPr>
      </p:sp>
      <p:sp>
        <p:nvSpPr>
          <p:cNvPr id="4" name="card4"/>
          <p:cNvSpPr/>
          <p:nvPr/>
        </p:nvSpPr>
        <p:spPr>
          <a:xfrm>
            <a:off x="4385667" y="1820466"/>
            <a:ext cx="3420566" cy="2006600"/>
          </a:xfrm>
          <a:prstGeom prst="rect">
            <a:avLst/>
          </a:prstGeom>
          <a:solidFill>
            <a:srgbClr val="F5F3EE"/>
          </a:solidFill>
          <a:ln w="6350" cap="flat">
            <a:solidFill>
              <a:srgbClr val="CDCAC3"/>
            </a:solidFill>
          </a:ln>
        </p:spPr>
      </p:sp>
      <p:sp>
        <p:nvSpPr>
          <p:cNvPr id="5" name="card5"/>
          <p:cNvSpPr/>
          <p:nvPr/>
        </p:nvSpPr>
        <p:spPr>
          <a:xfrm>
            <a:off x="8009434" y="1820466"/>
            <a:ext cx="3420566" cy="2006600"/>
          </a:xfrm>
          <a:prstGeom prst="rect">
            <a:avLst/>
          </a:prstGeom>
          <a:solidFill>
            <a:srgbClr val="F5F3EE"/>
          </a:solidFill>
          <a:ln w="6350" cap="flat">
            <a:solidFill>
              <a:srgbClr val="CDCAC3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4030266"/>
            <a:ext cx="3420467" cy="2006600"/>
          </a:xfrm>
          <a:prstGeom prst="rect">
            <a:avLst/>
          </a:prstGeom>
          <a:solidFill>
            <a:srgbClr val="F5F3EE"/>
          </a:solidFill>
          <a:ln w="6350" cap="flat">
            <a:solidFill>
              <a:srgbClr val="CDCAC3"/>
            </a:solidFill>
          </a:ln>
        </p:spPr>
      </p:sp>
      <p:sp>
        <p:nvSpPr>
          <p:cNvPr id="7" name="card7"/>
          <p:cNvSpPr/>
          <p:nvPr/>
        </p:nvSpPr>
        <p:spPr>
          <a:xfrm>
            <a:off x="4385667" y="4030266"/>
            <a:ext cx="3420566" cy="2006600"/>
          </a:xfrm>
          <a:prstGeom prst="rect">
            <a:avLst/>
          </a:prstGeom>
          <a:solidFill>
            <a:srgbClr val="F5F3EE"/>
          </a:solidFill>
          <a:ln w="6350" cap="flat">
            <a:solidFill>
              <a:srgbClr val="CDCAC3"/>
            </a:solidFill>
          </a:ln>
        </p:spPr>
      </p:sp>
      <p:sp>
        <p:nvSpPr>
          <p:cNvPr id="8" name="card8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0BDB7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55700" y="808335"/>
            <a:ext cx="115793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92">
                <a:solidFill>
                  <a:srgbClr val="8B6F47"/>
                </a:solidFill>
                <a:latin typeface="Onest"/>
              </a:rPr>
              <a:t>О проекте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04070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26241F"/>
                </a:solidFill>
                <a:latin typeface="Manrope"/>
              </a:rPr>
              <a:t>Жилой комплекс «Речной» в цифрах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2017316"/>
            <a:ext cx="34839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6F47"/>
                </a:solidFill>
                <a:latin typeface="Manrope"/>
              </a:rPr>
              <a:t>Комфорт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7750" y="2817416"/>
            <a:ext cx="341876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Onest"/>
              </a:rPr>
              <a:t>Комфорт-класс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7750" y="3134916"/>
            <a:ext cx="2874367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Современный уровень комфорта и планировок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1417" y="2017316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6F47"/>
                </a:solidFill>
                <a:latin typeface="Manrope"/>
              </a:rPr>
              <a:t>4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1417" y="2817416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Onest"/>
              </a:rPr>
              <a:t>Корпусов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1417" y="3134916"/>
            <a:ext cx="34188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4 корпуса разной этажности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95184" y="2017316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6F47"/>
                </a:solidFill>
                <a:latin typeface="Manrope"/>
              </a:rPr>
              <a:t>1 200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95184" y="2817416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Onest"/>
              </a:rPr>
              <a:t>Квартир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95184" y="3134916"/>
            <a:ext cx="34188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Всего в комплексе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47750" y="4227116"/>
            <a:ext cx="34839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6F47"/>
                </a:solidFill>
                <a:latin typeface="Manrope"/>
              </a:rPr>
              <a:t>10–17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47750" y="5027216"/>
            <a:ext cx="341876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Onest"/>
              </a:rPr>
              <a:t>Этажность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47750" y="5344716"/>
            <a:ext cx="341876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От 10 до 17 этажей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1417" y="4227116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6F47"/>
                </a:solidFill>
                <a:latin typeface="Manrope"/>
              </a:rPr>
              <a:t>3,5 га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1417" y="5027216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Onest"/>
              </a:rPr>
              <a:t>Территория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1417" y="5344716"/>
            <a:ext cx="2874466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Благоустроенная территория комплекса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03723"/>
            <a:ext cx="10668000" cy="3473450"/>
          </a:xfrm>
          <a:prstGeom prst="rect">
            <a:avLst/>
          </a:prstGeom>
          <a:noFill/>
          <a:ln w="12700" cap="flat">
            <a:solidFill>
              <a:srgbClr val="DFD8CD"/>
            </a:solidFill>
          </a:ln>
        </p:spPr>
      </p:sp>
      <p:sp>
        <p:nvSpPr>
          <p:cNvPr id="4" name="card4"/>
          <p:cNvSpPr/>
          <p:nvPr/>
        </p:nvSpPr>
        <p:spPr>
          <a:xfrm>
            <a:off x="5504656" y="2016423"/>
            <a:ext cx="2956322" cy="590550"/>
          </a:xfrm>
          <a:prstGeom prst="rect">
            <a:avLst/>
          </a:prstGeom>
          <a:solidFill>
            <a:srgbClr val="DFD8C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504656" y="2606973"/>
            <a:ext cx="2956322" cy="571500"/>
          </a:xfrm>
          <a:prstGeom prst="rect">
            <a:avLst/>
          </a:prstGeom>
          <a:solidFill>
            <a:srgbClr val="DFD8C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504656" y="3178473"/>
            <a:ext cx="2956322" cy="571500"/>
          </a:xfrm>
          <a:prstGeom prst="rect">
            <a:avLst/>
          </a:prstGeom>
          <a:solidFill>
            <a:srgbClr val="DFD8CD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504656" y="3749973"/>
            <a:ext cx="2956322" cy="571500"/>
          </a:xfrm>
          <a:prstGeom prst="rect">
            <a:avLst/>
          </a:prstGeom>
          <a:solidFill>
            <a:srgbClr val="DFD8CD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504656" y="4321473"/>
            <a:ext cx="2956322" cy="571500"/>
          </a:xfrm>
          <a:prstGeom prst="rect">
            <a:avLst/>
          </a:prstGeom>
          <a:solidFill>
            <a:srgbClr val="DFD8CD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5504656" y="4892973"/>
            <a:ext cx="2956322" cy="571500"/>
          </a:xfrm>
          <a:prstGeom prst="rect">
            <a:avLst/>
          </a:prstGeom>
          <a:solidFill>
            <a:srgbClr val="DFD8CD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0BDB7"/>
            </a:solidFill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55700" y="1006177"/>
            <a:ext cx="252250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92">
                <a:solidFill>
                  <a:srgbClr val="8B6F47"/>
                </a:solidFill>
                <a:latin typeface="Onest"/>
              </a:rPr>
              <a:t>Инфраструктура района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20679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26241F"/>
                </a:solidFill>
                <a:latin typeface="Manrope"/>
              </a:rPr>
              <a:t>Всё нужное — в пешей доступности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65200" y="218152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Manrope"/>
              </a:rPr>
              <a:t>Объект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437624" y="21815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8B6F47"/>
                </a:solidFill>
                <a:latin typeface="Manrope"/>
              </a:rPr>
              <a:t>Расстояние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393946" y="218152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Manrope"/>
              </a:rPr>
              <a:t>Время пешком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65200" y="277207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Школа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5437624" y="277207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350 м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393946" y="277207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5 минут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65200" y="334357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Детский сад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5437624" y="334357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200 м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393946" y="334357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3 минуты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65200" y="391507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Парк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5437624" y="391507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800 м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393946" y="391507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10 минут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65200" y="448657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Поликлиника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5437624" y="448657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1,2 км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393946" y="448657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15 минут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65200" y="505807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Остановка транспорта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5437624" y="505807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150 м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8393946" y="505807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6241F"/>
                </a:solidFill>
                <a:latin typeface="Onest"/>
              </a:rPr>
              <a:t>2 минуты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762000" y="562957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A6862"/>
                </a:solidFill>
                <a:latin typeface="Onest"/>
              </a:rPr>
              <a:t>До центра города — 15 минут на машине, 30 минут на общественном транспорте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0BDB7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2124770"/>
            <a:ext cx="152119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92">
                <a:solidFill>
                  <a:srgbClr val="8B6F47"/>
                </a:solidFill>
                <a:latin typeface="Onest"/>
              </a:rPr>
              <a:t>График сдачи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18569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26241F"/>
                </a:solidFill>
                <a:latin typeface="Manrope"/>
              </a:rPr>
              <a:t>Корпуса и сроки сдачи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247330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B6F47"/>
                </a:solidFill>
                <a:latin typeface="Onest"/>
              </a:rPr>
              <a:t>4 кв. 2026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933130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Onest"/>
              </a:rPr>
              <a:t>Корпус 1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263330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Первый корпус — заселение в конце 2026 года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247330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B6F47"/>
                </a:solidFill>
                <a:latin typeface="Onest"/>
              </a:rPr>
              <a:t>2 кв. 2027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3933130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Onest"/>
              </a:rPr>
              <a:t>Корпус 2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05200" y="4263330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Второй корпус — лето 2027 года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247330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B6F47"/>
                </a:solidFill>
                <a:latin typeface="Onest"/>
              </a:rPr>
              <a:t>4 кв. 2027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3933130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Onest"/>
              </a:rPr>
              <a:t>Корпус 3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248400" y="4263330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Третий корпус — конец 2027 года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247330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3 кв. 2028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3933130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A6862"/>
                </a:solidFill>
                <a:latin typeface="Onest"/>
              </a:rPr>
              <a:t>Корпус 4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991600" y="4263330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Четвёртый корпус — лето 2028 года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0654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B6F4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5099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B6A48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9544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5B4C35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3989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D0C6B5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0BDB7"/>
            </a:solidFill>
          </a:ln>
        </p:spPr>
      </p:sp>
      <p:graphicFrame>
        <p:nvGraphicFramePr>
          <p:cNvPr id="8" name="chart8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9" name="text9"/>
          <p:cNvSpPr>
            <a:spLocks noChangeArrowheads="1"/>
          </p:cNvSpPr>
          <p:nvPr/>
        </p:nvSpPr>
        <p:spPr>
          <a:xfrm>
            <a:off x="762000" y="16462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26241F"/>
                </a:solidFill>
                <a:latin typeface="Manrope"/>
              </a:rPr>
              <a:t>Квартирография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354227" y="3392488"/>
            <a:ext cx="1482447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8B6F47"/>
                </a:solidFill>
                <a:latin typeface="Manrope"/>
              </a:rPr>
              <a:t>100%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467803" y="4021138"/>
            <a:ext cx="1255395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всего квартир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191000" y="3014663"/>
            <a:ext cx="736480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Onest"/>
              </a:rPr>
              <a:t>Студии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1035109" y="2995613"/>
            <a:ext cx="521891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6F47"/>
                </a:solidFill>
                <a:latin typeface="Manrope"/>
              </a:rPr>
              <a:t>15%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191000" y="3459163"/>
            <a:ext cx="731976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Onest"/>
              </a:rPr>
              <a:t>1-комнатные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990064" y="3440113"/>
            <a:ext cx="566936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6F47"/>
                </a:solidFill>
                <a:latin typeface="Manrope"/>
              </a:rPr>
              <a:t>30%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191000" y="3903663"/>
            <a:ext cx="731480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Onest"/>
              </a:rPr>
              <a:t>2-комнатные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985103" y="3884613"/>
            <a:ext cx="57189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6F47"/>
                </a:solidFill>
                <a:latin typeface="Manrope"/>
              </a:rPr>
              <a:t>40%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191000" y="4348163"/>
            <a:ext cx="736480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6241F"/>
                </a:solidFill>
                <a:latin typeface="Onest"/>
              </a:rPr>
              <a:t>3-комнатные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1035109" y="4329113"/>
            <a:ext cx="521891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6F47"/>
                </a:solidFill>
                <a:latin typeface="Manrope"/>
              </a:rPr>
              <a:t>15%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0BDB7"/>
            </a:solidFill>
          </a:ln>
        </p:spPr>
      </p:sp>
      <p:graphicFrame>
        <p:nvGraphicFramePr>
          <p:cNvPr id="4" name="table4"/>
          <p:cNvGraphicFramePr>
            <a:graphicFrameLocks noGrp="1"/>
          </p:cNvGraphicFramePr>
          <p:nvPr/>
        </p:nvGraphicFramePr>
        <p:xfrm>
          <a:off x="762000" y="2426295"/>
          <a:ext cx="10668000" cy="3048000"/>
        </p:xfrm>
        <a:graphic>
          <a:graphicData uri="http://schemas.openxmlformats.org/drawingml/2006/table">
            <a:tbl>
              <a:tblPr/>
              <a:tblGrid>
                <a:gridCol w="3092152"/>
                <a:gridCol w="1695946"/>
                <a:gridCol w="2085578"/>
                <a:gridCol w="3794323"/>
              </a:tblGrid>
              <a:tr h="482600">
                <a:tc>
                  <a:txBody>
                    <a:bodyPr/>
                    <a:lstStyle/>
                    <a:p>
                      <a:pPr>
                        <a:lnSpc>
                          <a:spcPts val="1320"/>
                        </a:lnSpc>
                      </a:pPr>
                      <a:r>
                        <a:rPr lang="ru-RU" sz="1100" b="1">
                          <a:solidFill>
                            <a:srgbClr val="ECE9E2"/>
                          </a:solidFill>
                          <a:latin typeface="Onest"/>
                        </a:rPr>
                        <a:t>Характеристика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6241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</a:pPr>
                      <a:r>
                        <a:rPr lang="ru-RU" sz="1100" b="1">
                          <a:solidFill>
                            <a:srgbClr val="6A6862"/>
                          </a:solidFill>
                          <a:latin typeface="Onest"/>
                        </a:rPr>
                        <a:t>Без отделки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6241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</a:pPr>
                      <a:r>
                        <a:rPr lang="ru-RU" sz="1100" b="1">
                          <a:solidFill>
                            <a:srgbClr val="ECE9E2"/>
                          </a:solidFill>
                          <a:latin typeface="Onest"/>
                        </a:rPr>
                        <a:t>Предчистовая ★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B6F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</a:pPr>
                      <a:r>
                        <a:rPr lang="ru-RU" sz="1100" b="1">
                          <a:solidFill>
                            <a:srgbClr val="6A6862"/>
                          </a:solidFill>
                          <a:latin typeface="Onest"/>
                        </a:rPr>
                        <a:t>Чистовая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6241F"/>
                    </a:solidFill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26241F"/>
                          </a:solidFill>
                          <a:latin typeface="Onest"/>
                        </a:rPr>
                        <a:t>Стяжка и штукатурка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>
                      <a:solidFill>
                        <a:srgbClr val="F5F3E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>
                          <a:solidFill>
                            <a:srgbClr val="6A6862"/>
                          </a:solidFill>
                          <a:latin typeface="Onest"/>
                        </a:rPr>
                        <a:t>нет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>
                      <a:solidFill>
                        <a:srgbClr val="F5F3E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8B6F47"/>
                          </a:solidFill>
                          <a:latin typeface="Onest"/>
                        </a:rPr>
                        <a:t>есть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>
                      <a:solidFill>
                        <a:srgbClr val="F5F3EE"/>
                      </a:solidFill>
                    </a:lnB>
                    <a:solidFill>
                      <a:srgbClr val="DFD8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>
                          <a:solidFill>
                            <a:srgbClr val="6A6862"/>
                          </a:solidFill>
                          <a:latin typeface="Onest"/>
                        </a:rPr>
                        <a:t>есть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>
                      <a:solidFill>
                        <a:srgbClr val="F5F3EE"/>
                      </a:solidFill>
                    </a:lnB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26241F"/>
                          </a:solidFill>
                          <a:latin typeface="Onest"/>
                        </a:rPr>
                        <a:t>Электрика и сантехника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 w="6350" cap="flat">
                      <a:solidFill>
                        <a:srgbClr val="F5F3E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>
                          <a:solidFill>
                            <a:srgbClr val="6A6862"/>
                          </a:solidFill>
                          <a:latin typeface="Onest"/>
                        </a:rPr>
                        <a:t>нет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 w="6350" cap="flat">
                      <a:solidFill>
                        <a:srgbClr val="F5F3E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8B6F47"/>
                          </a:solidFill>
                          <a:latin typeface="Onest"/>
                        </a:rPr>
                        <a:t>разводка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 w="6350" cap="flat">
                      <a:solidFill>
                        <a:srgbClr val="F5F3EE"/>
                      </a:solidFill>
                    </a:lnB>
                    <a:solidFill>
                      <a:srgbClr val="DFD8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>
                          <a:solidFill>
                            <a:srgbClr val="6A6862"/>
                          </a:solidFill>
                          <a:latin typeface="Onest"/>
                        </a:rPr>
                        <a:t>полный монтаж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 w="6350" cap="flat">
                      <a:solidFill>
                        <a:srgbClr val="F5F3EE"/>
                      </a:solidFill>
                    </a:lnB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26241F"/>
                          </a:solidFill>
                          <a:latin typeface="Onest"/>
                        </a:rPr>
                        <a:t>Финишные покрытия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 w="6350" cap="flat">
                      <a:solidFill>
                        <a:srgbClr val="F5F3E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>
                          <a:solidFill>
                            <a:srgbClr val="6A6862"/>
                          </a:solidFill>
                          <a:latin typeface="Onest"/>
                        </a:rPr>
                        <a:t>нет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 w="6350" cap="flat">
                      <a:solidFill>
                        <a:srgbClr val="F5F3E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8B6F47"/>
                          </a:solidFill>
                          <a:latin typeface="Onest"/>
                        </a:rPr>
                        <a:t>нет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 w="6350" cap="flat">
                      <a:solidFill>
                        <a:srgbClr val="F5F3EE"/>
                      </a:solidFill>
                    </a:lnB>
                    <a:solidFill>
                      <a:srgbClr val="DFD8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>
                          <a:solidFill>
                            <a:srgbClr val="6A6862"/>
                          </a:solidFill>
                          <a:latin typeface="Onest"/>
                        </a:rPr>
                        <a:t>обои/покраска, ламинат, плитка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 w="6350" cap="flat">
                      <a:solidFill>
                        <a:srgbClr val="F5F3EE"/>
                      </a:solidFill>
                    </a:lnB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26241F"/>
                          </a:solidFill>
                          <a:latin typeface="Onest"/>
                        </a:rPr>
                        <a:t>Двери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 w="6350" cap="flat">
                      <a:solidFill>
                        <a:srgbClr val="F5F3E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>
                          <a:solidFill>
                            <a:srgbClr val="6A6862"/>
                          </a:solidFill>
                          <a:latin typeface="Onest"/>
                        </a:rPr>
                        <a:t>нет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 w="6350" cap="flat">
                      <a:solidFill>
                        <a:srgbClr val="F5F3E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8B6F47"/>
                          </a:solidFill>
                          <a:latin typeface="Onest"/>
                        </a:rPr>
                        <a:t>нет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 w="6350" cap="flat">
                      <a:solidFill>
                        <a:srgbClr val="F5F3EE"/>
                      </a:solidFill>
                    </a:lnB>
                    <a:solidFill>
                      <a:srgbClr val="DFD8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>
                          <a:solidFill>
                            <a:srgbClr val="6A6862"/>
                          </a:solidFill>
                          <a:latin typeface="Onest"/>
                        </a:rPr>
                        <a:t>межкомнатные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 w="6350" cap="flat">
                      <a:solidFill>
                        <a:srgbClr val="F5F3EE"/>
                      </a:solidFill>
                    </a:lnB>
                    <a:noFill/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26241F"/>
                          </a:solidFill>
                          <a:latin typeface="Onest"/>
                        </a:rPr>
                        <a:t>Цена за м²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>
                          <a:solidFill>
                            <a:srgbClr val="6A6862"/>
                          </a:solidFill>
                          <a:latin typeface="Onest"/>
                        </a:rPr>
                        <a:t>базовая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8B6F47"/>
                          </a:solidFill>
                          <a:latin typeface="Onest"/>
                        </a:rPr>
                        <a:t>+5 000 ₽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>
                      <a:noFill/>
                    </a:lnB>
                    <a:solidFill>
                      <a:srgbClr val="DFD8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50">
                          <a:solidFill>
                            <a:srgbClr val="6A6862"/>
                          </a:solidFill>
                          <a:latin typeface="Onest"/>
                        </a:rPr>
                        <a:t>+15 000 ₽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5F3EE"/>
                      </a:solidFill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1383705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80">
                <a:solidFill>
                  <a:srgbClr val="8B6F47"/>
                </a:solidFill>
                <a:latin typeface="Onest"/>
              </a:rPr>
              <a:t>Отделка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059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26241F"/>
                </a:solidFill>
                <a:latin typeface="Manrope"/>
              </a:rPr>
              <a:t>Три варианта отделки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03561"/>
            <a:ext cx="5257800" cy="2156520"/>
          </a:xfrm>
          <a:prstGeom prst="rect">
            <a:avLst/>
          </a:prstGeom>
          <a:solidFill>
            <a:srgbClr val="F5F3EE"/>
          </a:solidFill>
          <a:ln w="6350" cap="flat">
            <a:solidFill>
              <a:srgbClr val="CDCAC3"/>
            </a:solidFill>
          </a:ln>
        </p:spPr>
      </p:sp>
      <p:sp>
        <p:nvSpPr>
          <p:cNvPr id="4" name="card4"/>
          <p:cNvSpPr/>
          <p:nvPr/>
        </p:nvSpPr>
        <p:spPr>
          <a:xfrm>
            <a:off x="1022350" y="175121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CE9E2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172200" y="1503561"/>
            <a:ext cx="5257800" cy="2156520"/>
          </a:xfrm>
          <a:prstGeom prst="rect">
            <a:avLst/>
          </a:prstGeom>
          <a:solidFill>
            <a:srgbClr val="F5F3EE"/>
          </a:solidFill>
          <a:ln w="6350" cap="flat">
            <a:solidFill>
              <a:srgbClr val="CDCAC3"/>
            </a:solidFill>
          </a:ln>
        </p:spPr>
      </p:sp>
      <p:sp>
        <p:nvSpPr>
          <p:cNvPr id="6" name="card6"/>
          <p:cNvSpPr/>
          <p:nvPr/>
        </p:nvSpPr>
        <p:spPr>
          <a:xfrm>
            <a:off x="6432550" y="175121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CE9E2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3812480"/>
            <a:ext cx="5257800" cy="2156520"/>
          </a:xfrm>
          <a:prstGeom prst="rect">
            <a:avLst/>
          </a:prstGeom>
          <a:solidFill>
            <a:srgbClr val="F5F3EE"/>
          </a:solidFill>
          <a:ln w="6350" cap="flat">
            <a:solidFill>
              <a:srgbClr val="CDCAC3"/>
            </a:solidFill>
          </a:ln>
        </p:spPr>
      </p:sp>
      <p:sp>
        <p:nvSpPr>
          <p:cNvPr id="8" name="card8"/>
          <p:cNvSpPr/>
          <p:nvPr/>
        </p:nvSpPr>
        <p:spPr>
          <a:xfrm>
            <a:off x="1022350" y="4060130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CE9E2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172200" y="3812480"/>
            <a:ext cx="5257800" cy="2156520"/>
          </a:xfrm>
          <a:prstGeom prst="rect">
            <a:avLst/>
          </a:prstGeom>
          <a:solidFill>
            <a:srgbClr val="F5F3EE"/>
          </a:solidFill>
          <a:ln w="6350" cap="flat">
            <a:solidFill>
              <a:srgbClr val="CDCAC3"/>
            </a:solidFill>
          </a:ln>
        </p:spPr>
      </p:sp>
      <p:sp>
        <p:nvSpPr>
          <p:cNvPr id="10" name="card10"/>
          <p:cNvSpPr/>
          <p:nvPr/>
        </p:nvSpPr>
        <p:spPr>
          <a:xfrm>
            <a:off x="6432550" y="4060130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CE9E2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0BDB7"/>
            </a:solidFill>
          </a:ln>
        </p:spPr>
      </p:sp>
      <p:pic>
        <p:nvPicPr>
          <p:cNvPr id="12" name="pic12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3950" y="1852811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6"/>
          <a:stretch>
            <a:fillRect/>
          </a:stretch>
        </p:blipFill>
        <p:spPr>
          <a:xfrm>
            <a:off x="6534150" y="1852811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3950" y="4161730"/>
            <a:ext cx="177800" cy="17780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34150" y="4161730"/>
            <a:ext cx="177800" cy="177800"/>
          </a:xfrm>
          <a:prstGeom prst="rect">
            <a:avLst/>
          </a:prstGeom>
        </p:spPr>
      </p:pic>
      <p:sp>
        <p:nvSpPr>
          <p:cNvPr id="16" name="text16"/>
          <p:cNvSpPr>
            <a:spLocks noChangeArrowheads="1"/>
          </p:cNvSpPr>
          <p:nvPr/>
        </p:nvSpPr>
        <p:spPr>
          <a:xfrm>
            <a:off x="1155700" y="622300"/>
            <a:ext cx="247250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92">
                <a:solidFill>
                  <a:srgbClr val="8B6F47"/>
                </a:solidFill>
                <a:latin typeface="Onest"/>
              </a:rPr>
              <a:t>Двор и инфраструктура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6832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26241F"/>
                </a:solidFill>
                <a:latin typeface="Manrope"/>
              </a:rPr>
              <a:t>Всё для жизни внутри комплекса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22350" y="2297311"/>
            <a:ext cx="53721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6241F"/>
                </a:solidFill>
                <a:latin typeface="Onest"/>
              </a:rPr>
              <a:t>Закрытый двор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22350" y="2573536"/>
            <a:ext cx="53721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A6862"/>
                </a:solidFill>
                <a:latin typeface="Onest"/>
              </a:rPr>
              <a:t>Без машин и посторонних — только для жителей комплекса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32550" y="2297311"/>
            <a:ext cx="53721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6241F"/>
                </a:solidFill>
                <a:latin typeface="Onest"/>
              </a:rPr>
              <a:t>Подземный паркинг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32550" y="2573536"/>
            <a:ext cx="53721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A6862"/>
                </a:solidFill>
                <a:latin typeface="Onest"/>
              </a:rPr>
              <a:t>320 машино-мест, въезд с улицы, лифт до квартиры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22350" y="4606230"/>
            <a:ext cx="53721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6241F"/>
                </a:solidFill>
                <a:latin typeface="Onest"/>
              </a:rPr>
              <a:t>Коммерция на первых этажах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22350" y="4882455"/>
            <a:ext cx="53721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A6862"/>
                </a:solidFill>
                <a:latin typeface="Onest"/>
              </a:rPr>
              <a:t>Магазины, кофейни и сервисы — всё в шаговой доступности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32550" y="4606230"/>
            <a:ext cx="53721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6241F"/>
                </a:solidFill>
                <a:latin typeface="Onest"/>
              </a:rPr>
              <a:t>Детская и спортивная площадки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432550" y="4882455"/>
            <a:ext cx="53721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A6862"/>
                </a:solidFill>
                <a:latin typeface="Onest"/>
              </a:rPr>
              <a:t>Безопасное покрытие, тренажёры и зоны отдыха для всех возрастов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28391"/>
            <a:ext cx="3454400" cy="3783409"/>
          </a:xfrm>
          <a:prstGeom prst="rect">
            <a:avLst/>
          </a:prstGeom>
          <a:solidFill>
            <a:srgbClr val="26241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68800" y="1728391"/>
            <a:ext cx="3454400" cy="3783409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728391"/>
            <a:ext cx="3454400" cy="3783409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5765800"/>
            <a:ext cx="1879898" cy="457200"/>
          </a:xfrm>
          <a:prstGeom prst="roundRect">
            <a:avLst>
              <a:gd name="adj" fmla="val 29166"/>
            </a:avLst>
          </a:prstGeom>
          <a:solidFill>
            <a:srgbClr val="8B6F4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0BDB7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35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80">
                <a:solidFill>
                  <a:srgbClr val="8B6F47"/>
                </a:solidFill>
                <a:latin typeface="Onest"/>
              </a:rPr>
              <a:t>Условия покупки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5725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26241F"/>
                </a:solidFill>
                <a:latin typeface="Manrope"/>
              </a:rPr>
              <a:t>Как купить квартиру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92200" y="2033191"/>
            <a:ext cx="34290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26">
                <a:solidFill>
                  <a:srgbClr val="8B6F47"/>
                </a:solidFill>
                <a:latin typeface="Onest"/>
              </a:rPr>
              <a:t>Ипотека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92200" y="2350691"/>
            <a:ext cx="3425952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ECE9E2"/>
                </a:solidFill>
                <a:latin typeface="Manrope"/>
              </a:rPr>
              <a:t>от 6%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92200" y="3042841"/>
            <a:ext cx="335280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DFD8CD"/>
                </a:solidFill>
                <a:latin typeface="Onest"/>
              </a:rPr>
              <a:t>включая семейную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92200" y="3425428"/>
            <a:ext cx="2819400" cy="1108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25"/>
              </a:lnSpc>
            </a:pPr>
            <a:r>
              <a:rPr lang="ru-RU" sz="1150">
                <a:solidFill>
                  <a:srgbClr val="ECE9E2"/>
                </a:solidFill>
                <a:latin typeface="Onest"/>
              </a:rPr>
              <a:t>Аккредитованные банки-партнёры, включая семейную ипотеку. Первоначальный взнос от 15%, срок до 30 лет. Поможем с одобрением и подачей документов.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705350" y="2039541"/>
            <a:ext cx="34163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26">
                <a:solidFill>
                  <a:srgbClr val="6A6862"/>
                </a:solidFill>
                <a:latin typeface="Onest"/>
              </a:rPr>
              <a:t>Рассрочка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705350" y="2357041"/>
            <a:ext cx="3410712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26241F"/>
                </a:solidFill>
                <a:latin typeface="Manrope"/>
              </a:rPr>
              <a:t>до 2 лет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705350" y="3049191"/>
            <a:ext cx="333756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6A6862"/>
                </a:solidFill>
                <a:latin typeface="Onest"/>
              </a:rPr>
              <a:t>без банка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705350" y="3431778"/>
            <a:ext cx="2806700" cy="1108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25"/>
              </a:lnSpc>
            </a:pPr>
            <a:r>
              <a:rPr lang="ru-RU" sz="1150">
                <a:solidFill>
                  <a:srgbClr val="26241F"/>
                </a:solidFill>
                <a:latin typeface="Onest"/>
              </a:rPr>
              <a:t>Прямая рассрочка от застройщика на срок до 2 лет. Первый взнос от 30%, остаток равными платежами. Без процентов и дополнительных комиссий.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312150" y="2039541"/>
            <a:ext cx="34163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26">
                <a:solidFill>
                  <a:srgbClr val="6A6862"/>
                </a:solidFill>
                <a:latin typeface="Onest"/>
              </a:rPr>
              <a:t>Эскроу-счета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312150" y="2357041"/>
            <a:ext cx="3410712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26241F"/>
                </a:solidFill>
                <a:latin typeface="Manrope"/>
              </a:rPr>
              <a:t>214-ФЗ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312150" y="3049191"/>
            <a:ext cx="333756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6A6862"/>
                </a:solidFill>
                <a:latin typeface="Onest"/>
              </a:rPr>
              <a:t>безопасные расчёты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312150" y="3431778"/>
            <a:ext cx="2806700" cy="1108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25"/>
              </a:lnSpc>
            </a:pPr>
            <a:r>
              <a:rPr lang="ru-RU" sz="1150">
                <a:solidFill>
                  <a:srgbClr val="26241F"/>
                </a:solidFill>
                <a:latin typeface="Onest"/>
              </a:rPr>
              <a:t>Все расчёты проходят через эскроу-счета по 214-ФЗ. Деньги замораживаются в банке до сдачи дома — застройщик получает их только после передачи ключей.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39770" y="5899150"/>
            <a:ext cx="152435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40"/>
              </a:lnSpc>
            </a:pPr>
            <a:r>
              <a:rPr lang="ru-RU" sz="1200" b="1">
                <a:solidFill>
                  <a:srgbClr val="ECE9E2"/>
                </a:solidFill>
                <a:latin typeface="Onest"/>
              </a:rPr>
              <a:t>Получить расчёт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2819698" y="5902325"/>
            <a:ext cx="2855357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6A6862"/>
                </a:solidFill>
                <a:latin typeface="Onest"/>
              </a:rPr>
              <a:t>Отдел продаж: +7 (863) 214-56-78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A9891"/>
                </a:solidFill>
                <a:latin typeface="Onest"/>
              </a:rPr>
              <a:t>Условия действуют в 2026 году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53518"/>
            <a:ext cx="2247900" cy="3997325"/>
          </a:xfrm>
          <a:prstGeom prst="rect">
            <a:avLst/>
          </a:prstGeom>
          <a:solidFill>
            <a:srgbClr val="F5F3E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1953518"/>
            <a:ext cx="2247900" cy="3997325"/>
          </a:xfrm>
          <a:prstGeom prst="rect">
            <a:avLst/>
          </a:prstGeom>
          <a:solidFill>
            <a:srgbClr val="F5F3EE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1953518"/>
            <a:ext cx="2247900" cy="3997325"/>
          </a:xfrm>
          <a:prstGeom prst="rect">
            <a:avLst/>
          </a:prstGeom>
          <a:solidFill>
            <a:srgbClr val="F5F3EE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1953518"/>
            <a:ext cx="2247900" cy="3997325"/>
          </a:xfrm>
          <a:prstGeom prst="rect">
            <a:avLst/>
          </a:prstGeom>
          <a:solidFill>
            <a:srgbClr val="26241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0BDB7"/>
            </a:solidFill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44230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44230"/>
            <a:ext cx="254000" cy="2159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44230"/>
            <a:ext cx="254000" cy="215900"/>
          </a:xfrm>
          <a:prstGeom prst="rect">
            <a:avLst/>
          </a:prstGeom>
        </p:spPr>
      </p:pic>
      <p:sp>
        <p:nvSpPr>
          <p:cNvPr id="11" name="text11"/>
          <p:cNvSpPr>
            <a:spLocks noChangeArrowheads="1"/>
          </p:cNvSpPr>
          <p:nvPr/>
        </p:nvSpPr>
        <p:spPr>
          <a:xfrm>
            <a:off x="1155700" y="894457"/>
            <a:ext cx="188445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92">
                <a:solidFill>
                  <a:srgbClr val="8B6F47"/>
                </a:solidFill>
                <a:latin typeface="Onest"/>
              </a:rPr>
              <a:t>Процесс покупки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95537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26241F"/>
                </a:solidFill>
                <a:latin typeface="Manrope"/>
              </a:rPr>
              <a:t>Как проходит сделка: 4 шага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216941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6F47"/>
                </a:solidFill>
                <a:latin typeface="Manrope"/>
              </a:rPr>
              <a:t>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121918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6241F"/>
                </a:solidFill>
                <a:latin typeface="Onest"/>
              </a:rPr>
              <a:t>Бронь квартиры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66800" y="3480098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Выбираете квартиру и бронируете её на 1 день — цена и планировка фиксируются за вами.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216941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6F47"/>
                </a:solidFill>
                <a:latin typeface="Manrope"/>
              </a:rPr>
              <a:t>2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121918"/>
            <a:ext cx="16637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26241F"/>
                </a:solidFill>
                <a:latin typeface="Onest"/>
              </a:rPr>
              <a:t>ДДУ и эскроу-счёт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873500" y="3727748"/>
            <a:ext cx="1663700" cy="19018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Подписываем договор долевого участия по 214-ФЗ. Деньги поступают на эскроу-счёт в банке — застройщик получит их только после сдачи дома.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216941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6F47"/>
                </a:solidFill>
                <a:latin typeface="Manrope"/>
              </a:rPr>
              <a:t>3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121918"/>
            <a:ext cx="16637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26241F"/>
                </a:solidFill>
                <a:latin typeface="Onest"/>
              </a:rPr>
              <a:t>Ипотека или рассрочка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680200" y="3727748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A6862"/>
                </a:solidFill>
                <a:latin typeface="Onest"/>
              </a:rPr>
              <a:t>Оформляем ипотеку в банке-партнёре или рассрочку от застройщика. Помогаем с документами на каждом этапе.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216941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6F47"/>
                </a:solidFill>
                <a:latin typeface="Manrope"/>
              </a:rPr>
              <a:t>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121918"/>
            <a:ext cx="16637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ECE9E2"/>
                </a:solidFill>
                <a:latin typeface="Onest"/>
              </a:rPr>
              <a:t>Приёмка и ключи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486900" y="3727748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Onest"/>
              </a:rPr>
              <a:t>Принимаете квартиру по акту, получаете ключи. Регистрация права собственности в Росреестре — до 30 дней, мы сопровождаем.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жилого комплекса «Речной» покупателю</dc:title>
  <dc:creator>Слайда</dc:creator>
</cp:coreProperties>
</file>