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</p:sldIdLst>
  <p:sldSz cx="12192000" cy="6858000"/>
  <p:notesSz cx="6858000" cy="9144000"/>
  <p:embeddedFontLst>
    <p:embeddedFont>
      <p:font typeface="Manrope"/>
      <p:regular r:id="rId200"/>
      <p:bold r:id="rId201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Добрый день! Представляю вам складской комплекс «Северные ворота» класса B+ — он расположен под Екатеринбургом, в 2026 году у нас открыты свободные блоки в аренду. За 10 минут покажу объект в цифрах, логистику, условия и порядок сделки. Начнём с главного — что это за комплекс и почему он удобен для вашего бизнеса.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Коротко о цифрах комплекса. Общая площадь — 24 тысячи квадратных метров, из них свободно 6 200 — это те блоки, которые мы сегодня покажем. Высота потолков 12 метров, нагрузка на пол — 6 тонн на квадратный метр, так что можно ставить и высокие стеллажи, и тяжёлую технику. На территории 48 доков, комплекс введён в 2019 году — то есть это современное здание, не требующее вложений. Дальше посмотрим, как объект расположен с точки зрения логистики.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Ключевое преимущество комплекса — расположение. До ЕКАД всего 2 километра, а до федеральной трассы — прямой выезд, поэтому дальние перевозки не заходят в город. До центра Екатеринбурга — 18 километров, примерно 25 минут. До аэропорта Кольцово — 32 километра, это 35 минут. И до железнодорожного терминала — 15 километров, 20 минут. То есть вы получаете быстрый доступ и к городской дистрибуции, и к магистральным маршрутам.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 том, что конкретно мы предлагаем. У нас свободны три блока общей площадью 6 200 квадратных метров. Самый большой — блок А на 3 200 метров, с восемью доками, ставка 4 800 рублей за метр в год. Блок Б поменьше — 1 800 метров, пять доков, ставка чуть ниже. И блок В — 1 200 метров, три дока, самый экономичный вариант. Все блоки в тёплом контуре, с высокими потолками и готовы к передаче. Можем обсудить гибкие условия по ставке при долгосрочном договоре.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Техническое оснащение — это то, что напрямую влияет на сохранность вашего товара и бесперебойность операций. Здесь поддерживается стабильная температура, работает спринклерное пожаротушение и выделено 2 000 кВт мощности — этого достаточно даже для энергоёмкого оборудования. Полы полимерные, освещение LED, а по периметру — охрана и видеонаблюдение. Всё это уже входит в ставку и не требует дополнительных вложений с вашей стороны.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Помимо самих складских блоков, арендатор получает полноценную инфраструктуру на территории. Въезд у нас круглосуточный — грузовики могут заходить в любое время, это удобно для ночных отгрузок. Для транспорта есть охраняемая парковка: 40 мест для фур и 60 для легковых машин сотрудников. На территории работает столовая на 60 мест, а прямо в тёплом контуре склада можно разместить офис — управляющий персонал будет рядом с товаром. Уборку и содержание территории мы берём на себя — это уже включено в ставку.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 деньгах. Ставка аренды — от 4 400 до 4 800 рублей за квадратный метр в год, в зависимости от блока. Операционные расходы — 250 рублей за метр в месяц, это фиксированная сумма. Коммунальные платежи — по счётчикам, платите только за фактическое потребление. Обеспечительный платёж — два месяца аренды, вернём при закрытии договора. Индексация — 5% в год, а минимальный срок договора — 12 месяцев. Если нужно, посчитаю точный бюджет под ваш блок.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 том, что именно входит в арендную ставку, а что оплачивается отдельно. В ставку включены аренда блока, отопление, освещение, охрана с видеонаблюдением, уборка территории — то есть базовые расходы на содержание склада. Отдельно вы платите только за фактическое потребление: электроэнергию по счётчику, водоснабжение, а также за дополнительные доки и услуги погрузки-разгрузки, если они понадобятся. Это делает условия прозрачными — вы не переплачиваете за то, чем не пользуетесь. Дальше я расскажу, как проходит сделка по шагам.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Сделка у нас проходит быстро и прозрачно — всего четыре шага. Показ организуем в день вашего обращения, подберём удобное время. Если блок понравился, бронируем его на три дня, а резерв можно держать до 30 дней — за это время вы спокойно согласуете условия. Договор готовим и согласовываем за пять рабочих дней, юристы обычно успевают. Подписание занимает один день, а после этого в течение пяти дней передаём блок по акту. В итоге от первого показа до заезда проходит обычно две-три недели.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Если вы ищете склад под Екатеринбургом — приезжайте, посмотрите комплекс вживую. Покажем свободные блоки, доки, покажем, как устроена инфраструктура. Это займёт не больше сорока минут. Записаться можно по телефону или почте, а каталог свободных блоков — по QR-коду на экране.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070e1b35699c19f2.png"/><Relationship Id="rId4" Type="http://schemas.openxmlformats.org/officeDocument/2006/relationships/image" Target="../media/mdcaa3eff11f05c35.jpe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67f4477f928e4a1e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f3b6933cbb226c31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b4edf107ece8fe31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7f3525909bcb6332.png"/><Relationship Id="rId4" Type="http://schemas.openxmlformats.org/officeDocument/2006/relationships/image" Target="../media/m232d8d28d436f9e0.png"/><Relationship Id="rId5" Type="http://schemas.openxmlformats.org/officeDocument/2006/relationships/image" Target="../media/m58c7390d79c14bdd.svg"/><Relationship Id="rId6" Type="http://schemas.openxmlformats.org/officeDocument/2006/relationships/image" Target="../media/m911da688035007a1.png"/><Relationship Id="rId8" Type="http://schemas.openxmlformats.org/officeDocument/2006/relationships/image" Target="../media/m8b9b32a0c4abc770.png"/><Relationship Id="rId9" Type="http://schemas.openxmlformats.org/officeDocument/2006/relationships/image" Target="../media/mfd25aa829fe502d6.svg"/><Relationship Id="rId10" Type="http://schemas.openxmlformats.org/officeDocument/2006/relationships/image" Target="../media/m17225c5a0183642b.png"/><Relationship Id="rId11" Type="http://schemas.openxmlformats.org/officeDocument/2006/relationships/image" Target="../media/mc48b4541eab646aa.svg"/><Relationship Id="rId12" Type="http://schemas.openxmlformats.org/officeDocument/2006/relationships/image" Target="../media/m12bb848071271424.png"/><Relationship Id="rId13" Type="http://schemas.openxmlformats.org/officeDocument/2006/relationships/image" Target="../media/m097a4ccebbb36a64.svg"/><Relationship Id="rId14" Type="http://schemas.openxmlformats.org/officeDocument/2006/relationships/image" Target="../media/ma53310f987cc3669.png"/><Relationship Id="rId15" Type="http://schemas.openxmlformats.org/officeDocument/2006/relationships/image" Target="../media/mf4eed0a7545321d8.sv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b4edf107ece8fe31.pn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b4edf107ece8fe31.pn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7f3525909bcb6332.png"/><Relationship Id="rId4" Type="http://schemas.openxmlformats.org/officeDocument/2006/relationships/image" Target="../media/m0ff24d0b74b3de05.png"/><Relationship Id="rId5" Type="http://schemas.openxmlformats.org/officeDocument/2006/relationships/image" Target="../media/me149502a626cccec.svg"/><Relationship Id="rId6" Type="http://schemas.openxmlformats.org/officeDocument/2006/relationships/image" Target="../media/mbb4671f4f353792c.png"/><Relationship Id="rId7" Type="http://schemas.openxmlformats.org/officeDocument/2006/relationships/image" Target="../media/m68e1f317d0ff1888.sv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7e4d5550fea87f8f.png"/><Relationship Id="rId4" Type="http://schemas.openxmlformats.org/officeDocument/2006/relationships/image" Target="../media/m6b2a11f14750abfb.png"/><Relationship Id="rId5" Type="http://schemas.openxmlformats.org/officeDocument/2006/relationships/image" Target="../media/m488f85e127a7d704.svg"/><Relationship Id="rId6" Type="http://schemas.openxmlformats.org/officeDocument/2006/relationships/image" Target="../media/m6aa847b8165588b3.png"/><Relationship Id="rId7" Type="http://schemas.openxmlformats.org/officeDocument/2006/relationships/image" Target="../media/m488f85e127a7d704.svg"/><Relationship Id="rId8" Type="http://schemas.openxmlformats.org/officeDocument/2006/relationships/image" Target="../media/maf462eeb9aa3651f.png"/><Relationship Id="rId9" Type="http://schemas.openxmlformats.org/officeDocument/2006/relationships/image" Target="../media/m488f85e127a7d704.sv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b4edf107ece8fe31.png"/><Relationship Id="rId4" Type="http://schemas.openxmlformats.org/officeDocument/2006/relationships/image" Target="../media/m2749c864704a62f2.png"/><Relationship Id="rId5" Type="http://schemas.openxmlformats.org/officeDocument/2006/relationships/image" Target="../media/mab5f3d4765b0eab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3"/>
          <p:cNvPicPr/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4"/>
          <p:cNvSpPr>
            <a:spLocks noChangeArrowheads="1"/>
          </p:cNvSpPr>
          <p:nvPr/>
        </p:nvSpPr>
        <p:spPr>
          <a:xfrm>
            <a:off x="1130300" y="574675"/>
            <a:ext cx="1925638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FFFFFF"/>
                </a:solidFill>
                <a:latin typeface="Manrope"/>
              </a:rPr>
              <a:t>Северные ворота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3236119"/>
            <a:ext cx="1130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FFFFFF"/>
                </a:solidFill>
                <a:latin typeface="Manrope"/>
              </a:rPr>
              <a:t>Коммерческая недвижимость · 2026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3483769"/>
            <a:ext cx="9232900" cy="13993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459"/>
              </a:lnSpc>
            </a:pPr>
            <a:r>
              <a:rPr lang="ru-RU" sz="5200" b="1" spc="-129">
                <a:solidFill>
                  <a:srgbClr val="FFFFFF"/>
                </a:solidFill>
                <a:latin typeface="Manrope"/>
              </a:rPr>
              <a:t>Складской комплекс «Северные ворота»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4978400"/>
            <a:ext cx="6375400" cy="8699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50"/>
              </a:lnSpc>
            </a:pPr>
            <a:r>
              <a:rPr lang="ru-RU" sz="1500">
                <a:solidFill>
                  <a:srgbClr val="FFFFFF"/>
                </a:solidFill>
                <a:latin typeface="Manrope"/>
              </a:rPr>
              <a:t>Класс B+ под Екатеринбургом. Предложение по аренде свободных блоков — свободно 6 200 м², блоки от 1 200 м², высота потолков 12 метров.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6013450"/>
            <a:ext cx="113030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FFFFFF"/>
                </a:solidFill>
                <a:latin typeface="Manrope"/>
              </a:rPr>
              <a:t>Отдел аренды · УК «Северные ворота»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786533"/>
            <a:ext cx="3420467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4385667" y="1786533"/>
            <a:ext cx="3420566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8009434" y="1786533"/>
            <a:ext cx="3420566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762000" y="3831233"/>
            <a:ext cx="3420467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4385667" y="3831233"/>
            <a:ext cx="3420566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8009434" y="3831233"/>
            <a:ext cx="3420566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117600" y="747117"/>
            <a:ext cx="4203799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Складской комплекс «Северные ворота»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1006773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Объект в цифрах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1400" y="1977033"/>
            <a:ext cx="3496667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24 000 м²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41400" y="2777133"/>
            <a:ext cx="343400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Общая площадь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41400" y="3113683"/>
            <a:ext cx="3434001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весь комплекс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665067" y="1977033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6 200 м²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665067" y="2777133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Свободно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4665067" y="3113683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блоки в аренду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288834" y="1977033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12 м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288834" y="2777133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Высота потолков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8288834" y="3113683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класс B+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1041400" y="4021733"/>
            <a:ext cx="3496667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6 т/м²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041400" y="4821833"/>
            <a:ext cx="343400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Нагрузка на пол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41400" y="5158383"/>
            <a:ext cx="3434001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на квадратный метр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4665067" y="4021733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48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4665067" y="4821833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Доков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4665067" y="5158383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погрузочно-разгрузочных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8288834" y="4021733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2019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8288834" y="4821833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Год ввода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8288834" y="5158383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комплекс в эксплуатации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762000" y="586323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Комплекс класса B+ введён в 2019 году, свободно 6 200 м² под аренду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управляющей компании, 2026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956991"/>
            <a:ext cx="10668000" cy="3568700"/>
          </a:xfrm>
          <a:prstGeom prst="roundRect">
            <a:avLst>
              <a:gd name="adj" fmla="val 6405"/>
            </a:avLst>
          </a:prstGeom>
          <a:noFill/>
          <a:ln w="12700" cap="flat">
            <a:solidFill>
              <a:srgbClr val="E0E7ED"/>
            </a:solidFill>
          </a:ln>
        </p:spPr>
      </p:sp>
      <p:sp>
        <p:nvSpPr>
          <p:cNvPr id="4" name="card4"/>
          <p:cNvSpPr/>
          <p:nvPr/>
        </p:nvSpPr>
        <p:spPr>
          <a:xfrm>
            <a:off x="5504656" y="1969691"/>
            <a:ext cx="2956322" cy="590550"/>
          </a:xfrm>
          <a:prstGeom prst="rect">
            <a:avLst/>
          </a:prstGeom>
          <a:solidFill>
            <a:srgbClr val="E0E7ED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5504656" y="2560241"/>
            <a:ext cx="2956322" cy="590550"/>
          </a:xfrm>
          <a:prstGeom prst="rect">
            <a:avLst/>
          </a:prstGeom>
          <a:solidFill>
            <a:srgbClr val="E0E7ED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5504656" y="3150791"/>
            <a:ext cx="2956322" cy="590550"/>
          </a:xfrm>
          <a:prstGeom prst="rect">
            <a:avLst/>
          </a:prstGeom>
          <a:solidFill>
            <a:srgbClr val="E0E7ED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5504656" y="3741341"/>
            <a:ext cx="2956322" cy="590550"/>
          </a:xfrm>
          <a:prstGeom prst="rect">
            <a:avLst/>
          </a:prstGeom>
          <a:solidFill>
            <a:srgbClr val="E0E7ED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5504656" y="4331891"/>
            <a:ext cx="2956322" cy="590550"/>
          </a:xfrm>
          <a:prstGeom prst="rect">
            <a:avLst/>
          </a:prstGeom>
          <a:solidFill>
            <a:srgbClr val="E0E7ED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5504656" y="4922441"/>
            <a:ext cx="2956322" cy="590550"/>
          </a:xfrm>
          <a:prstGeom prst="rect">
            <a:avLst/>
          </a:prstGeom>
          <a:solidFill>
            <a:srgbClr val="E0E7ED"/>
          </a:solidFill>
          <a:ln>
            <a:noFill/>
          </a:ln>
        </p:spPr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117600" y="932160"/>
            <a:ext cx="1293757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Логистика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1160066"/>
            <a:ext cx="11303000" cy="4794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69">
                <a:solidFill>
                  <a:srgbClr val="15171C"/>
                </a:solidFill>
                <a:latin typeface="Manrope"/>
              </a:rPr>
              <a:t>Расположение и транспортная доступность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965200" y="2134791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Направление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5437624" y="213479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1F4E79"/>
                </a:solidFill>
                <a:latin typeface="Manrope"/>
              </a:rPr>
              <a:t>Расстояние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393946" y="213479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Время в пути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965200" y="2725341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Центр Екатеринбурга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5437624" y="272534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18 км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393946" y="272534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25 мин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965200" y="3315891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Федеральная трасса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5437624" y="331589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1,5 км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8393946" y="331589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3 мин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965200" y="3906441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Аэропорт Кольцово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5437624" y="390644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32 км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8393946" y="390644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35 мин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965200" y="4496991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Железнодорожный терминал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5437624" y="449699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15 км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8393946" y="449699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20 мин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965200" y="5087541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ЕКАД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5437624" y="508754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2 км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8393946" y="508754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4 мин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762000" y="5678091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До ЕКАД — 2 км, до федеральной трассы — прямой выезд: удобно для дальних перевозок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table3"/>
          <p:cNvGraphicFramePr>
            <a:graphicFrameLocks noGrp="1"/>
          </p:cNvGraphicFramePr>
          <p:nvPr/>
        </p:nvGraphicFramePr>
        <p:xfrm>
          <a:off x="762000" y="2912070"/>
          <a:ext cx="10668000" cy="2089150"/>
        </p:xfrm>
        <a:graphic>
          <a:graphicData uri="http://schemas.openxmlformats.org/drawingml/2006/table">
            <a:tbl>
              <a:tblPr/>
              <a:tblGrid>
                <a:gridCol w="2768402"/>
                <a:gridCol w="2628801"/>
                <a:gridCol w="2639516"/>
                <a:gridCol w="2631281"/>
              </a:tblGrid>
              <a:tr h="495300">
                <a:tc>
                  <a:txBody>
                    <a:bodyPr/>
                    <a:lstStyle/>
                    <a:p>
                      <a:pPr>
                        <a:lnSpc>
                          <a:spcPts val="1320"/>
                        </a:lnSpc>
                      </a:pPr>
                      <a:r>
                        <a:rPr lang="ru-RU" sz="1100" b="1">
                          <a:solidFill>
                            <a:srgbClr val="FFFFFF"/>
                          </a:solidFill>
                          <a:latin typeface="Manrope"/>
                        </a:rPr>
                        <a:t>Показатель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5171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lang="ru-RU" sz="1100" b="1">
                          <a:solidFill>
                            <a:srgbClr val="636569"/>
                          </a:solidFill>
                          <a:latin typeface="Manrope"/>
                        </a:rPr>
                        <a:t>Блок А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5171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lang="ru-RU" sz="1100" b="1">
                          <a:solidFill>
                            <a:srgbClr val="636569"/>
                          </a:solidFill>
                          <a:latin typeface="Manrope"/>
                        </a:rPr>
                        <a:t>Блок Б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5171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lang="ru-RU" sz="1100" b="1">
                          <a:solidFill>
                            <a:srgbClr val="636569"/>
                          </a:solidFill>
                          <a:latin typeface="Manrope"/>
                        </a:rPr>
                        <a:t>Блок В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5171C"/>
                    </a:solidFill>
                  </a:tcPr>
                </a:tc>
              </a:tr>
              <a:tr h="530225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</a:pPr>
                      <a:r>
                        <a:rPr lang="ru-RU" sz="1250" b="1">
                          <a:solidFill>
                            <a:srgbClr val="15171C"/>
                          </a:solidFill>
                          <a:latin typeface="Manrope"/>
                        </a:rPr>
                        <a:t>Площадь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ru-RU" sz="1250">
                          <a:solidFill>
                            <a:srgbClr val="636569"/>
                          </a:solidFill>
                          <a:latin typeface="Manrope"/>
                        </a:rPr>
                        <a:t>3 200 м²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ru-RU" sz="1250">
                          <a:solidFill>
                            <a:srgbClr val="636569"/>
                          </a:solidFill>
                          <a:latin typeface="Manrope"/>
                        </a:rPr>
                        <a:t>1 800 м²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ru-RU" sz="1250">
                          <a:solidFill>
                            <a:srgbClr val="636569"/>
                          </a:solidFill>
                          <a:latin typeface="Manrope"/>
                        </a:rPr>
                        <a:t>1 200 м²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</a:pPr>
                      <a:r>
                        <a:rPr lang="ru-RU" sz="1250" b="1">
                          <a:solidFill>
                            <a:srgbClr val="15171C"/>
                          </a:solidFill>
                          <a:latin typeface="Manrope"/>
                        </a:rPr>
                        <a:t>Доков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ru-RU" sz="1250">
                          <a:solidFill>
                            <a:srgbClr val="636569"/>
                          </a:solidFill>
                          <a:latin typeface="Manrope"/>
                        </a:rPr>
                        <a:t>8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ru-RU" sz="1250">
                          <a:solidFill>
                            <a:srgbClr val="636569"/>
                          </a:solidFill>
                          <a:latin typeface="Manrope"/>
                        </a:rPr>
                        <a:t>5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ru-RU" sz="1250">
                          <a:solidFill>
                            <a:srgbClr val="636569"/>
                          </a:solidFill>
                          <a:latin typeface="Manrope"/>
                        </a:rPr>
                        <a:t>3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</a:tr>
              <a:tr h="530225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</a:pPr>
                      <a:r>
                        <a:rPr lang="ru-RU" sz="1250" b="1">
                          <a:solidFill>
                            <a:srgbClr val="15171C"/>
                          </a:solidFill>
                          <a:latin typeface="Manrope"/>
                        </a:rPr>
                        <a:t>Ставка аренды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ru-RU" sz="1250">
                          <a:solidFill>
                            <a:srgbClr val="636569"/>
                          </a:solidFill>
                          <a:latin typeface="Manrope"/>
                        </a:rPr>
                        <a:t>4 800 ₽/м²/год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ru-RU" sz="1250">
                          <a:solidFill>
                            <a:srgbClr val="636569"/>
                          </a:solidFill>
                          <a:latin typeface="Manrope"/>
                        </a:rPr>
                        <a:t>4 600 ₽/м²/год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ru-RU" sz="1250">
                          <a:solidFill>
                            <a:srgbClr val="636569"/>
                          </a:solidFill>
                          <a:latin typeface="Manrope"/>
                        </a:rPr>
                        <a:t>4 400 ₽/м²/год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text4"/>
          <p:cNvSpPr>
            <a:spLocks noChangeArrowheads="1"/>
          </p:cNvSpPr>
          <p:nvPr/>
        </p:nvSpPr>
        <p:spPr>
          <a:xfrm>
            <a:off x="762000" y="185678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80">
                <a:solidFill>
                  <a:srgbClr val="1F4E79"/>
                </a:solidFill>
                <a:latin typeface="Manrope"/>
              </a:rPr>
              <a:t>Свободные блоки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09173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Блоки в аренду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Ставки и площади — 2026 год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24496"/>
            <a:ext cx="3454400" cy="2146002"/>
          </a:xfrm>
          <a:prstGeom prst="roundRect">
            <a:avLst>
              <a:gd name="adj" fmla="val 10652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1016000" y="176579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4368800" y="1524496"/>
            <a:ext cx="3454400" cy="2146002"/>
          </a:xfrm>
          <a:prstGeom prst="roundRect">
            <a:avLst>
              <a:gd name="adj" fmla="val 10652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4622800" y="176579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7975600" y="1524496"/>
            <a:ext cx="3454400" cy="2146002"/>
          </a:xfrm>
          <a:prstGeom prst="roundRect">
            <a:avLst>
              <a:gd name="adj" fmla="val 10652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8229600" y="176579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762000" y="3822898"/>
            <a:ext cx="3454400" cy="2146102"/>
          </a:xfrm>
          <a:prstGeom prst="roundRect">
            <a:avLst>
              <a:gd name="adj" fmla="val 10651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1016000" y="4064198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11" name="card11"/>
          <p:cNvSpPr/>
          <p:nvPr/>
        </p:nvSpPr>
        <p:spPr>
          <a:xfrm>
            <a:off x="4368800" y="3822898"/>
            <a:ext cx="3454400" cy="2146102"/>
          </a:xfrm>
          <a:prstGeom prst="roundRect">
            <a:avLst>
              <a:gd name="adj" fmla="val 10651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12" name="card12"/>
          <p:cNvSpPr/>
          <p:nvPr/>
        </p:nvSpPr>
        <p:spPr>
          <a:xfrm>
            <a:off x="4622800" y="4064198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13" name="card13"/>
          <p:cNvSpPr/>
          <p:nvPr/>
        </p:nvSpPr>
        <p:spPr>
          <a:xfrm>
            <a:off x="7975600" y="3822898"/>
            <a:ext cx="3454400" cy="2146102"/>
          </a:xfrm>
          <a:prstGeom prst="roundRect">
            <a:avLst>
              <a:gd name="adj" fmla="val 10651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14" name="card14"/>
          <p:cNvSpPr/>
          <p:nvPr/>
        </p:nvSpPr>
        <p:spPr>
          <a:xfrm>
            <a:off x="8229600" y="4064198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pic>
        <p:nvPicPr>
          <p:cNvPr id="15" name="pic15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7600" y="1867396"/>
            <a:ext cx="177800" cy="177800"/>
          </a:xfrm>
          <a:prstGeom prst="rect">
            <a:avLst/>
          </a:prstGeom>
        </p:spPr>
      </p:pic>
      <p:pic>
        <p:nvPicPr>
          <p:cNvPr id="16" name="pic16"/>
          <p:cNvPicPr/>
          <p:nvPr/>
        </p:nvPicPr>
        <p:blipFill>
          <a:blip r:embed="rId6"/>
          <a:stretch>
            <a:fillRect/>
          </a:stretch>
        </p:blipFill>
        <p:spPr>
          <a:xfrm>
            <a:off x="4724400" y="1867396"/>
            <a:ext cx="177800" cy="177800"/>
          </a:xfrm>
          <a:prstGeom prst="rect">
            <a:avLst/>
          </a:prstGeom>
        </p:spPr>
      </p:pic>
      <p:pic>
        <p:nvPicPr>
          <p:cNvPr id="17" name="pic17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331200" y="1867396"/>
            <a:ext cx="177800" cy="177800"/>
          </a:xfrm>
          <a:prstGeom prst="rect">
            <a:avLst/>
          </a:prstGeom>
        </p:spPr>
      </p:pic>
      <p:pic>
        <p:nvPicPr>
          <p:cNvPr id="18" name="pic18"/>
          <p:cNvPicPr/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17600" y="4165798"/>
            <a:ext cx="177800" cy="177800"/>
          </a:xfrm>
          <a:prstGeom prst="rect">
            <a:avLst/>
          </a:prstGeom>
        </p:spPr>
      </p:pic>
      <p:pic>
        <p:nvPicPr>
          <p:cNvPr id="19" name="pic19"/>
          <p:cNvPicPr/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724400" y="4165798"/>
            <a:ext cx="177800" cy="177800"/>
          </a:xfrm>
          <a:prstGeom prst="rect">
            <a:avLst/>
          </a:prstGeom>
        </p:spPr>
      </p:pic>
      <p:pic>
        <p:nvPicPr>
          <p:cNvPr id="20" name="pic20"/>
          <p:cNvPicPr/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8331200" y="4165798"/>
            <a:ext cx="177800" cy="177800"/>
          </a:xfrm>
          <a:prstGeom prst="rect">
            <a:avLst/>
          </a:prstGeom>
        </p:spPr>
      </p:pic>
      <p:sp>
        <p:nvSpPr>
          <p:cNvPr id="21" name="text21"/>
          <p:cNvSpPr>
            <a:spLocks noChangeArrowheads="1"/>
          </p:cNvSpPr>
          <p:nvPr/>
        </p:nvSpPr>
        <p:spPr>
          <a:xfrm>
            <a:off x="1117600" y="615950"/>
            <a:ext cx="2727031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Техническое оснащение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Склад готов к работе 24/7 в любых условиях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1016000" y="2311896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Отопление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1016000" y="2607171"/>
            <a:ext cx="29718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Поддержание температуры +16…+18 °C круглый год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4622800" y="2311896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Пожаротушение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4622800" y="2607171"/>
            <a:ext cx="29718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Спринклерная система автоматического пожаротушения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8229600" y="2311896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Электроснабжение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8229600" y="2607171"/>
            <a:ext cx="29718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Выделенная мощность 2 000 кВт с резервированием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1016000" y="4610298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Вентиляция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1016000" y="4905573"/>
            <a:ext cx="29718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Приточно-вытяжная система с подогревом воздуха</a:t>
            </a:r>
          </a:p>
        </p:txBody>
      </p:sp>
      <p:sp>
        <p:nvSpPr>
          <p:cNvPr id="31" name="text31"/>
          <p:cNvSpPr>
            <a:spLocks noChangeArrowheads="1"/>
          </p:cNvSpPr>
          <p:nvPr/>
        </p:nvSpPr>
        <p:spPr>
          <a:xfrm>
            <a:off x="4622800" y="4610298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Полы и освещение</a:t>
            </a:r>
          </a:p>
        </p:txBody>
      </p:sp>
      <p:sp>
        <p:nvSpPr>
          <p:cNvPr id="32" name="text32"/>
          <p:cNvSpPr>
            <a:spLocks noChangeArrowheads="1"/>
          </p:cNvSpPr>
          <p:nvPr/>
        </p:nvSpPr>
        <p:spPr>
          <a:xfrm>
            <a:off x="4622800" y="4905573"/>
            <a:ext cx="29718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Полимерные полы, LED-освещение с датчиками движения</a:t>
            </a:r>
          </a:p>
        </p:txBody>
      </p:sp>
      <p:sp>
        <p:nvSpPr>
          <p:cNvPr id="33" name="text33"/>
          <p:cNvSpPr>
            <a:spLocks noChangeArrowheads="1"/>
          </p:cNvSpPr>
          <p:nvPr/>
        </p:nvSpPr>
        <p:spPr>
          <a:xfrm>
            <a:off x="8229600" y="4610298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Безопасность</a:t>
            </a:r>
          </a:p>
        </p:txBody>
      </p:sp>
      <p:sp>
        <p:nvSpPr>
          <p:cNvPr id="34" name="text34"/>
          <p:cNvSpPr>
            <a:spLocks noChangeArrowheads="1"/>
          </p:cNvSpPr>
          <p:nvPr/>
        </p:nvSpPr>
        <p:spPr>
          <a:xfrm>
            <a:off x="8229600" y="4905573"/>
            <a:ext cx="29718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Охрана и видеонаблюдение по всему периметру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741091"/>
            <a:ext cx="2552700" cy="3775075"/>
          </a:xfrm>
          <a:prstGeom prst="roundRect">
            <a:avLst>
              <a:gd name="adj" fmla="val 8955"/>
            </a:avLst>
          </a:prstGeom>
          <a:solidFill>
            <a:srgbClr val="15171C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3467100" y="1741091"/>
            <a:ext cx="2552700" cy="3775075"/>
          </a:xfrm>
          <a:prstGeom prst="roundRect">
            <a:avLst>
              <a:gd name="adj" fmla="val 895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5" name="card5"/>
          <p:cNvSpPr/>
          <p:nvPr/>
        </p:nvSpPr>
        <p:spPr>
          <a:xfrm>
            <a:off x="6172200" y="1741091"/>
            <a:ext cx="2552700" cy="3775075"/>
          </a:xfrm>
          <a:prstGeom prst="roundRect">
            <a:avLst>
              <a:gd name="adj" fmla="val 895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6" name="card6"/>
          <p:cNvSpPr/>
          <p:nvPr/>
        </p:nvSpPr>
        <p:spPr>
          <a:xfrm>
            <a:off x="8877300" y="1741091"/>
            <a:ext cx="2552700" cy="3775075"/>
          </a:xfrm>
          <a:prstGeom prst="roundRect">
            <a:avLst>
              <a:gd name="adj" fmla="val 895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7" name="card7"/>
          <p:cNvSpPr/>
          <p:nvPr/>
        </p:nvSpPr>
        <p:spPr>
          <a:xfrm>
            <a:off x="762000" y="5765800"/>
            <a:ext cx="1897360" cy="457200"/>
          </a:xfrm>
          <a:prstGeom prst="roundRect">
            <a:avLst>
              <a:gd name="adj" fmla="val 29166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635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80">
                <a:solidFill>
                  <a:srgbClr val="1F4E79"/>
                </a:solidFill>
                <a:latin typeface="Manrope"/>
              </a:rPr>
              <a:t>Сервис на территории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86995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Инфраструктура для арендаторов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92200" y="2045891"/>
            <a:ext cx="2398776" cy="149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80"/>
              </a:lnSpc>
            </a:pPr>
            <a:r>
              <a:rPr lang="ru-RU" sz="900" cap="all" spc="126">
                <a:solidFill>
                  <a:srgbClr val="1F4E79"/>
                </a:solidFill>
                <a:latin typeface="Manrope"/>
              </a:rPr>
              <a:t>Круглосуточный въезд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92200" y="2376091"/>
            <a:ext cx="2343912" cy="561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320"/>
              </a:lnSpc>
            </a:pPr>
            <a:r>
              <a:rPr lang="ru-RU" sz="3600" b="1" spc="-71">
                <a:solidFill>
                  <a:srgbClr val="FFFFFF"/>
                </a:solidFill>
                <a:latin typeface="Manrope"/>
              </a:rPr>
              <a:t>24/7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92200" y="3068241"/>
            <a:ext cx="227076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E0E7ED"/>
                </a:solidFill>
                <a:latin typeface="Manrope"/>
              </a:rPr>
              <a:t>без ограничений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92200" y="3473053"/>
            <a:ext cx="1917700" cy="11080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725"/>
              </a:lnSpc>
            </a:pPr>
            <a:r>
              <a:rPr lang="ru-RU" sz="1150">
                <a:solidFill>
                  <a:srgbClr val="FFFFFF"/>
                </a:solidFill>
                <a:latin typeface="Manrope"/>
              </a:rPr>
              <a:t>Беспрепятственный доступ на территорию и к блокам в любое время суток, включая выходные и праздники.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3803650" y="2052241"/>
            <a:ext cx="2383536" cy="149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80"/>
              </a:lnSpc>
            </a:pPr>
            <a:r>
              <a:rPr lang="ru-RU" sz="900" cap="all" spc="126">
                <a:solidFill>
                  <a:srgbClr val="636569"/>
                </a:solidFill>
                <a:latin typeface="Manrope"/>
              </a:rPr>
              <a:t>Парковка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3803650" y="2382441"/>
            <a:ext cx="1905000" cy="1270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950"/>
              </a:lnSpc>
            </a:pPr>
            <a:r>
              <a:rPr lang="ru-RU" sz="3600" b="1" spc="-71">
                <a:solidFill>
                  <a:srgbClr val="15171C"/>
                </a:solidFill>
                <a:latin typeface="Manrope"/>
              </a:rPr>
              <a:t>100 мест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3803650" y="3703241"/>
            <a:ext cx="225552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636569"/>
                </a:solidFill>
                <a:latin typeface="Manrope"/>
              </a:rPr>
              <a:t>40 грузовых · 60 легковых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3803650" y="4108053"/>
            <a:ext cx="1905000" cy="11080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725"/>
              </a:lnSpc>
            </a:pPr>
            <a:r>
              <a:rPr lang="ru-RU" sz="1150">
                <a:solidFill>
                  <a:srgbClr val="15171C"/>
                </a:solidFill>
                <a:latin typeface="Manrope"/>
              </a:rPr>
              <a:t>Охраняемая парковка для грузового транспорта на 40 машиномест и легковых автомобилей на 60 мест.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508750" y="2052241"/>
            <a:ext cx="2383536" cy="149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80"/>
              </a:lnSpc>
            </a:pPr>
            <a:r>
              <a:rPr lang="ru-RU" sz="900" cap="all" spc="126">
                <a:solidFill>
                  <a:srgbClr val="636569"/>
                </a:solidFill>
                <a:latin typeface="Manrope"/>
              </a:rPr>
              <a:t>Столовая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508750" y="2382441"/>
            <a:ext cx="2328672" cy="561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320"/>
              </a:lnSpc>
            </a:pPr>
            <a:r>
              <a:rPr lang="ru-RU" sz="3600" b="1" spc="-71">
                <a:solidFill>
                  <a:srgbClr val="15171C"/>
                </a:solidFill>
                <a:latin typeface="Manrope"/>
              </a:rPr>
              <a:t>60 мест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508750" y="3074591"/>
            <a:ext cx="225552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636569"/>
                </a:solidFill>
                <a:latin typeface="Manrope"/>
              </a:rPr>
              <a:t>на территории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508750" y="3479403"/>
            <a:ext cx="1905000" cy="11080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725"/>
              </a:lnSpc>
            </a:pPr>
            <a:r>
              <a:rPr lang="ru-RU" sz="1150">
                <a:solidFill>
                  <a:srgbClr val="15171C"/>
                </a:solidFill>
                <a:latin typeface="Manrope"/>
              </a:rPr>
              <a:t>Столовая на 60 посадочных мест для сотрудников арендаторов — горячее питание без выезда с территории.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9213850" y="2052241"/>
            <a:ext cx="2383536" cy="149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80"/>
              </a:lnSpc>
            </a:pPr>
            <a:r>
              <a:rPr lang="ru-RU" sz="900" cap="all" spc="126">
                <a:solidFill>
                  <a:srgbClr val="636569"/>
                </a:solidFill>
                <a:latin typeface="Manrope"/>
              </a:rPr>
              <a:t>Офисы в тёплом контуре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9213850" y="2382441"/>
            <a:ext cx="1905000" cy="1270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950"/>
              </a:lnSpc>
            </a:pPr>
            <a:r>
              <a:rPr lang="ru-RU" sz="3600" b="1" spc="-71">
                <a:solidFill>
                  <a:srgbClr val="15171C"/>
                </a:solidFill>
                <a:latin typeface="Manrope"/>
              </a:rPr>
              <a:t>включено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9213850" y="3703241"/>
            <a:ext cx="225552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636569"/>
                </a:solidFill>
                <a:latin typeface="Manrope"/>
              </a:rPr>
              <a:t>при складе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9213850" y="4108053"/>
            <a:ext cx="1905000" cy="11080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725"/>
              </a:lnSpc>
            </a:pPr>
            <a:r>
              <a:rPr lang="ru-RU" sz="1150">
                <a:solidFill>
                  <a:srgbClr val="15171C"/>
                </a:solidFill>
                <a:latin typeface="Manrope"/>
              </a:rPr>
              <a:t>Офисные помещения в тёплом контуре склада — разместите управляющий персонал прямо у места хранения.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938024" y="5889625"/>
            <a:ext cx="1545312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440"/>
              </a:lnSpc>
            </a:pPr>
            <a:r>
              <a:rPr lang="ru-RU" sz="1200" b="1">
                <a:solidFill>
                  <a:srgbClr val="FFFFFF"/>
                </a:solidFill>
                <a:latin typeface="Manrope"/>
              </a:rPr>
              <a:t>Получить расчёт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2837160" y="5892800"/>
            <a:ext cx="5365452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636569"/>
                </a:solidFill>
                <a:latin typeface="Manrope"/>
              </a:rPr>
              <a:t>Уборка и содержание территории — за счёт управляющей компании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741091"/>
            <a:ext cx="3454400" cy="3770709"/>
          </a:xfrm>
          <a:prstGeom prst="roundRect">
            <a:avLst>
              <a:gd name="adj" fmla="val 6617"/>
            </a:avLst>
          </a:prstGeom>
          <a:solidFill>
            <a:srgbClr val="15171C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4368800" y="1741091"/>
            <a:ext cx="3454400" cy="3770709"/>
          </a:xfrm>
          <a:prstGeom prst="roundRect">
            <a:avLst>
              <a:gd name="adj" fmla="val 6617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5" name="card5"/>
          <p:cNvSpPr/>
          <p:nvPr/>
        </p:nvSpPr>
        <p:spPr>
          <a:xfrm>
            <a:off x="7975600" y="1741091"/>
            <a:ext cx="3454400" cy="3770709"/>
          </a:xfrm>
          <a:prstGeom prst="roundRect">
            <a:avLst>
              <a:gd name="adj" fmla="val 6617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6" name="card6"/>
          <p:cNvSpPr/>
          <p:nvPr/>
        </p:nvSpPr>
        <p:spPr>
          <a:xfrm>
            <a:off x="762000" y="5765800"/>
            <a:ext cx="1897360" cy="457200"/>
          </a:xfrm>
          <a:prstGeom prst="roundRect">
            <a:avLst>
              <a:gd name="adj" fmla="val 29166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635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80">
                <a:solidFill>
                  <a:srgbClr val="1F4E79"/>
                </a:solidFill>
                <a:latin typeface="Manrope"/>
              </a:rPr>
              <a:t>Условия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86995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Коммерческие условия аренды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92200" y="2045891"/>
            <a:ext cx="3429000" cy="149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80"/>
              </a:lnSpc>
            </a:pPr>
            <a:r>
              <a:rPr lang="ru-RU" sz="900" cap="all" spc="126">
                <a:solidFill>
                  <a:srgbClr val="1F4E79"/>
                </a:solidFill>
                <a:latin typeface="Manrope"/>
              </a:rPr>
              <a:t>Арендная ставка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92200" y="2376091"/>
            <a:ext cx="2819400" cy="1270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950"/>
              </a:lnSpc>
            </a:pPr>
            <a:r>
              <a:rPr lang="ru-RU" sz="3600" b="1" spc="-71">
                <a:solidFill>
                  <a:srgbClr val="FFFFFF"/>
                </a:solidFill>
                <a:latin typeface="Manrope"/>
              </a:rPr>
              <a:t>4 400–4 800 ₽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92200" y="3696891"/>
            <a:ext cx="335280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E0E7ED"/>
                </a:solidFill>
                <a:latin typeface="Manrope"/>
              </a:rPr>
              <a:t>за м²/год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92200" y="4101703"/>
            <a:ext cx="2819400" cy="6699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725"/>
              </a:lnSpc>
            </a:pPr>
            <a:r>
              <a:rPr lang="ru-RU" sz="1150">
                <a:solidFill>
                  <a:srgbClr val="FFFFFF"/>
                </a:solidFill>
                <a:latin typeface="Manrope"/>
              </a:rPr>
              <a:t>Зависит от выбранного блока. Ставка зафиксирована в договоре на весь срок аренды.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705350" y="2052241"/>
            <a:ext cx="3416300" cy="149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80"/>
              </a:lnSpc>
            </a:pPr>
            <a:r>
              <a:rPr lang="ru-RU" sz="900" cap="all" spc="126">
                <a:solidFill>
                  <a:srgbClr val="636569"/>
                </a:solidFill>
                <a:latin typeface="Manrope"/>
              </a:rPr>
              <a:t>Операционные расходы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705350" y="2382441"/>
            <a:ext cx="3410712" cy="561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320"/>
              </a:lnSpc>
            </a:pPr>
            <a:r>
              <a:rPr lang="ru-RU" sz="3600" b="1" spc="-71">
                <a:solidFill>
                  <a:srgbClr val="15171C"/>
                </a:solidFill>
                <a:latin typeface="Manrope"/>
              </a:rPr>
              <a:t>250 ₽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705350" y="3074591"/>
            <a:ext cx="333756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636569"/>
                </a:solidFill>
                <a:latin typeface="Manrope"/>
              </a:rPr>
              <a:t>за м²/мес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4705350" y="3479403"/>
            <a:ext cx="2806700" cy="6699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725"/>
              </a:lnSpc>
            </a:pPr>
            <a:r>
              <a:rPr lang="ru-RU" sz="1150">
                <a:solidFill>
                  <a:srgbClr val="15171C"/>
                </a:solidFill>
                <a:latin typeface="Manrope"/>
              </a:rPr>
              <a:t>Включают содержание территории, охрану и обслуживание инженерных систем.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312150" y="2052241"/>
            <a:ext cx="3416300" cy="149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80"/>
              </a:lnSpc>
            </a:pPr>
            <a:r>
              <a:rPr lang="ru-RU" sz="900" cap="all" spc="126">
                <a:solidFill>
                  <a:srgbClr val="636569"/>
                </a:solidFill>
                <a:latin typeface="Manrope"/>
              </a:rPr>
              <a:t>Обеспечительный платёж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312150" y="2382441"/>
            <a:ext cx="3410712" cy="561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320"/>
              </a:lnSpc>
            </a:pPr>
            <a:r>
              <a:rPr lang="ru-RU" sz="3600" b="1" spc="-71">
                <a:solidFill>
                  <a:srgbClr val="15171C"/>
                </a:solidFill>
                <a:latin typeface="Manrope"/>
              </a:rPr>
              <a:t>2 мес.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8312150" y="3074591"/>
            <a:ext cx="333756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636569"/>
                </a:solidFill>
                <a:latin typeface="Manrope"/>
              </a:rPr>
              <a:t>арендной ставки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8312150" y="3479403"/>
            <a:ext cx="2806700" cy="6699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725"/>
              </a:lnSpc>
            </a:pPr>
            <a:r>
              <a:rPr lang="ru-RU" sz="1150">
                <a:solidFill>
                  <a:srgbClr val="15171C"/>
                </a:solidFill>
                <a:latin typeface="Manrope"/>
              </a:rPr>
              <a:t>Возвращается по окончании договора при отсутствии задолженностей и повреждений.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938024" y="5889625"/>
            <a:ext cx="1545312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440"/>
              </a:lnSpc>
            </a:pPr>
            <a:r>
              <a:rPr lang="ru-RU" sz="1200" b="1">
                <a:solidFill>
                  <a:srgbClr val="FFFFFF"/>
                </a:solidFill>
                <a:latin typeface="Manrope"/>
              </a:rPr>
              <a:t>Получить расчёт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2837160" y="5892800"/>
            <a:ext cx="2875121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636569"/>
                </a:solidFill>
                <a:latin typeface="Manrope"/>
              </a:rPr>
              <a:t>Отдел аренды: +7 (343) 000-00-00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Условия 2026 года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739900"/>
            <a:ext cx="5257800" cy="4483100"/>
          </a:xfrm>
          <a:prstGeom prst="roundRect">
            <a:avLst>
              <a:gd name="adj" fmla="val 5099"/>
            </a:avLst>
          </a:prstGeom>
          <a:solidFill>
            <a:srgbClr val="E0E7ED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1092200" y="2044700"/>
            <a:ext cx="304800" cy="304800"/>
          </a:xfrm>
          <a:prstGeom prst="roundRect">
            <a:avLst>
              <a:gd name="adj" fmla="val 50000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172200" y="1739900"/>
            <a:ext cx="5257800" cy="4483100"/>
          </a:xfrm>
          <a:prstGeom prst="roundRect">
            <a:avLst>
              <a:gd name="adj" fmla="val 5099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502400" y="2044700"/>
            <a:ext cx="304800" cy="304800"/>
          </a:xfrm>
          <a:prstGeom prst="roundRect">
            <a:avLst>
              <a:gd name="adj" fmla="val 50000"/>
            </a:avLst>
          </a:prstGeom>
          <a:solidFill>
            <a:srgbClr val="636569"/>
          </a:solidFill>
          <a:ln>
            <a:noFill/>
          </a:ln>
        </p:spPr>
      </p:sp>
      <p:pic>
        <p:nvPicPr>
          <p:cNvPr id="7" name="pic7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74750" y="2139950"/>
            <a:ext cx="139700" cy="114300"/>
          </a:xfrm>
          <a:prstGeom prst="rect">
            <a:avLst/>
          </a:prstGeom>
        </p:spPr>
      </p:pic>
      <p:pic>
        <p:nvPicPr>
          <p:cNvPr id="8" name="pic8"/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597650" y="2139950"/>
            <a:ext cx="114300" cy="114300"/>
          </a:xfrm>
          <a:prstGeom prst="rect">
            <a:avLst/>
          </a:prstGeom>
        </p:spPr>
      </p:pic>
      <p:sp>
        <p:nvSpPr>
          <p:cNvPr id="9" name="text9"/>
          <p:cNvSpPr>
            <a:spLocks noChangeArrowheads="1"/>
          </p:cNvSpPr>
          <p:nvPr/>
        </p:nvSpPr>
        <p:spPr>
          <a:xfrm>
            <a:off x="1117600" y="615950"/>
            <a:ext cx="1841683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Границы услуги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837505"/>
            <a:ext cx="11303000" cy="45161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456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Что входит в ставку и что оплачивается отдельно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524000" y="2057400"/>
            <a:ext cx="881063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Входит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92200" y="2576513"/>
            <a:ext cx="5232400" cy="2508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75"/>
              </a:lnSpc>
            </a:pPr>
            <a:r>
              <a:rPr lang="ru-RU" sz="1250">
                <a:solidFill>
                  <a:srgbClr val="15171C"/>
                </a:solidFill>
                <a:latin typeface="Manrope"/>
              </a:rPr>
              <a:t>Аренда блока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92200" y="2967038"/>
            <a:ext cx="5232400" cy="2508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75"/>
              </a:lnSpc>
            </a:pPr>
            <a:r>
              <a:rPr lang="ru-RU" sz="1250">
                <a:solidFill>
                  <a:srgbClr val="15171C"/>
                </a:solidFill>
                <a:latin typeface="Manrope"/>
              </a:rPr>
              <a:t>Отопление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92200" y="3357563"/>
            <a:ext cx="5232400" cy="2508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75"/>
              </a:lnSpc>
            </a:pPr>
            <a:r>
              <a:rPr lang="ru-RU" sz="1250">
                <a:solidFill>
                  <a:srgbClr val="15171C"/>
                </a:solidFill>
                <a:latin typeface="Manrope"/>
              </a:rPr>
              <a:t>Освещение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92200" y="3748088"/>
            <a:ext cx="5232400" cy="2508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75"/>
              </a:lnSpc>
            </a:pPr>
            <a:r>
              <a:rPr lang="ru-RU" sz="1250">
                <a:solidFill>
                  <a:srgbClr val="15171C"/>
                </a:solidFill>
                <a:latin typeface="Manrope"/>
              </a:rPr>
              <a:t>Охрана и видеонаблюдение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92200" y="4138613"/>
            <a:ext cx="5232400" cy="2508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75"/>
              </a:lnSpc>
            </a:pPr>
            <a:r>
              <a:rPr lang="ru-RU" sz="1250">
                <a:solidFill>
                  <a:srgbClr val="15171C"/>
                </a:solidFill>
                <a:latin typeface="Manrope"/>
              </a:rPr>
              <a:t>Уборка территории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934200" y="2057400"/>
            <a:ext cx="1240036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636569"/>
                </a:solidFill>
                <a:latin typeface="Manrope"/>
              </a:rPr>
              <a:t>Не входит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502400" y="2576513"/>
            <a:ext cx="5232400" cy="2508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75"/>
              </a:lnSpc>
            </a:pPr>
            <a:r>
              <a:rPr lang="ru-RU" sz="1250">
                <a:solidFill>
                  <a:srgbClr val="636569"/>
                </a:solidFill>
                <a:latin typeface="Manrope"/>
              </a:rPr>
              <a:t>Парковка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502400" y="2967038"/>
            <a:ext cx="5232400" cy="2508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75"/>
              </a:lnSpc>
            </a:pPr>
            <a:r>
              <a:rPr lang="ru-RU" sz="1250">
                <a:solidFill>
                  <a:srgbClr val="636569"/>
                </a:solidFill>
                <a:latin typeface="Manrope"/>
              </a:rPr>
              <a:t>Электроэнергия по счётчику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502400" y="3357563"/>
            <a:ext cx="5232400" cy="2508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75"/>
              </a:lnSpc>
            </a:pPr>
            <a:r>
              <a:rPr lang="ru-RU" sz="1250">
                <a:solidFill>
                  <a:srgbClr val="636569"/>
                </a:solidFill>
                <a:latin typeface="Manrope"/>
              </a:rPr>
              <a:t>Водоснабжение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502400" y="3748088"/>
            <a:ext cx="5232400" cy="2508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75"/>
              </a:lnSpc>
            </a:pPr>
            <a:r>
              <a:rPr lang="ru-RU" sz="1250">
                <a:solidFill>
                  <a:srgbClr val="636569"/>
                </a:solidFill>
                <a:latin typeface="Manrope"/>
              </a:rPr>
              <a:t>Дополнительные доки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6502400" y="4138613"/>
            <a:ext cx="5232400" cy="2508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75"/>
              </a:lnSpc>
            </a:pPr>
            <a:r>
              <a:rPr lang="ru-RU" sz="1250">
                <a:solidFill>
                  <a:srgbClr val="636569"/>
                </a:solidFill>
                <a:latin typeface="Manrope"/>
              </a:rPr>
              <a:t>Услуги погрузки-разгрузки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535238"/>
            <a:ext cx="2247900" cy="2854722"/>
          </a:xfrm>
          <a:prstGeom prst="roundRect">
            <a:avLst>
              <a:gd name="adj" fmla="val 10169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3568700" y="2535238"/>
            <a:ext cx="2247900" cy="2854722"/>
          </a:xfrm>
          <a:prstGeom prst="roundRect">
            <a:avLst>
              <a:gd name="adj" fmla="val 10169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375400" y="2535238"/>
            <a:ext cx="2247900" cy="2854722"/>
          </a:xfrm>
          <a:prstGeom prst="roundRect">
            <a:avLst>
              <a:gd name="adj" fmla="val 10169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9182100" y="2535238"/>
            <a:ext cx="2247900" cy="2854722"/>
          </a:xfrm>
          <a:prstGeom prst="roundRect">
            <a:avLst>
              <a:gd name="adj" fmla="val 10169"/>
            </a:avLst>
          </a:prstGeom>
          <a:solidFill>
            <a:srgbClr val="15171C"/>
          </a:solidFill>
          <a:ln>
            <a:noFill/>
          </a:ln>
        </p:spPr>
      </p:sp>
      <p:pic>
        <p:nvPicPr>
          <p:cNvPr id="7" name="pic7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62300" y="3854648"/>
            <a:ext cx="254000" cy="215900"/>
          </a:xfrm>
          <a:prstGeom prst="rect">
            <a:avLst/>
          </a:prstGeom>
        </p:spPr>
      </p:pic>
      <p:pic>
        <p:nvPicPr>
          <p:cNvPr id="8" name="pic8"/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69000" y="3854648"/>
            <a:ext cx="254000" cy="215900"/>
          </a:xfrm>
          <a:prstGeom prst="rect">
            <a:avLst/>
          </a:prstGeom>
        </p:spPr>
      </p:pic>
      <p:pic>
        <p:nvPicPr>
          <p:cNvPr id="9" name="pic9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775700" y="3854648"/>
            <a:ext cx="254000" cy="215900"/>
          </a:xfrm>
          <a:prstGeom prst="rect">
            <a:avLst/>
          </a:prstGeom>
        </p:spPr>
      </p:pic>
      <p:sp>
        <p:nvSpPr>
          <p:cNvPr id="10" name="text10"/>
          <p:cNvSpPr>
            <a:spLocks noChangeArrowheads="1"/>
          </p:cNvSpPr>
          <p:nvPr/>
        </p:nvSpPr>
        <p:spPr>
          <a:xfrm>
            <a:off x="1117600" y="1448891"/>
            <a:ext cx="1879783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Порядок сделки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1537097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От показа до передачи блока — 4 шага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66800" y="2751138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1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66800" y="3703638"/>
            <a:ext cx="196596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15171C"/>
                </a:solidFill>
                <a:latin typeface="Manrope"/>
              </a:rPr>
              <a:t>Показ объекта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66800" y="4084042"/>
            <a:ext cx="16637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Организуем в день обращения, подберём удобное время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3873500" y="2751138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2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3873500" y="3703638"/>
            <a:ext cx="1663700" cy="546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00"/>
              </a:lnSpc>
            </a:pPr>
            <a:r>
              <a:rPr lang="ru-RU" sz="1550" b="1">
                <a:solidFill>
                  <a:srgbClr val="15171C"/>
                </a:solidFill>
                <a:latin typeface="Manrope"/>
              </a:rPr>
              <a:t>Бронирование блока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3873500" y="4350742"/>
            <a:ext cx="16637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Резерв до 30 дней, фиксируем ставку и условия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680200" y="2751138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3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680200" y="3703638"/>
            <a:ext cx="1663700" cy="546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00"/>
              </a:lnSpc>
            </a:pPr>
            <a:r>
              <a:rPr lang="ru-RU" sz="1550" b="1">
                <a:solidFill>
                  <a:srgbClr val="15171C"/>
                </a:solidFill>
                <a:latin typeface="Manrope"/>
              </a:rPr>
              <a:t>Согласование договора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680200" y="4350742"/>
            <a:ext cx="16637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Согласуем проект договора аренды с вашими юристами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9486900" y="2751138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4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9486900" y="3703638"/>
            <a:ext cx="1663700" cy="546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00"/>
              </a:lnSpc>
            </a:pPr>
            <a:r>
              <a:rPr lang="ru-RU" sz="1550" b="1">
                <a:solidFill>
                  <a:srgbClr val="FFFFFF"/>
                </a:solidFill>
                <a:latin typeface="Manrope"/>
              </a:rPr>
              <a:t>Подписание и передача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9486900" y="4350742"/>
            <a:ext cx="16637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FFFFFF"/>
                </a:solidFill>
                <a:latin typeface="Manrope"/>
              </a:rPr>
              <a:t>Подписываем договор и передаём блок по акту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5171C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4930378"/>
            <a:ext cx="1928614" cy="533400"/>
          </a:xfrm>
          <a:prstGeom prst="roundRect">
            <a:avLst>
              <a:gd name="adj" fmla="val 28571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2843014" y="4930378"/>
            <a:ext cx="1173361" cy="533400"/>
          </a:xfrm>
          <a:prstGeom prst="roundRect">
            <a:avLst>
              <a:gd name="adj" fmla="val 28571"/>
            </a:avLst>
          </a:prstGeom>
          <a:noFill/>
          <a:ln w="6350" cap="flat">
            <a:solidFill>
              <a:srgbClr val="FFFFFF">
                <a:alpha val="30196"/>
              </a:srgbClr>
            </a:solidFill>
          </a:ln>
        </p:spPr>
      </p:sp>
      <p:sp>
        <p:nvSpPr>
          <p:cNvPr id="6" name="card6"/>
          <p:cNvSpPr/>
          <p:nvPr/>
        </p:nvSpPr>
        <p:spPr>
          <a:xfrm>
            <a:off x="8890000" y="1968500"/>
            <a:ext cx="2413000" cy="2413000"/>
          </a:xfrm>
          <a:prstGeom prst="roundRect">
            <a:avLst>
              <a:gd name="adj" fmla="val 9473"/>
            </a:avLst>
          </a:prstGeom>
          <a:solidFill>
            <a:srgbClr val="FFFFFF"/>
          </a:solidFill>
          <a:ln>
            <a:noFill/>
          </a:ln>
        </p:spPr>
      </p:sp>
      <p:pic>
        <p:nvPicPr>
          <p:cNvPr id="7" name="pic7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18600" y="2197100"/>
            <a:ext cx="1955800" cy="1955800"/>
          </a:xfrm>
          <a:prstGeom prst="rect">
            <a:avLst/>
          </a:prstGeom>
        </p:spPr>
      </p:pic>
      <p:sp>
        <p:nvSpPr>
          <p:cNvPr id="8" name="text8"/>
          <p:cNvSpPr>
            <a:spLocks noChangeArrowheads="1"/>
          </p:cNvSpPr>
          <p:nvPr/>
        </p:nvSpPr>
        <p:spPr>
          <a:xfrm>
            <a:off x="762000" y="1394123"/>
            <a:ext cx="7747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FFFFFF"/>
                </a:solidFill>
                <a:latin typeface="Manrope"/>
              </a:rPr>
              <a:t>Следующий шаг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673523"/>
            <a:ext cx="7137400" cy="19328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040"/>
              </a:lnSpc>
            </a:pPr>
            <a:r>
              <a:rPr lang="ru-RU" sz="4800" b="1" spc="-119">
                <a:solidFill>
                  <a:srgbClr val="FFFFFF"/>
                </a:solidFill>
                <a:latin typeface="Manrope"/>
              </a:rPr>
              <a:t>Запишитесь на бесплатный показ комплекса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3690541"/>
            <a:ext cx="5740400" cy="8413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75"/>
              </a:lnSpc>
            </a:pPr>
            <a:r>
              <a:rPr lang="ru-RU" sz="1450">
                <a:solidFill>
                  <a:srgbClr val="FFFFFF"/>
                </a:solidFill>
                <a:latin typeface="Manrope"/>
              </a:rPr>
              <a:t>Приезжайте и оцените складской комплекс «Северные ворота» лично: увидите свободные блоки, доки и инфраструктуру. Покажем всё за 40 минут и ответим на вопросы.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995859" y="5079603"/>
            <a:ext cx="1460897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20"/>
              </a:lnSpc>
            </a:pPr>
            <a:r>
              <a:rPr lang="ru-RU" sz="1350" b="1">
                <a:solidFill>
                  <a:srgbClr val="FFFFFF"/>
                </a:solidFill>
                <a:latin typeface="Manrope"/>
              </a:rPr>
              <a:t>Отдел аренды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3135114" y="5079603"/>
            <a:ext cx="589161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20"/>
              </a:lnSpc>
            </a:pPr>
            <a:r>
              <a:rPr lang="ru-RU" sz="1350" b="1">
                <a:solidFill>
                  <a:srgbClr val="FFFFFF"/>
                </a:solidFill>
                <a:latin typeface="Manrope"/>
              </a:rPr>
              <a:t>Email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750300" y="4559300"/>
            <a:ext cx="2692400" cy="342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300"/>
              </a:lnSpc>
            </a:pPr>
            <a:r>
              <a:rPr lang="ru-RU" sz="950" cap="all" spc="133">
                <a:solidFill>
                  <a:srgbClr val="FFFFFF"/>
                </a:solidFill>
                <a:latin typeface="Manrope"/>
              </a:rPr>
              <a:t>Сканируйте — пример собран в «Слайде»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Складской комплекс «Северные ворота»</dc:title>
  <dc:creator>Слайда</dc:creator>
</cp:coreProperties>
</file>