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8B0000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15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12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Sheet1!$A$2:$A$6</c:f>
              <c:strCache>
                <c:ptCount val="5"/>
                <c:pt idx="0">
                  <c:v>Точка 3</c:v>
                </c:pt>
                <c:pt idx="1">
                  <c:v>Точка 1</c:v>
                </c:pt>
                <c:pt idx="2">
                  <c:v>Точка 4</c:v>
                </c:pt>
                <c:pt idx="3">
                  <c:v>Точка 2</c:v>
                </c:pt>
                <c:pt idx="4">
                  <c:v>Точка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</c:v>
                </c:pt>
                <c:pt idx="1">
                  <c:v>12</c:v>
                </c:pt>
                <c:pt idx="2">
                  <c:v>10</c:v>
                </c:pt>
                <c:pt idx="3">
                  <c:v>8</c:v>
                </c:pt>
                <c:pt idx="4">
                  <c:v>6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706C67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8B00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C27B6D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602118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DEB5AA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до 10 мкм</c:v>
                </c:pt>
                <c:pt idx="1">
                  <c:v>10–50 мкм</c:v>
                </c:pt>
                <c:pt idx="2">
                  <c:v>50–100 мкм</c:v>
                </c:pt>
                <c:pt idx="3">
                  <c:v>более 100 мкм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35</c:v>
                </c:pt>
                <c:pt idx="2">
                  <c:v>30</c:v>
                </c:pt>
                <c:pt idx="3">
                  <c:v>20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уважаемые члены комиссии и коллеги! Тема моего доклада — микропластик в питьевой воде: методы обнаружения и оценка содержания в пробах водопроводной воды. Работа выполнена на кафедре химии под руководством кандидата химических наук, доцента Петровой Анны Сергеевны. В ходе исследования я поставил цель оценить реальное содержание микропластика в водопроводной воде и отработать методику его обнаружения.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Практическая значимость нашей работы заключается в том, что предложенная методика может использоваться для регулярного мониторинга водопроводной воды. В дальнейшем мы планируем расширить географию отбора проб, чтобы получить более полную картину. Также интересно проследить сезонную динамику и попытаться выявить источники поступления микропластика. Отмечу, что оценка рисков для здоровья не входила в задачи нашего исследования.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Проблема микропластика в питьевой воде — это уже не гипотеза, а подтверждённый факт: частицы находят в водопроводной воде по всему миру. Мировая наука активно изучает эту тему, публикаций становится всё больше, но есть важный пробел. Данных по российским городам практически нет — систематических исследований водопроводной воды у нас не проводилось. Именно этот пробел и определяет актуальность нашей работы: мы хотим дать первые количественные оценки для конкретного города. Отмечу сразу: мы измеряем только концентрации, а оценка рисков для здоровья — это уже отдельная задача, выходящая за рамки нашего доклада.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Исходя из актуальности проблемы, мы сформулировали цель работы — оценить содержание микропластика в водопроводной воде нашего города. Для достижения цели были поставлены пять задач: отобрать пробы, провести фильтрацию и микроскопию с окрашиванием, определить концентрацию частиц, охарактеризовать их размеры и типы полимеров, а также сравнить результаты с литературными данными. Такой подход позволяет получить полную картину загрязнения и корректно интерпретировать результаты.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Объектом исследования стала водопроводная вода нашего города. Методика включала три ключевых этапа: отбор проб в стеклянные бутыли, вакуумную фильтрацию через мембрану 0,45 микрона и микроскопический анализ с окрашиванием Нилом красным. Такая схема позволяет отделить частицы микропластика от органики и надёжно их идентифицировать. Дальше я расскажу, как именно формировалась выборка проб.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Чтобы выборка была репрезентативной, мы заложили пять точек отбора в разных районах города — от центра до окраин. В каждой точке отобрали по три пробы, чтобы учесть разброс внутри одной точки. Итого получилось пятнадцать проб, и все они собраны за пять месяцев — с октября прошлого года по февраль этого. Такой дизайн позволяет нам говорить о среднем содержании микропластика в водопроводной воде города, а не о случайных единичных замерах. Дальше покажу, что мы в этих пробах нашли.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главном результате — о том, сколько частиц мы реально нашли в водопроводной воде. На диаграмме — концентрация микропластика по каждой из пяти точек отбора. Разброс заметный: от шести частиц на литр в пятой точке до пятнадцати в третьей. В среднем по всем пробам получилось 10,2 частицы на литр. Обратите внимание, что точки с максимальной и минимальной концентрацией находятся в разных районах города — это уже повод задуматься о факторах, которые влияют на загрязнение. Дальше я покажу, как эти частицы распределились по размерам и типам полимера.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посмотрим, как частицы распределяются по размеру и составу. Больше трети всех найденных частиц — от 10 до 50 микрометров, то есть невидимых глазу. По типу полимера лидируют полиэтилен и полипропилен — вместе они дают 70 процентов. Это ожидаемо: именно эти материалы чаще всего используются в упаковке и трубах. Такое распределение согласуется с данными других исследований городской водопроводной воды. Дальше я сопоставлю наши результаты с литературными данными.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посмотрим, как наши результаты соотносятся с тем, что публикуют другие исследователи. Мы получили от 6 до 15 частиц на литр в разных точках отбора. В зарубежных работах по водопроводной воде обычно фиксируют от 0 до 20 частиц на литр, а в российских городах — от 5 до 25. Как видно из таблицы, наши значения полностью укладываются в эти диапазоны. Разница между исследованиями объясняется прежде всего разными методиками выделения и учёта частиц, а также региональными особенностями. Важно подчеркнуть, что оценка рисков для здоровья выходит за рамки нашей работы — мы фиксируем только измеренные концентрации.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Подводя итоги, могу сказать, что микропластик был обнаружен во всех без исключения пятнадцати пробах водопроводной воды. Концентрации оказались в диапазоне от шести до пятнадцати частиц на литр, в среднем — около девяти с половиной. В размерном распределении доминируют частицы от десяти до ста микрометров — это почти восемьдесят процентов находок. По составу преобладают полиэтилен и полипропилен, что логично, учитывая их массовое использование в упаковке и трубах. Важно подчеркнуть: мы измеряли только содержание частиц, а оценка рисков для здоровья — это уже отдельная задача, выходящая за рамки нашей работы.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86947aeaf862c23e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866f099e300b7d6e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2f4df1e512ea5814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0782b3a01d6e5c57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8f91998d37ce1ee1.png"/><Relationship Id="rId4" Type="http://schemas.openxmlformats.org/officeDocument/2006/relationships/image" Target="../media/m6279b79a7b4fe210.png"/><Relationship Id="rId5" Type="http://schemas.openxmlformats.org/officeDocument/2006/relationships/image" Target="../media/mbf0f006a55b7465b.svg"/><Relationship Id="rId6" Type="http://schemas.openxmlformats.org/officeDocument/2006/relationships/image" Target="../media/m3b929e10d35a92a0.png"/><Relationship Id="rId7" Type="http://schemas.openxmlformats.org/officeDocument/2006/relationships/image" Target="../media/mbf0f006a55b7465b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51131b8587663ee9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92f8e9fbdab4da46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3c2f49210196079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18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F4EEE3">
                <a:alpha val="18039"/>
              </a:srgbClr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346200" y="1732657"/>
            <a:ext cx="456694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90">
                <a:solidFill>
                  <a:srgbClr val="E8C8A0"/>
                </a:solidFill>
                <a:latin typeface="Golos Text"/>
              </a:rPr>
              <a:t>Студенческая научная конференция, 2026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952500" y="2062163"/>
            <a:ext cx="9550400" cy="213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180"/>
              </a:lnSpc>
            </a:pPr>
            <a:r>
              <a:rPr lang="ru-RU" sz="3800" b="1" spc="-37">
                <a:solidFill>
                  <a:srgbClr val="FBF4EA"/>
                </a:solidFill>
                <a:latin typeface="Lora"/>
              </a:rPr>
              <a:t>Микропластик в питьевой воде: методы обнаружения и оценка содержания в пробах водопроводной воды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952500" y="4744244"/>
            <a:ext cx="220507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85">
                <a:solidFill>
                  <a:srgbClr val="C8ABA6"/>
                </a:solidFill>
                <a:latin typeface="Golos Text"/>
              </a:rPr>
              <a:t>Докладчик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4928394"/>
            <a:ext cx="211871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6EFE6"/>
                </a:solidFill>
                <a:latin typeface="Golos Text"/>
              </a:rPr>
              <a:t>Иванов Иван Иванович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124498" y="4744244"/>
            <a:ext cx="559970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85">
                <a:solidFill>
                  <a:srgbClr val="C8ABA6"/>
                </a:solidFill>
                <a:latin typeface="Golos Text"/>
              </a:rPr>
              <a:t>Организация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124498" y="4928394"/>
            <a:ext cx="559970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6EFE6"/>
                </a:solidFill>
                <a:latin typeface="Golos Text"/>
              </a:rPr>
              <a:t>Кафедра химии, Государственный технологический университет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495605" y="4744244"/>
            <a:ext cx="26009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85">
                <a:solidFill>
                  <a:srgbClr val="C8ABA6"/>
                </a:solidFill>
                <a:latin typeface="Golos Text"/>
              </a:rPr>
              <a:t>Научный руководитель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495605" y="4928394"/>
            <a:ext cx="2514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6EFE6"/>
                </a:solidFill>
                <a:latin typeface="Golos Text"/>
              </a:rPr>
              <a:t>к.х.н., доцент Петрова А. С.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964870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232092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16157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09105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215702"/>
            <a:ext cx="375205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Практическая значимость и источники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409972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Практическая значимость и дальнейшие направления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886347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Методика мониторинга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Разработанная методика применима для регулярного мониторинга содержания микропластика в водопроводной воде.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15356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Расширение точек отбора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Увеличение числа точек отбора позволит получить более полную картину загрязнения в пределах города.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0830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Сезонная динамика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Изучение сезонных изменений концентрации частиц поможет выявить зависимость от погодных условий.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012531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Выявление источников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Дальнейшие исследования направлены на идентификацию возможных источников поступления микропластика в водопроводную сеть.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643211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Оценка рисков для здоровья выходит за рамки данной работы.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62712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89435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16157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42879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-122038"/>
            <a:ext cx="148213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Актуальность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2231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Микропластик в питьевой воде: глобальная проблема с локальным пробелом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548606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Глобальное распространение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Микропластик обнаруживается в водопроводной воде по всему миру — от Европы до Азии, концентрации варьируются от единиц до сотен частиц на литр.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815828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Активное изучение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Мировая наука активно исследует проблему: публикации по теме растут экспоненциально, разрабатываются стандартизированные методики анализа.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083050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Пробел для России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Данных по содержанию микропластика в водопроводной воде российских городов крайне мало — систематические исследования практически отсутствуют.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350272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Практическая значимость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Оценка рисков для здоровья выходит за рамки работы, но данные о концентрациях необходимы для будущих гигиенических нормативов.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6769854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Оценка рисков для здоровья — вне рамок данного исследования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3454400" cy="2261890"/>
          </a:xfrm>
          <a:prstGeom prst="roundRect">
            <a:avLst>
              <a:gd name="adj" fmla="val 842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28961"/>
            <a:ext cx="3454400" cy="2261890"/>
          </a:xfrm>
          <a:prstGeom prst="roundRect">
            <a:avLst>
              <a:gd name="adj" fmla="val 842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28961"/>
            <a:ext cx="3454400" cy="2261890"/>
          </a:xfrm>
          <a:prstGeom prst="roundRect">
            <a:avLst>
              <a:gd name="adj" fmla="val 842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943251"/>
            <a:ext cx="3454400" cy="2025749"/>
          </a:xfrm>
          <a:prstGeom prst="roundRect">
            <a:avLst>
              <a:gd name="adj" fmla="val 940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943251"/>
            <a:ext cx="3454400" cy="2025749"/>
          </a:xfrm>
          <a:prstGeom prst="roundRect">
            <a:avLst>
              <a:gd name="adj" fmla="val 940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8" name="card8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622300"/>
            <a:ext cx="1494869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Цель и задачи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Цель работы и задачи исследования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Отбор проб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44276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Отобрать пробы водопроводной воды в контрольных точках города.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Пробоподготовка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442766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Провести фильтрацию проб и микроскопию с окрашиванием частиц.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Количественный анализ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44276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Определить концентрацию частиц микропластика в пробах.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229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526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Характеризация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85705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Охарактеризовать размеры и типы полимеров обнаруженных частиц.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229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526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Сравнение с данными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85705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Сопоставить полученные результаты с литературными данными.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437904"/>
            <a:ext cx="3183434" cy="3028553"/>
          </a:xfrm>
          <a:prstGeom prst="roundRect">
            <a:avLst>
              <a:gd name="adj" fmla="val 629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437904"/>
            <a:ext cx="3183533" cy="3028553"/>
          </a:xfrm>
          <a:prstGeom prst="roundRect">
            <a:avLst>
              <a:gd name="adj" fmla="val 629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437904"/>
            <a:ext cx="3183434" cy="3028553"/>
          </a:xfrm>
          <a:prstGeom prst="roundRect">
            <a:avLst>
              <a:gd name="adj" fmla="val 629"/>
            </a:avLst>
          </a:prstGeom>
          <a:solidFill>
            <a:srgbClr val="2A262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44230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44230"/>
            <a:ext cx="254000" cy="2159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1117600" y="1378843"/>
            <a:ext cx="2271514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Методы исследования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45246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Объект и методы исследования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2679204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3605669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Отбор проб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954959"/>
            <a:ext cx="2599234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Пробы водопроводной воды отбирали в стеклянные бутыли объёмом 1 л, предварительно промытые дистиллированной водой.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2679204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3605669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Фильтрация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809034" y="3954959"/>
            <a:ext cx="2599333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Вакуумная фильтрация через мембранный фильтр с диаметром пор 0,45 мкм для осаждения частиц микропластика.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2679204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3605669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6F3EC"/>
                </a:solidFill>
                <a:latin typeface="Golos Text"/>
              </a:rPr>
              <a:t>Микроскопия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551366" y="3954959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Golos Text"/>
              </a:rPr>
              <a:t>Окрашивание фильтра Нилом красным и подсчёт частиц под микроскопом с флуоресцентным модулем.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089870"/>
            <a:ext cx="3420467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4385667" y="3089870"/>
            <a:ext cx="3420566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5" name="card5"/>
          <p:cNvSpPr/>
          <p:nvPr/>
        </p:nvSpPr>
        <p:spPr>
          <a:xfrm>
            <a:off x="8009434" y="3089870"/>
            <a:ext cx="3420566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571030"/>
            <a:ext cx="291909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Формирование выборки проб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828800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Дизайн отбора проб: 5 точек, 15 проб, 5 месяцев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7750" y="3312120"/>
            <a:ext cx="34839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5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4086820"/>
            <a:ext cx="341876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Точек отбора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4391620"/>
            <a:ext cx="341876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разные районы города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1417" y="3312120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15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1417" y="4086820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Проб воды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1417" y="4391620"/>
            <a:ext cx="34188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по 3 пробы в каждой точке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95184" y="3312120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5 мес.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95184" y="4086820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Период отбора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95184" y="4391620"/>
            <a:ext cx="34188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октябрь 2025 — февраль 2026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507678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Отбор проб проводился в холодный период года — с октября 2025 по февраль 2026.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2465685"/>
          <a:ext cx="10668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1090315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Содержание микропластика в пробах по точкам отбора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51305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Средняя концентрация по пяти точкам — 10,2 частиц/л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Данные собственного исследования, 2025–2026 гг.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0940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5194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27B6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9449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02118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3703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DEB5AA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8" name="chart8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9" name="text9"/>
          <p:cNvSpPr>
            <a:spLocks noChangeArrowheads="1"/>
          </p:cNvSpPr>
          <p:nvPr/>
        </p:nvSpPr>
        <p:spPr>
          <a:xfrm>
            <a:off x="762000" y="16716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Распределение частиц по размеру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191000" y="3049588"/>
            <a:ext cx="738376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до 10 мкм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054060" y="3033713"/>
            <a:ext cx="50294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15%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91000" y="3475038"/>
            <a:ext cx="735240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10–50 мкм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1022707" y="3459163"/>
            <a:ext cx="53429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35%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191000" y="3900488"/>
            <a:ext cx="733296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50–100 мкм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003260" y="3884613"/>
            <a:ext cx="55374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30%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191000" y="4325938"/>
            <a:ext cx="733841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более 100 мкм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1008717" y="4310063"/>
            <a:ext cx="54828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20%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Данные исследования, 2025–2026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52898"/>
            <a:ext cx="10668000" cy="3987800"/>
          </a:xfrm>
          <a:prstGeom prst="roundRect">
            <a:avLst>
              <a:gd name="adj" fmla="val 477"/>
            </a:avLst>
          </a:prstGeom>
          <a:noFill/>
          <a:ln w="12700" cap="flat">
            <a:solidFill>
              <a:srgbClr val="EBD6CD"/>
            </a:solidFill>
          </a:ln>
        </p:spPr>
      </p:sp>
      <p:sp>
        <p:nvSpPr>
          <p:cNvPr id="4" name="card4"/>
          <p:cNvSpPr/>
          <p:nvPr/>
        </p:nvSpPr>
        <p:spPr>
          <a:xfrm>
            <a:off x="4476452" y="1765598"/>
            <a:ext cx="2313583" cy="8128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476452" y="2578398"/>
            <a:ext cx="2313583" cy="5588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6452" y="3137198"/>
            <a:ext cx="2313583" cy="10160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6452" y="4153198"/>
            <a:ext cx="2313583" cy="7874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476452" y="4940598"/>
            <a:ext cx="2313583" cy="7874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755352"/>
            <a:ext cx="251797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Обсуждение результатов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98137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Сравнение с данными других исследований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65200" y="2051348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Lora"/>
              </a:rPr>
              <a:t>Источник данных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473694" y="205134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8B0000"/>
                </a:solidFill>
                <a:latin typeface="Lora"/>
              </a:rPr>
              <a:t>Наше исследование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967835" y="1930698"/>
            <a:ext cx="1957983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00"/>
              </a:lnSpc>
            </a:pPr>
            <a:r>
              <a:rPr lang="ru-RU" sz="1500" b="1">
                <a:solidFill>
                  <a:srgbClr val="2A2622"/>
                </a:solidFill>
                <a:latin typeface="Lora"/>
              </a:rPr>
              <a:t>Зарубежные работы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100850" y="2051348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Lora"/>
              </a:rPr>
              <a:t>Российские города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65200" y="2743498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Диапазон содержания, частиц/л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473694" y="274349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6–15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87277" y="274349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0–20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100850" y="2743498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5–25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65200" y="3530898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Метод выделения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4654252" y="3302298"/>
            <a:ext cx="1957983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Вакуумная фильтрация, 0,45 мкм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787277" y="353089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Разные методики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100850" y="3530898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Разные методики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65200" y="4432598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Окрашивание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473694" y="443259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Нильский красный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6967835" y="4318298"/>
            <a:ext cx="1957983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Нильский красный / без окрашивания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281418" y="4318298"/>
            <a:ext cx="1958082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Нильский красный / без окрашивания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65200" y="5219998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Регион отбора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4654252" y="5105698"/>
            <a:ext cx="1957983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Городская водопроводная сеть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6787277" y="521999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Разные страны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9100850" y="5219998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Крупные города РФ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762000" y="589246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Полученные значения укладываются в диапазоны, известные по литературным данным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24682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51404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44352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37300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30249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4366"/>
            <a:ext cx="89300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Выводы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98636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Основные результаты работы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1168301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Микропластик обнаружен во всех 15 пробах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Частицы присутствуют в каждой пробе водопроводной воды, что подтверждает повсеместное распространение загрязнения.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243552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Концентрации: 6–15 частиц/л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Среднее содержание составило 10,2 частицы на литр, с вариацией по точкам отбора.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336500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Преобладают частицы 10–100 мкм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На долю этого размерного класса приходится 65% всех обнаруженных частиц.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429448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Основные полимеры — ПЭ и ПП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Полиэтилен и полипропилен преобладают среди идентифицированных частиц.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9500" y="5223966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Оценка рисков — вне рамок работы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Работа ограничена измерением концентраций; оценка влияния на здоровье требует отдельного исследования.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6643549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Все 15 проб — положительные; диапазон 6–15 частиц/л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Собственные данные, 2025–2026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Научный доклад: микропластик в питьевой воде</dc:title>
  <dc:creator>Слайда</dc:creator>
</cp:coreProperties>
</file>