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день, уважаемые члены жюри и коллеги. Тема моего доклада — сравнение методов прогнозирования суточного спроса на городской велопрокат. Работа выполнена на кафедре прикладной информатики, научный руководитель — кандидат технических наук, доцент. В основе доклада — собственный вычислительный эксперимент на открытых данных о поездках за 2023–2025 годы. Название проката и имена в работе вымышленные, а результаты носят учебный характер.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Прокат живёт по расписанию: велосипеды развозят по станциям заранее, накануне, и утром уже поздно что-то менять. Если мы недооценили спрос, в пик стойки пустые, а поездки, которые могли состояться, просто теряются. Если переоценили — техника стоит без дела, а оператор платит за лишние перевозки при перебалансировке. Именно поэтому вопрос «сколько будет поездок завтра» — не академический, а операционный. Дальше я покажу, как мы поставили цель и какие три задачи для этого решили.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Итак, цель работы — сравнить три метода прогнозирования суточного спроса на городской велопрокат по качеству на отложенном периоде. Для этого нужно решить три задачи. Первая — собрать и подготовить данные проката за 2023–2025 годы: это 1 096 суточных записей с признаками «день недели», «праздник», «температура» и «осадки». Вторая — реализовать три метода и единую схему проверки: обучение на 2023–2024 годах, проверка на данных 2025 года и скользящая проверка по пяти блокам. Третья — сравнить методы по метрикам MAE и MAPE и понять, в каких условиях прогноз ошибается сильнее всего. Именно на этих трёх задачах построена вся дальнейшая логика доклада.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Для эксперимента я взял открытый набор наблюдений городского велопроката за 2023–2025 годы — всего 1 096 суточных записей, то есть по одной строке на каждый день. Целевая переменная — число поездок за сутки, именно её мы и будем прогнозировать. В качестве признаков используются четыре характеристики: день недели, признак праздника, температура воздуха и количество осадков. Праздничные дни в выборке составляют небольшую долю — около трёх процентов, но, как увидим дальше, именно они дают наибольшие ошибки. Это учебный эксперимент, поэтому название проката и имена условные, а данные не являются официальной статистикой.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Перехожу к методике. Обучение я проводил на данных 2023 и 2024 годов, а проверку — на 2025 годе, который модели при обучении не видели. Дополнительно сделал скользящую проверку по пяти блокам: это устойчивее, чем одна отложенная выборка. Ошибкой я считал отклонение прогноза от факта — в поездках и в процентах. Важный момент: все три метода считались на одних и тех же разбиениях, иначе сравнивать их было бы некорректно. Теперь посмотрим, какие именно методы я сравнивал.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Итак, мы сравнили три метода, которые отличаются прежде всего тем, сколько информации о мире они используют. Скользящее среднее — это честная базовая линия: оно просто берёт средний спрос за прошлую неделю и ничего больше не знает. Линейная регрессия уже получает на вход температуру, осадки, день недели и праздники, поэтому может объяснить часть колебаний, но только если связь линейна. Градиентный бустинг работает с теми же признаками, но строит ансамбль деревьев и способен уловить нелинейные эффекты — например, что спрос резко падает не при любой температуре, а при переходе через определённый порог. Именно эти три модели мы и прогнали через один и тот же протокол проверки, о результатах которого поговорим дальше.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сравнивать методы, нужно договориться, чем мы измеряем ошибку. MAE — это средняя абсолютная ошибка в поездках: она показывает, на сколько в среднем мы промахиваемся в натуральных единицах спроса. MAPE — та же ошибка, но отнесённая к фактическому значению и выраженная в процентах, поэтому она позволяет сопоставлять методы между собой и не зависит от масштаба проката. В нашем эксперименте y_i — фактический спрос за сутки, ŷ_i — прогноз модели, n — число суток проверочного 2025 года. Обе метрики считаются на одном и том же наборе наблюдений, поэтому их значения напрямую сравнимы. Дальше я покажу, как на этих двух метриках разошлись три метода.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Переходим к главному — результатам на проверочном 2025 годе. Скользящее среднее дало MAPE 18,4 процента и MAE 214 поездок, линейная регрессия с погодными признаками — 14,1 процента и 163 поездки, а градиентный бустинг — 9,7 процента и 112 поездок. Смотрите, как раскладывается выигрыш: добавление погоды снижает ошибку на 4,3 процентного пункта, а учёт нелинейности даёт ещё 4,4 пункта. Итого бустинг точнее простого среднего на 8,7 процентного пункта по MAPE и почти вдвое по абсолютной ошибке. Дальше посмотрим, где именно модели промахиваются сильнее всего.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посмотрим, где именно наша модель ошибается сильнее всего. Я разложил все дни проверочного 2025 года по двум осям: тип дня — обычный или праздничный, и погода — стабильная или с резкой сменой. Видно чёткую закономерность: минимальная ошибка там, где всё предсказуемо — обычный день и ровная погода. А максимальный MAPE — в правом верхнем квадранте, где праздник совпадает с резкой сменой погоды. Причина простая: таких сочетаний в обучающей выборке 2023–2024 годов совсем мало, и поведение людей в них нетипично — модель просто не видела достаточно похожих примеров. Именно этот квадрант — главный резерв для улучшения прогноза.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честно о том, чего наши результаты не доказывают. Мы работали с одним городом и тремя годами наблюдений — это 1 096 суточных записей, и редких сочетаний «праздник плюс плохая погода» в них совсем немного, поэтому именно там модель ошибается чаще всего. Второе важное ограничение: погоду мы подавали фактическую, а не прогнозную, а в реальной задаче «прогноз на завтра» доступен только прогноз погоды — значит, на практике ошибка будет выше наших 9,7–18,4 процента. И третье: набор признаков ограничен календарём и погодой, без тарифов, ремонтов станций и городских событий. Отсюда и планы: расширить признаки и перейти на прогнозную погоду.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Подведу итог. Лучший результат показал градиентный бустинг — MAPE 9,7 процента и MAE 112 поездок, тогда как линейная регрессия дала 14,1 процента и 163 поездки, а скользящее среднее — 18,4 процента и 214 поездок. Основной выигрыш приносят календарно-погодные признаки и способность модели улавливать нелинейные зависимости. На 2027 год планирую добавить второй город, перейти на прогнозную погоду вместо фактической и расширить набор признаков. Список использованных источников — на слайде, данные и код эксперимента доступны по запросу. Благодарю за внимание и готов ответить на вопросы.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ec2f082ed0b82cf9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f4df1e512ea5814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549eaeae9bcb758a.png"/><Relationship Id="rId4" Type="http://schemas.openxmlformats.org/officeDocument/2006/relationships/image" Target="../media/m3e3b0906d46599d8.png"/><Relationship Id="rId5" Type="http://schemas.openxmlformats.org/officeDocument/2006/relationships/image" Target="../media/m054c90d57a53780a.svg"/><Relationship Id="rId6" Type="http://schemas.openxmlformats.org/officeDocument/2006/relationships/image" Target="../media/m6d7fe4a961382dbb.png"/><Relationship Id="rId7" Type="http://schemas.openxmlformats.org/officeDocument/2006/relationships/image" Target="../media/m054c90d57a53780a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fd77b1925a7a2add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f65fe6c7d0ae3f18.png"/><Relationship Id="rId4" Type="http://schemas.openxmlformats.org/officeDocument/2006/relationships/image" Target="../media/m14053dd46bbc04c4.png"/><Relationship Id="rId5" Type="http://schemas.openxmlformats.org/officeDocument/2006/relationships/image" Target="../media/m054c90d57a53780a.svg"/><Relationship Id="rId6" Type="http://schemas.openxmlformats.org/officeDocument/2006/relationships/image" Target="../media/mec47db4d684f2fa8.png"/><Relationship Id="rId7" Type="http://schemas.openxmlformats.org/officeDocument/2006/relationships/image" Target="../media/m054c90d57a53780a.svg"/><Relationship Id="rId8" Type="http://schemas.openxmlformats.org/officeDocument/2006/relationships/image" Target="../media/m14053dd46bbc04c4.png"/><Relationship Id="rId9" Type="http://schemas.openxmlformats.org/officeDocument/2006/relationships/image" Target="../media/m054c90d57a53780a.sv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a92cd24112c6fe5f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2fcc9a333ee0d5e6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ea0f475e624030c4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96f35f33bfa5838b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e06e5f4c4d574feb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396c078de209e7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18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F4EEE3">
                <a:alpha val="18039"/>
              </a:srgbClr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346200" y="1998067"/>
            <a:ext cx="4670623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90">
                <a:solidFill>
                  <a:srgbClr val="E8C8A0"/>
                </a:solidFill>
                <a:latin typeface="Golos Text"/>
              </a:rPr>
              <a:t>Студенческая научная конференция — 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2327573"/>
            <a:ext cx="9550400" cy="16051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180"/>
              </a:lnSpc>
            </a:pPr>
            <a:r>
              <a:rPr lang="ru-RU" sz="3800" b="1" spc="-37">
                <a:solidFill>
                  <a:srgbClr val="FBF4EA"/>
                </a:solidFill>
                <a:latin typeface="Lora"/>
              </a:rPr>
              <a:t>Сравнение методов прогнозирования суточного спроса на городской велопрокат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52500" y="4478834"/>
            <a:ext cx="288932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85">
                <a:solidFill>
                  <a:srgbClr val="C8ABA6"/>
                </a:solidFill>
                <a:latin typeface="Golos Text"/>
              </a:rPr>
              <a:t>Автор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4662984"/>
            <a:ext cx="2802969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F6EFE6"/>
                </a:solidFill>
                <a:latin typeface="Golos Text"/>
              </a:rPr>
              <a:t>Соколов Д. А., студент 3 курса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3694708" y="4478834"/>
            <a:ext cx="361225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85">
                <a:solidFill>
                  <a:srgbClr val="C8ABA6"/>
                </a:solidFill>
                <a:latin typeface="Golos Text"/>
              </a:rPr>
              <a:t>Научный руководитель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3694708" y="4662984"/>
            <a:ext cx="3572708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F6EFE6"/>
                </a:solidFill>
                <a:latin typeface="Golos Text"/>
              </a:rPr>
              <a:t>Лаврова И. В., канд. техн. наук, доцент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078365" y="4478834"/>
            <a:ext cx="478909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85">
                <a:solidFill>
                  <a:srgbClr val="C8ABA6"/>
                </a:solidFill>
                <a:latin typeface="Golos Text"/>
              </a:rPr>
              <a:t>Секция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078365" y="4662984"/>
            <a:ext cx="478909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F6EFE6"/>
                </a:solidFill>
                <a:latin typeface="Golos Text"/>
              </a:rPr>
              <a:t>Прикладная математика и информатика, Казань,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43588" y="2672996"/>
            <a:ext cx="125724" cy="125724"/>
          </a:xfrm>
          <a:prstGeom prst="roundRect">
            <a:avLst>
              <a:gd name="adj" fmla="val 30304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43588" y="3673121"/>
            <a:ext cx="125724" cy="125723"/>
          </a:xfrm>
          <a:prstGeom prst="roundRect">
            <a:avLst>
              <a:gd name="adj" fmla="val 30304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43588" y="4673246"/>
            <a:ext cx="125724" cy="125723"/>
          </a:xfrm>
          <a:prstGeom prst="roundRect">
            <a:avLst>
              <a:gd name="adj" fmla="val 30304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766491"/>
            <a:ext cx="5257800" cy="4456509"/>
          </a:xfrm>
          <a:prstGeom prst="roundRect">
            <a:avLst>
              <a:gd name="adj" fmla="val 427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6E1E2A"/>
                </a:solidFill>
                <a:latin typeface="Golos Text"/>
              </a:rPr>
              <a:t>Введение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826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Актуальность: зачем прокату прогноз на завтра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2607270"/>
            <a:ext cx="4699000" cy="7842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Недооценка спроса в утренний и вечерний пик оборачивается пустыми стойками и потерянными поездками пользователей.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1400" y="3607395"/>
            <a:ext cx="4699000" cy="7842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Переоценка спроса — лишними велосипедами на станциях и лишними перевозками при перебалансировке.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1400" y="4607520"/>
            <a:ext cx="4699000" cy="7842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Ошибка прогноза ведёт к простою техники, сорванным поездкам и росту затрат на ручную перебалансировку.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53200" y="2630289"/>
            <a:ext cx="51308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BA8C8D"/>
                </a:solidFill>
                <a:latin typeface="Golos Text"/>
              </a:rPr>
              <a:t>Проблема исследования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553200" y="2936379"/>
            <a:ext cx="4521200" cy="24304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380"/>
              </a:lnSpc>
            </a:pPr>
            <a:r>
              <a:rPr lang="ru-RU" sz="1700" b="1">
                <a:solidFill>
                  <a:srgbClr val="F6F3EC"/>
                </a:solidFill>
                <a:latin typeface="Golos Text"/>
              </a:rPr>
              <a:t>Прокат не может мгновенно перераспределить велосипеды: решение о развозке по станциям и плане ремонта принимается накануне, а ошибка прогноза напрямую превращается в простой техники, сорванные поездки и рост затрат на ручную перебалансировку.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320429"/>
            <a:ext cx="3183434" cy="3263503"/>
          </a:xfrm>
          <a:prstGeom prst="roundRect">
            <a:avLst>
              <a:gd name="adj" fmla="val 59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504234" y="2320429"/>
            <a:ext cx="3183533" cy="3263503"/>
          </a:xfrm>
          <a:prstGeom prst="roundRect">
            <a:avLst>
              <a:gd name="adj" fmla="val 59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46566" y="2320429"/>
            <a:ext cx="3183434" cy="3263503"/>
          </a:xfrm>
          <a:prstGeom prst="roundRect">
            <a:avLst>
              <a:gd name="adj" fmla="val 598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3844230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3844230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1117600" y="1261368"/>
            <a:ext cx="149486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Цель и задачи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334988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Цель работы и три задачи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56172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488829"/>
            <a:ext cx="2599234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Собрать и подготовить данные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4072434"/>
            <a:ext cx="2599234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Данные городского проката за 2023–2025 годы: 1 096 суточных записей с признаками «день недели», «праздник», «температура», «осадки».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561729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488829"/>
            <a:ext cx="2599333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Реализовать методы и схему проверки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4072434"/>
            <a:ext cx="2599333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Три метода и единая схема: обучение на 2023–2024 годах, проверка на данных 2025 года, скользящая проверка по пяти блокам.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56172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488829"/>
            <a:ext cx="2599234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F6F3EC"/>
                </a:solidFill>
                <a:latin typeface="Golos Text"/>
              </a:rPr>
              <a:t>Сравнить методы и найти слабые места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4072434"/>
            <a:ext cx="2599234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Сравнение по метрикам MAE и MAPE и определение условий, где прогноз ошибается сильнее всего.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899245"/>
            <a:ext cx="3420467" cy="1981200"/>
          </a:xfrm>
          <a:prstGeom prst="roundRect">
            <a:avLst>
              <a:gd name="adj" fmla="val 961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4385667" y="1899245"/>
            <a:ext cx="3420566" cy="1981200"/>
          </a:xfrm>
          <a:prstGeom prst="roundRect">
            <a:avLst>
              <a:gd name="adj" fmla="val 961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5" name="card5"/>
          <p:cNvSpPr/>
          <p:nvPr/>
        </p:nvSpPr>
        <p:spPr>
          <a:xfrm>
            <a:off x="8009434" y="1899245"/>
            <a:ext cx="3420566" cy="1981200"/>
          </a:xfrm>
          <a:prstGeom prst="roundRect">
            <a:avLst>
              <a:gd name="adj" fmla="val 961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4083645"/>
            <a:ext cx="3420467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7" name="card7"/>
          <p:cNvSpPr/>
          <p:nvPr/>
        </p:nvSpPr>
        <p:spPr>
          <a:xfrm>
            <a:off x="4385667" y="4083645"/>
            <a:ext cx="3420566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380405"/>
            <a:ext cx="224829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Данные эксперимента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38175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Открытый набор наблюдений городского велопроката, 2023–2025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2121495"/>
            <a:ext cx="34839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1 096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2896195"/>
            <a:ext cx="341876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Суточных записей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7750" y="3200995"/>
            <a:ext cx="28743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 одной строке на каждый день наблюдений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1417" y="2121495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3 года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1417" y="2896195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Период наблюдений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1417" y="3200995"/>
            <a:ext cx="34188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Данные 2023–2025 годов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95184" y="2121495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4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95184" y="2896195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Признака-предиктора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95184" y="3200995"/>
            <a:ext cx="2874466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День недели, праздник, температура, осадки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47750" y="4305895"/>
            <a:ext cx="34839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1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47750" y="5080595"/>
            <a:ext cx="341876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Целевая переменная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47750" y="5385395"/>
            <a:ext cx="341876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Число поездок за сутки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1417" y="4305895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≈3%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1417" y="5080595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Доля праздничных дней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1417" y="5385395"/>
            <a:ext cx="34188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Оценка по календарю выборки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62000" y="6071195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Учебный вычислительный эксперимент на открытых данных; название проката и имена вымышленные.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Учебный набор наблюдений городского велопроката, 2023–2025 (данные и результаты — учебный эксперимент)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08428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568700" y="208428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375400" y="208428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182100" y="208428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3844230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3844230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3844230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1117600" y="1025227"/>
            <a:ext cx="107553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Методика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1098848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Методика вычислительного эксперимента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32558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252688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Обучение моделей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3836293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Данные 2023–2024 годов: день недели, праздник, температура, осадки. Настройка параметров каждого метода.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32558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252688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Проверка на 2025 годе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3836293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Отложенная выборка 2025 года — модель не видела эти наблюдения при обучении.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32558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252688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Скользящая проверка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3836293"/>
            <a:ext cx="1663700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Пять блоков последовательной проверки: обучение на прошлом, прогноз на следующем интервале.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32558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6E1E2A"/>
                </a:solidFill>
                <a:latin typeface="Lora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252053"/>
            <a:ext cx="196596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F6F3EC"/>
                </a:solidFill>
                <a:latin typeface="Golos Text"/>
              </a:rPr>
              <a:t>Расчёт ошибок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3601343"/>
            <a:ext cx="1663700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Отклонение прогноза от факта: абсолютная ошибка в поездках (MAE) и относительная в процентах (MAPE).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273969"/>
            <a:ext cx="246094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Методика эксперимента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46823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Три сравниваемых метода прогнозирования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41180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734389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Скользящее среднее за 7 дней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117255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Базовый метод без признаков: прогноз равен среднему спросу за прошлую неделю. Прост в расчёте и служит точкой отсчёта. Ограничение — не учитывает погоду, праздники и тренд, поэтому сглаживает пики и провалы.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41180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734419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Линейная регрессия с признаками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361035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На входе — температура, осадки, день недели и признак праздника. Модель прозрачна, коэффициенты объяснимы. Ограничение — улавливает лишь линейные связи.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41180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734389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Градиентный бустинг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117255"/>
            <a:ext cx="3276600" cy="186154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Ансамбль деревьев решений, улавливающий нелинейные зависимости спроса от погоды и календаря. На входе те же признаки, что и у регрессии. Ограничение — риск переобучения и меньшая прозрачность модели.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37374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Все три метода обучались на одних данных 2023–2024 годов и проверялись на 2025 годе.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884561"/>
            <a:ext cx="10668000" cy="1770261"/>
          </a:xfrm>
          <a:prstGeom prst="roundRect">
            <a:avLst>
              <a:gd name="adj" fmla="val 1076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17600" y="622300"/>
            <a:ext cx="187086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Метрики качества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8102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Метрики качества прогноза: MAE и MAPE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401961"/>
            <a:ext cx="11303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706C67"/>
                </a:solidFill>
                <a:latin typeface="Golos Text"/>
              </a:rPr>
              <a:t>MAE измеряется в поездках, MAPE — в процентах, что позволяет сравнивать методы между собой.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3713163" y="2417167"/>
            <a:ext cx="4765675" cy="5044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37"/>
              </a:lnSpc>
            </a:pPr>
            <a:r>
              <a:rPr lang="ru-RU" sz="3872">
                <a:solidFill>
                  <a:srgbClr val="2A2622"/>
                </a:solidFill>
                <a:latin typeface="Arial"/>
              </a:rPr>
              <a:t>MAE=</a:t>
            </a:r>
            <a:r>
              <a:rPr lang="ru-RU" sz="3872" i="1">
                <a:solidFill>
                  <a:srgbClr val="2A2622"/>
                </a:solidFill>
                <a:latin typeface="Arial"/>
              </a:rPr>
              <a:t>n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1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271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2710">
                <a:solidFill>
                  <a:srgbClr val="2A2622"/>
                </a:solidFill>
                <a:latin typeface="Arial"/>
              </a:rPr>
              <a:t>=1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∑</a:t>
            </a:r>
            <a:r>
              <a:rPr lang="ru-RU" sz="2710" i="1">
                <a:solidFill>
                  <a:srgbClr val="2A2622"/>
                </a:solidFill>
                <a:latin typeface="Arial"/>
              </a:rPr>
              <a:t>n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∣</a:t>
            </a:r>
            <a:r>
              <a:rPr lang="ru-RU" sz="3872" i="1">
                <a:solidFill>
                  <a:srgbClr val="2A2622"/>
                </a:solidFill>
                <a:latin typeface="Arial"/>
              </a:rPr>
              <a:t>y</a:t>
            </a:r>
            <a:r>
              <a:rPr lang="ru-RU" sz="271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−</a:t>
            </a:r>
            <a:r>
              <a:rPr lang="ru-RU" sz="3872" i="1">
                <a:solidFill>
                  <a:srgbClr val="2A2622"/>
                </a:solidFill>
                <a:latin typeface="Arial"/>
              </a:rPr>
              <a:t>y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^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271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3872">
                <a:solidFill>
                  <a:srgbClr val="2A2622"/>
                </a:solidFill>
                <a:latin typeface="Arial"/>
              </a:rPr>
              <a:t>∣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3997722"/>
            <a:ext cx="977900" cy="1568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7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y</a:t>
            </a:r>
            <a:r>
              <a:rPr lang="ru-RU" sz="1460">
                <a:solidFill>
                  <a:srgbClr val="2A2622"/>
                </a:solidFill>
                <a:latin typeface="Arial"/>
              </a:rPr>
              <a:t>i</a:t>
            </a:r>
            <a:r>
              <a:rPr lang="ru-RU" sz="2057">
                <a:solidFill>
                  <a:srgbClr val="2A2622"/>
                </a:solidFill>
                <a:latin typeface="Arial"/>
              </a:rPr>
              <a:t>y_i</a:t>
            </a:r>
            <a:r>
              <a:rPr lang="ru-RU" sz="2057" i="1">
                <a:solidFill>
                  <a:srgbClr val="2A2622"/>
                </a:solidFill>
                <a:latin typeface="Arial"/>
              </a:rPr>
              <a:t>y</a:t>
            </a:r>
            <a:r>
              <a:rPr lang="ru-RU" sz="144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892300" y="4018578"/>
            <a:ext cx="9318724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Фактический суточный спрос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53824" y="4039453"/>
            <a:ext cx="81141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поездки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514354"/>
            <a:ext cx="977900" cy="1568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7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y^</a:t>
            </a:r>
            <a:r>
              <a:rPr lang="ru-RU" sz="1460">
                <a:solidFill>
                  <a:srgbClr val="2A2622"/>
                </a:solidFill>
                <a:latin typeface="Arial"/>
              </a:rPr>
              <a:t>i</a:t>
            </a:r>
            <a:r>
              <a:rPr lang="ru-RU" sz="2057">
                <a:solidFill>
                  <a:srgbClr val="2A2622"/>
                </a:solidFill>
                <a:latin typeface="Arial"/>
              </a:rPr>
              <a:t>\hat{y}_i</a:t>
            </a:r>
            <a:r>
              <a:rPr lang="ru-RU" sz="2057" i="1">
                <a:solidFill>
                  <a:srgbClr val="2A2622"/>
                </a:solidFill>
                <a:latin typeface="Arial"/>
              </a:rPr>
              <a:t>y</a:t>
            </a:r>
            <a:r>
              <a:rPr lang="ru-RU" sz="2057">
                <a:solidFill>
                  <a:srgbClr val="2A2622"/>
                </a:solidFill>
                <a:latin typeface="Arial"/>
              </a:rPr>
              <a:t>^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  <a:r>
              <a:rPr lang="ru-RU" sz="1440" i="1">
                <a:solidFill>
                  <a:srgbClr val="2A2622"/>
                </a:solidFill>
                <a:latin typeface="Arial"/>
              </a:rPr>
              <a:t>i</a:t>
            </a:r>
            <a:r>
              <a:rPr lang="ru-RU" sz="100">
                <a:solidFill>
                  <a:srgbClr val="2A2622"/>
                </a:solidFill>
                <a:latin typeface="Arial"/>
              </a:rPr>
              <a:t>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892300" y="4525685"/>
            <a:ext cx="9318724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Прогноз модели на тот же день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53824" y="4546560"/>
            <a:ext cx="81141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поездки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011936"/>
            <a:ext cx="977900" cy="11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0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nn</a:t>
            </a:r>
            <a:r>
              <a:rPr lang="ru-RU" sz="2057" i="1">
                <a:solidFill>
                  <a:srgbClr val="2A2622"/>
                </a:solidFill>
                <a:latin typeface="Arial"/>
              </a:rPr>
              <a:t>n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892300" y="5032792"/>
            <a:ext cx="9702602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Число наблюдений в проверке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137702" y="5053667"/>
            <a:ext cx="41929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365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5528568"/>
            <a:ext cx="9779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2057">
                <a:solidFill>
                  <a:srgbClr val="2A2622"/>
                </a:solidFill>
                <a:latin typeface="Arial"/>
              </a:rPr>
              <a:t>MAPE\text{MAPE}</a:t>
            </a:r>
            <a:r>
              <a:rPr lang="ru-RU" sz="2057">
                <a:solidFill>
                  <a:srgbClr val="2A2622"/>
                </a:solidFill>
                <a:latin typeface="Arial"/>
              </a:rPr>
              <a:t>MAPE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892300" y="5539899"/>
            <a:ext cx="9856192" cy="2438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20"/>
              </a:lnSpc>
            </a:pPr>
            <a:r>
              <a:rPr lang="ru-RU" sz="1400">
                <a:solidFill>
                  <a:srgbClr val="2A2622"/>
                </a:solidFill>
                <a:latin typeface="Golos Text"/>
              </a:rPr>
              <a:t>Средняя абсолютная ошибка в процентах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1291292" y="5560774"/>
            <a:ext cx="26570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%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62000" y="608901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MAPE не определена при y_i = 0; в выборке таких суток нет.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Расчёт по данным учебного эксперимента, проверочная выборка — 2025 год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745085"/>
            <a:ext cx="10668000" cy="2273300"/>
          </a:xfrm>
          <a:prstGeom prst="roundRect">
            <a:avLst>
              <a:gd name="adj" fmla="val 837"/>
            </a:avLst>
          </a:prstGeom>
          <a:noFill/>
          <a:ln w="12700" cap="flat">
            <a:solidFill>
              <a:srgbClr val="E6D6D0"/>
            </a:solidFill>
          </a:ln>
        </p:spPr>
      </p:sp>
      <p:sp>
        <p:nvSpPr>
          <p:cNvPr id="4" name="card4"/>
          <p:cNvSpPr/>
          <p:nvPr/>
        </p:nvSpPr>
        <p:spPr>
          <a:xfrm>
            <a:off x="5504656" y="2757785"/>
            <a:ext cx="2956322" cy="5715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504656" y="3329285"/>
            <a:ext cx="2956322" cy="5588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3888085"/>
            <a:ext cx="2956322" cy="5588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504656" y="4446885"/>
            <a:ext cx="2956322" cy="5588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1280815"/>
            <a:ext cx="261012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Результаты эксперимента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506835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Сравнение трёх методов прогнозирования на данных 2025 года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65200" y="29228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Метод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5437624" y="29228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6E1E2A"/>
                </a:solidFill>
                <a:latin typeface="Lora"/>
              </a:rPr>
              <a:t>MAPE, %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93946" y="29228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MAE, поездок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65200" y="34943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Скользящее среднее за 7 дней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437624" y="34943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18,4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393946" y="34943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214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65200" y="40531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Линейная регрессия с признаками погоды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437624" y="40531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14,1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393946" y="40531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163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65200" y="4611985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Градиентный бустинг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437624" y="46119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9,7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393946" y="4611985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112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2000" y="5170785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Градиентный бустинг лучше скользящего среднего на 8,7 п.п. по MAPE и почти вдвое по MAE.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Учебный вычислительный эксперимент, проверочная выборка — 2025 год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333500" y="1490861"/>
            <a:ext cx="4895850" cy="2096195"/>
          </a:xfrm>
          <a:prstGeom prst="roundRect">
            <a:avLst>
              <a:gd name="adj" fmla="val 908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343650" y="1490861"/>
            <a:ext cx="4895850" cy="2096195"/>
          </a:xfrm>
          <a:prstGeom prst="roundRect">
            <a:avLst>
              <a:gd name="adj" fmla="val 908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5" name="card5"/>
          <p:cNvSpPr/>
          <p:nvPr/>
        </p:nvSpPr>
        <p:spPr>
          <a:xfrm>
            <a:off x="1333500" y="3701355"/>
            <a:ext cx="4895850" cy="2096195"/>
          </a:xfrm>
          <a:prstGeom prst="roundRect">
            <a:avLst>
              <a:gd name="adj" fmla="val 908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308100" y="685800"/>
            <a:ext cx="252011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Разбор ошибок прогноза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759420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Где прогноз промахивается сильнее всего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09650" y="3362523"/>
            <a:ext cx="43129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 cap="all" spc="162">
                <a:solidFill>
                  <a:srgbClr val="A29E98"/>
                </a:solidFill>
                <a:latin typeface="Golos Text"/>
              </a:rPr>
              <a:t>Погода →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587500" y="1706761"/>
            <a:ext cx="502285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128">
                <a:solidFill>
                  <a:srgbClr val="FFFFFF"/>
                </a:solidFill>
                <a:latin typeface="Golos Text"/>
              </a:rPr>
              <a:t>минимальная ошибка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587500" y="2475805"/>
            <a:ext cx="5022850" cy="2717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40"/>
              </a:lnSpc>
            </a:pPr>
            <a:r>
              <a:rPr lang="ru-RU" sz="1700" b="1">
                <a:solidFill>
                  <a:srgbClr val="FFFFFF"/>
                </a:solidFill>
                <a:latin typeface="Lora"/>
              </a:rPr>
              <a:t>Обычный день + стабильная погода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587500" y="2799655"/>
            <a:ext cx="441325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FFFFFF"/>
                </a:solidFill>
                <a:latin typeface="Golos Text"/>
              </a:rPr>
              <a:t>Минимальная ошибка: модель работает устойчиво, режим поездок предсказуем и хорошо представлен в обучающей выборке 2023–2024 годов.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604000" y="1713111"/>
            <a:ext cx="501015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128">
                <a:solidFill>
                  <a:srgbClr val="A29E98"/>
                </a:solidFill>
                <a:latin typeface="Golos Text"/>
              </a:rPr>
              <a:t>умеренная ошибка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604000" y="2659955"/>
            <a:ext cx="5010150" cy="2717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40"/>
              </a:lnSpc>
            </a:pPr>
            <a:r>
              <a:rPr lang="ru-RU" sz="1700" b="1">
                <a:solidFill>
                  <a:srgbClr val="2A2622"/>
                </a:solidFill>
                <a:latin typeface="Lora"/>
              </a:rPr>
              <a:t>Обычный день + резкая смена погоды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604000" y="2983805"/>
            <a:ext cx="440055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706C67"/>
                </a:solidFill>
                <a:latin typeface="Golos Text"/>
              </a:rPr>
              <a:t>Умеренный рост ошибки: похолодание или дождь смещают спрос, но будний профиль поездок частично компенсирует отклонение.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593850" y="3923605"/>
            <a:ext cx="501015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128">
                <a:solidFill>
                  <a:srgbClr val="A29E98"/>
                </a:solidFill>
                <a:latin typeface="Golos Text"/>
              </a:rPr>
              <a:t>заметный промах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593850" y="4406900"/>
            <a:ext cx="4400550" cy="558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50"/>
              </a:lnSpc>
            </a:pPr>
            <a:r>
              <a:rPr lang="ru-RU" sz="1700" b="1">
                <a:solidFill>
                  <a:srgbClr val="2A2622"/>
                </a:solidFill>
                <a:latin typeface="Lora"/>
              </a:rPr>
              <a:t>Праздничный день + стабильная погода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593850" y="5003800"/>
            <a:ext cx="440055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706C67"/>
                </a:solidFill>
                <a:latin typeface="Golos Text"/>
              </a:rPr>
              <a:t>Заметный промах: нетипичный профиль праздника слабо представлен в данных, модель недооценивает спрос даже при хорошей погоде.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04000" y="3923605"/>
            <a:ext cx="501015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128">
                <a:solidFill>
                  <a:srgbClr val="C0473C"/>
                </a:solidFill>
                <a:latin typeface="Golos Text"/>
              </a:rPr>
              <a:t>максимальная ошибка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04000" y="4406900"/>
            <a:ext cx="4400550" cy="558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50"/>
              </a:lnSpc>
            </a:pPr>
            <a:r>
              <a:rPr lang="ru-RU" sz="1700" b="1">
                <a:solidFill>
                  <a:srgbClr val="2A2622"/>
                </a:solidFill>
                <a:latin typeface="Lora"/>
              </a:rPr>
              <a:t>Праздничный день + резкая смена погоды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04000" y="5003800"/>
            <a:ext cx="440055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706C67"/>
                </a:solidFill>
                <a:latin typeface="Golos Text"/>
              </a:rPr>
              <a:t>Максимальный MAPE: сочетание редкое в обучении, поведение пользователей нетипично, модель сильнее всего недооценивает спрос.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16000" y="5886450"/>
            <a:ext cx="105410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960"/>
              </a:lnSpc>
            </a:pPr>
            <a:r>
              <a:rPr lang="ru-RU" sz="900" b="1" cap="all" spc="162">
                <a:solidFill>
                  <a:srgbClr val="A29E98"/>
                </a:solidFill>
                <a:latin typeface="Golos Text"/>
              </a:rPr>
              <a:t>Тип дня →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Учебный вычислительный эксперимент, проверочная выборка — 2025 год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451743"/>
            <a:ext cx="277205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Ограничения исследования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646013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Границы применимости полученных результатов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069604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392184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Один город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775049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Эксперимент проведён на данных одного города. Переносить найденные закономерности на другие города без повторной проверки нельзя: структура поездок и климат там иные.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24600" y="2069604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324600" y="2392184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Три года наблюдений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324600" y="2775049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 распоряжении 2023–2025 годы — 1 096 суточных записей. Редких сочетаний «праздник + плохая погода» в выборке мало, поэтому именно на них модель обучена слабее всего.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026495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4349075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Фактическая погода вместо прогнозной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4731941"/>
            <a:ext cx="51308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 модель подавались фактические температура и осадки. В реальном режиме «прогноз на завтра» доступен только прогноз погоды, поэтому ошибка будет выше полученных 9,7–18,4 %.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324600" y="4026495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04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324600" y="4349075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Ограниченный набор признаков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324600" y="4731941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Учтены только календарь и погода. Не вошли тарифы, ремонты станций, городские события и загруженность соседних станций — часть ошибок объясняется именно этим.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6196072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Учебный эксперимент, не официальная статистика; название проката и имена вымышлены.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Учебный вычислительный эксперимент, данные 2023–2025 гг.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308100" y="891679"/>
            <a:ext cx="231866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Источники и контакты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1187549"/>
            <a:ext cx="10922000" cy="3898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970"/>
              </a:lnSpc>
            </a:pPr>
            <a:r>
              <a:rPr lang="ru-RU" sz="2700" b="1">
                <a:solidFill>
                  <a:srgbClr val="706C67"/>
                </a:solidFill>
                <a:latin typeface="Lora"/>
              </a:rPr>
              <a:t>Выводы, планы на 2027 год и литература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52500" y="2130475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1. Градиентный бустинг даёт лучший результат: MAPE 9,7 % и MAE 112 поездок против 14,1 % / 163 у линейной регрессии и 18,4 % / 214 у скользящего среднего.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2686695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2. Календарно-погодные признаки и нелинейность модели дают основной выигрыш в точности прогноза суточного спроса.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3242915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3. Добавить второй город, перейти на прогнозную погоду вместо фактической и расширить набор признаков.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3799136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4. Открытый набор наблюдений городского велопроката за 2023–2025 годы, 1 096 суточных записей (учебный эксперимент).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52500" y="4355356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5. Работа по градиентному бустингу: описание алгоритма и настройки гиперпараметров для задач регрессии.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52500" y="4911576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6. Руководство по метрикам качества прогноза MAE и MAPE: формулы и интерпретация значений.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2500" y="5467796"/>
            <a:ext cx="5655667" cy="49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90"/>
              </a:lnSpc>
            </a:pPr>
            <a:r>
              <a:rPr lang="ru-RU" sz="1050">
                <a:solidFill>
                  <a:srgbClr val="706C67"/>
                </a:solidFill>
                <a:latin typeface="Golos Text"/>
              </a:rPr>
              <a:t>7. Исследование по прогнозированию спроса на городской велопрокат с учётом погоды и календаря.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05117" y="2130782"/>
            <a:ext cx="4142284" cy="23939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85"/>
              </a:lnSpc>
            </a:pPr>
            <a:r>
              <a:rPr lang="ru-RU" sz="1050" b="1">
                <a:solidFill>
                  <a:srgbClr val="6E1E2A"/>
                </a:solidFill>
                <a:latin typeface="Golos Text"/>
              </a:rPr>
              <a:t>Контакт:</a:t>
            </a:r>
            <a:r>
              <a:rPr lang="ru-RU" sz="1050">
                <a:solidFill>
                  <a:srgbClr val="706C67"/>
                </a:solidFill>
                <a:latin typeface="Golos Text"/>
              </a:rPr>
              <a:t> кафедра прикладной информатики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05117" y="2471738"/>
            <a:ext cx="3532684" cy="4659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84"/>
              </a:lnSpc>
            </a:pPr>
            <a:r>
              <a:rPr lang="ru-RU" sz="1050" b="1">
                <a:solidFill>
                  <a:srgbClr val="6E1E2A"/>
                </a:solidFill>
                <a:latin typeface="Golos Text"/>
              </a:rPr>
              <a:t>Вопросы:</a:t>
            </a:r>
            <a:r>
              <a:rPr lang="ru-RU" sz="1050">
                <a:solidFill>
                  <a:srgbClr val="706C67"/>
                </a:solidFill>
                <a:latin typeface="Golos Text"/>
              </a:rPr>
              <a:t> Благодарю за внимание! Готов ответить на вопросы.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Учебный вычислительный эксперимент, данные 2023–2025 гг.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Научный доклад на студенческой конференции — пример презентации</dc:title>
  <dc:creator>Слайда</dc:creator>
</cp:coreProperties>
</file>