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1F4E79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120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5171C"/>
                        </a:solidFill>
                        <a:latin typeface="+mn-lt"/>
                      </a:rPr>
                      <a:t>148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Sheet1!$A$2:$A$3</c:f>
              <c:strCache>
                <c:ptCount val="2"/>
                <c:pt idx="0">
                  <c:v>План участников</c:v>
                </c:pt>
                <c:pt idx="1">
                  <c:v>Факт участников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120</c:v>
                </c:pt>
                <c:pt idx="1">
                  <c:v>148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5171C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3656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день! Представляю вам отчёт о проведении годовой партнёрской конференции «Авангард-Пром», которая состоялась 14 мая 2026 года. Расскажу, какие задачи мы ставили, как прошло мероприятие, и главное — каких результатов мы достигли по посещаемости, бюджету и обратной связи участников.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Перед конференцией мы вместе с заказчиком сформулировали четыре ключевые задачи. Первая — укрепить лояльность ключевых партнёров: важно, чтобы они почувствовали ценность нашего сотрудничества. Вторая — представить стратегию на 2026–2027 годы и новую продуктовую линейку, чтобы партнёры видели перспективу. Третья — собрать обратную связь о качестве сервиса: для этого мы подготовили анкеты и запланировали личные встречи. И четвёртая — сформировать программу совместных продаж на следующий год, чтобы перейти от слов к конкретным планам. Все эти задачи мы отработали на мероприятии, и дальше я покажу, как именно.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Конференция прошла в гибридном формате: офлайн-участников мы принимали в конгресс-центре «Меридиан», а для тех, кто не смог приехать, организовали онлайн-трансляцию. Программа была плотной и разбита на четыре блока. Утро открыла пленарная сессия, где мы подвели итоги года и обозначили стратегию. После обеда участники разошлись по тематическим секциям, а завершили день панельной дискуссией с нетворкингом и гала-ужином.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Посещаемость оказалась выше запланированной: вместо 120 человек приехали 148. Это превышение плана на 23 процента. При этом 91 процент участников присутствовали очно — онлайн-формат мы использовали только для тех, кто физически не смог добраться. В составе аудитории — 82 представителя компаний-партнёров, 36 приглашённых гостей и 30 организаторов с модераторами. Такой живой отклик говорит о том, что тема конференции была актуальна, а формат — востребован.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 хочу остановиться на организации и логистике — здесь нам было важно, чтобы участники ни о чём не думали, кроме программы. Мы запустили онлайн-регистрацию с напоминаниями, так что на входе не было ни одной заминки. Трансферы: 14 рейсов из аэропорта и гостиниц — всех встретили, довезли и так же отправили обратно. Питание — кофе-брейки, обед и гала-ужин, с учётом диет и предпочтений. И техника: два зала, синхронный перевод и запись всех выступлений — так что ничего не потерялось.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Обратная связь подтвердила, что мы попали в ожидания. Средняя оценка по анкете — 4,7 из 5, при этом организация получила 4,9, а содержание программы — 4,6. Особенно приятно, что 96% участников готовы приехать снова — это главный индикатор лояльности. В отзывах чаще всего отмечают сильный состав спикеров и хорошо организованное живое общение. Значит, формат и контент работают, и это станет основой для следующей конференции.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Перейдём к освещению. Мы обеспечили широкое медийное присутствие: 14 публикаций в отраслевых и деловых СМИ, 32 поста в соцсетях, общий охват — 340 тысяч показов. Для участников подготовили полноценный фотоотчёт — 1240 фотографий, а также 6 видеоинтервью, которые уже размещены на сайте и в соцсетях. Это позволило не только закрепить результаты конференции, но и усилить информационный фон вокруг компании.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 бюджету мы уложились в план с экономией 230 тысяч рублей — это около 4,7 процента. Основные статьи расходов — аренда и питание, на них пришлось больше половины бюджета. Аренду удалось сократить за счёт переговоров с площадкой, питание — за счёт точного расчёта на 148 участников. Спикеры и трансфер остались в рамках плана, небольшие перерасходы по прочим расходам мы компенсировали экономией по другим статьям. В итоге фактические расходы составили 4,62 миллиона рублей.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Подводя итоги, отмечу, что сильной стороной стала пленарная сессия с анонсом стратегии — она собрала максимум внимания и дала участникам главный контент. Очный нетворкинг и гала-ужин получили самые высокие оценки в анкетах, а онлайн-трансляция позволила подключить тех, кто не смог приехать. В то же время несколько параллельных секций собрали мало аудитории — темы оказались нишевыми, и люди предпочли основные залы. Также 18% участников регистрировались в последние дни, что создало нагрузку на логистику, а программа одного дня оказалась слишком плотной — на вопросы и кулуары времени не хватило.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Исходя из итогов этого года, у нас есть пять ключевых предложений на 2027-й. Первое — расширить программу до двух дней: первый день оставить под пленарные сессии, второй отдать практическим воркшопам и нетворкингу. Второе — усилить B2B-общение через бизнес-завтраки и целевые встречи, потому что именно кулуарные разговоры участники оценили выше всего. Третье — внедрить мобильное приложение с расписанием и картой площадки, это упростит навигацию и повысит вовлечённость. Четвёртое — собрать записи всех секций в закрытую библиотеку: трансляция шла только вживую, и те, кто выбрал одну секцию, остальные уже не увидели. И наконец, увеличить бюджет на интерактивные форматы — голосования, живые демонстрации, Q&amp;A-сессии. Эти меры, как мы считаем, выведут конференцию на новый уровень.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ca45893a72e541f1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7f3525909bcb6332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3ccaa020b312b0f6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b4edf107ece8fe31.png"/><Relationship Id="rId100" Type="http://schemas.openxmlformats.org/officeDocument/2006/relationships/chart" Target="../charts/chart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7f3525909bcb6332.png"/><Relationship Id="rId4" Type="http://schemas.openxmlformats.org/officeDocument/2006/relationships/image" Target="../media/m232d8d28d436f9e0.png"/><Relationship Id="rId5" Type="http://schemas.openxmlformats.org/officeDocument/2006/relationships/image" Target="../media/m58c7390d79c14bdd.svg"/><Relationship Id="rId6" Type="http://schemas.openxmlformats.org/officeDocument/2006/relationships/image" Target="../media/me804e981726c8190.png"/><Relationship Id="rId8" Type="http://schemas.openxmlformats.org/officeDocument/2006/relationships/image" Target="../media/m8b9b32a0c4abc770.png"/><Relationship Id="rId9" Type="http://schemas.openxmlformats.org/officeDocument/2006/relationships/image" Target="../media/mfd25aa829fe502d6.svg"/><Relationship Id="rId10" Type="http://schemas.openxmlformats.org/officeDocument/2006/relationships/image" Target="../media/m17225c5a0183642b.png"/><Relationship Id="rId11" Type="http://schemas.openxmlformats.org/officeDocument/2006/relationships/image" Target="../media/mc48b4541eab646aa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67f4477f928e4a1e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67f4477f928e4a1e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1ee6c7f925f5064f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c610d6bb2b006b5a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7f3525909bcb63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3346053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Партнёрская конференция 2026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864420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Manrope"/>
              </a:rPr>
              <a:t>Отчёт о мероприятии ·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137470"/>
            <a:ext cx="9423400" cy="14527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Партнёрская конференция «Авангард-Пром» 2026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685480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Итоги годовой партнёрской конференции производственной компании: программа, посещаемость, бюджет и обратная связь участников.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210901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1988106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Отдел мероприятий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2825155" y="5848350"/>
            <a:ext cx="2800287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825155" y="6057900"/>
            <a:ext cx="2679383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Организатор конференции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464373" y="5848350"/>
            <a:ext cx="5716984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464373" y="6057900"/>
            <a:ext cx="5716984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Для директора по маркетингу · мероприятие 14 мая 2026 года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15950"/>
            <a:ext cx="236615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Задачи конференции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Четыре задачи, которые ставил заказчик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Укрепить лояльность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Усилить приверженность ключевых партнёров и подтвердить ценность долгосрочного сотрудничества.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Представить стратегию и линейку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520851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Показать стратегию 2026–2027 и новую продуктовую линейку, чтобы партнёры увидели перспективу.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Собрать обратную связь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806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Получить оценку качества сервиса и выявить зоны роста через анкеты и личные встречи.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833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Сформировать план продаж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806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Совместно с партнёрами определить программу продаж на следующий год и зафиксировать цели.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615950"/>
            <a:ext cx="2324124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Формат и программа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Как прошла конференция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854523"/>
            <a:ext cx="1676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1F4E79"/>
                </a:solidFill>
                <a:latin typeface="Manrope"/>
              </a:rPr>
              <a:t>10:00–13:00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2387600" y="2835473"/>
            <a:ext cx="7416800" cy="22701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8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Пленарная сессия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8991600" y="2892623"/>
            <a:ext cx="24384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140"/>
              </a:lnSpc>
            </a:pPr>
            <a:r>
              <a:rPr lang="ru-RU" sz="950">
                <a:solidFill>
                  <a:srgbClr val="636569"/>
                </a:solidFill>
                <a:latin typeface="Manrope"/>
              </a:rPr>
              <a:t>Главный зал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3381573"/>
            <a:ext cx="1676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1F4E79"/>
                </a:solidFill>
                <a:latin typeface="Manrope"/>
              </a:rPr>
              <a:t>14:00–16:30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2387600" y="3362523"/>
            <a:ext cx="7416800" cy="22701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8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Тематические секции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8991600" y="3419673"/>
            <a:ext cx="24384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140"/>
              </a:lnSpc>
            </a:pPr>
            <a:r>
              <a:rPr lang="ru-RU" sz="950">
                <a:solidFill>
                  <a:srgbClr val="636569"/>
                </a:solidFill>
                <a:latin typeface="Manrope"/>
              </a:rPr>
              <a:t>Залы B и C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3908623"/>
            <a:ext cx="1676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1F4E79"/>
                </a:solidFill>
                <a:latin typeface="Manrope"/>
              </a:rPr>
              <a:t>17:00–18:30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2387600" y="3889573"/>
            <a:ext cx="7416800" cy="22701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8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Панельная дискуссия и нетворкинг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991600" y="3946723"/>
            <a:ext cx="24384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140"/>
              </a:lnSpc>
            </a:pPr>
            <a:r>
              <a:rPr lang="ru-RU" sz="950">
                <a:solidFill>
                  <a:srgbClr val="636569"/>
                </a:solidFill>
                <a:latin typeface="Manrope"/>
              </a:rPr>
              <a:t>Лаунж-зона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4435673"/>
            <a:ext cx="1676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1F4E79"/>
                </a:solidFill>
                <a:latin typeface="Manrope"/>
              </a:rPr>
              <a:t>19:30–22:00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2387600" y="4416623"/>
            <a:ext cx="7416800" cy="22701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8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Гала-ужин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991600" y="4473773"/>
            <a:ext cx="24384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140"/>
              </a:lnSpc>
            </a:pPr>
            <a:r>
              <a:rPr lang="ru-RU" sz="950">
                <a:solidFill>
                  <a:srgbClr val="636569"/>
                </a:solidFill>
                <a:latin typeface="Manrope"/>
              </a:rPr>
              <a:t>Банкетный зал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99440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Онлайн-трансляция велась на протяжении всего дня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2958405"/>
          <a:ext cx="10668000" cy="99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2064345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Посещаемость: план и факт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4253805"/>
            <a:ext cx="76454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Факт превысил план на 23% — зал был полон, часть гостей приехала без предварительной регистрации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регистрации и отметок о прибытии, 2026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4496"/>
            <a:ext cx="52578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0160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172200" y="1524496"/>
            <a:ext cx="5257800" cy="2146002"/>
          </a:xfrm>
          <a:prstGeom prst="roundRect">
            <a:avLst>
              <a:gd name="adj" fmla="val 10652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426200" y="176579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3822898"/>
            <a:ext cx="52578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10160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172200" y="3822898"/>
            <a:ext cx="5257800" cy="2146102"/>
          </a:xfrm>
          <a:prstGeom prst="roundRect">
            <a:avLst>
              <a:gd name="adj" fmla="val 10651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6426200" y="4064198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11" name="pic11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867396"/>
            <a:ext cx="177800" cy="177800"/>
          </a:xfrm>
          <a:prstGeom prst="rect">
            <a:avLst/>
          </a:prstGeom>
        </p:spPr>
      </p:pic>
      <p:pic>
        <p:nvPicPr>
          <p:cNvPr id="12" name="pic12"/>
          <p:cNvPicPr/>
          <p:nvPr/>
        </p:nvPicPr>
        <p:blipFill>
          <a:blip r:embed="rId6"/>
          <a:stretch>
            <a:fillRect/>
          </a:stretch>
        </p:blipFill>
        <p:spPr>
          <a:xfrm>
            <a:off x="6527800" y="1867396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17600" y="4165798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27800" y="4165798"/>
            <a:ext cx="177800" cy="177800"/>
          </a:xfrm>
          <a:prstGeom prst="rect">
            <a:avLst/>
          </a:prstGeom>
        </p:spPr>
      </p:pic>
      <p:sp>
        <p:nvSpPr>
          <p:cNvPr id="15" name="text15"/>
          <p:cNvSpPr>
            <a:spLocks noChangeArrowheads="1"/>
          </p:cNvSpPr>
          <p:nvPr/>
        </p:nvSpPr>
        <p:spPr>
          <a:xfrm>
            <a:off x="1117600" y="615950"/>
            <a:ext cx="290205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Организация и логистика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Всё продумано до мелочей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16000" y="231189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Регистрация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16000" y="260717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Онлайн-регистрация участников с напоминаниями и бейджами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26200" y="231189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Трансфер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26200" y="260717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14 рейсов из аэропорта и гостиниц — всех встретили и довезли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16000" y="4610298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Питание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16000" y="4905573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Кофе-брейки, обед и гала-ужин — с учётом диет и предпочтений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426200" y="4610298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Техника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26200" y="4905573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36569"/>
                </a:solidFill>
                <a:latin typeface="Manrope"/>
              </a:rPr>
              <a:t>Два оборудованных зала, синхронный перевод и запись выступлений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86533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6197600" y="1786533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62000" y="3831233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97600" y="3831233"/>
            <a:ext cx="5232400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747117"/>
            <a:ext cx="3073202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Обратная связь участников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00677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Участники высоко оценили конференцию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19770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4,7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27771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Средняя оценка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311368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 анкете из 5 баллов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77000" y="19770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4,9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77000" y="27771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Организация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77000" y="311368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оценка участников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41400" y="40217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4,6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41400" y="48218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Содержание программы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41400" y="515838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оценка участников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477000" y="402173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96%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77000" y="482183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Готовы приехать снова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77000" y="515838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доля участников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62000" y="586323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Типичные отзывы: «сильный состав спикеров», «хорошо организованное живое общение»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Анкетирование участников, 2026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86533"/>
            <a:ext cx="3420467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1786533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1786533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62000" y="3831233"/>
            <a:ext cx="3420467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385667" y="3831233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747117"/>
            <a:ext cx="2151602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Освещение и охват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00677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Медиа-результаты конференции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1977033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14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2777133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Публикации в СМИ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1400" y="3113683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Отраслевые и деловые издания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197703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32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65067" y="277713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Посты в соцсетях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65067" y="311368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Официальные и партнёрские аккаунты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197703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340 000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8834" y="277713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Общий охват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8834" y="311368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Суммарные показы во всех каналах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41400" y="4021733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1 240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41400" y="4821833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Фотографии в отчёте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41400" y="5158383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Полный фотоархив мероприятия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4665067" y="4021733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Manrope"/>
              </a:rPr>
              <a:t>6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665067" y="4821833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Видеоинтервью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65067" y="5158383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 участниками и спикерами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762000" y="586323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Медийное присутствие превысило ожидания заказчика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за 2026 год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3403600" y="241002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403600" y="241002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403600" y="287357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403600" y="2873573"/>
            <a:ext cx="4216499" cy="215900"/>
          </a:xfrm>
          <a:prstGeom prst="roundRect">
            <a:avLst>
              <a:gd name="adj" fmla="val 39705"/>
            </a:avLst>
          </a:prstGeom>
          <a:solidFill>
            <a:srgbClr val="E0E7ED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3403600" y="333712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3403600" y="3337123"/>
            <a:ext cx="2436118" cy="215900"/>
          </a:xfrm>
          <a:prstGeom prst="roundRect">
            <a:avLst>
              <a:gd name="adj" fmla="val 39705"/>
            </a:avLst>
          </a:prstGeom>
          <a:solidFill>
            <a:srgbClr val="E0E7ED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3403600" y="380067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3403600" y="3800673"/>
            <a:ext cx="2595959" cy="215900"/>
          </a:xfrm>
          <a:prstGeom prst="roundRect">
            <a:avLst>
              <a:gd name="adj" fmla="val 39705"/>
            </a:avLst>
          </a:prstGeom>
          <a:solidFill>
            <a:srgbClr val="E0E7ED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3403600" y="426422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3403600" y="4264223"/>
            <a:ext cx="1785739" cy="215900"/>
          </a:xfrm>
          <a:prstGeom prst="roundRect">
            <a:avLst>
              <a:gd name="adj" fmla="val 39705"/>
            </a:avLst>
          </a:prstGeom>
          <a:solidFill>
            <a:srgbClr val="E0E7ED"/>
          </a:solidFill>
          <a:ln>
            <a:noFill/>
          </a:ln>
        </p:spPr>
      </p:sp>
      <p:sp>
        <p:nvSpPr>
          <p:cNvPr id="13" name="card13"/>
          <p:cNvSpPr/>
          <p:nvPr/>
        </p:nvSpPr>
        <p:spPr>
          <a:xfrm>
            <a:off x="3403600" y="4727773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4" name="card14"/>
          <p:cNvSpPr/>
          <p:nvPr/>
        </p:nvSpPr>
        <p:spPr>
          <a:xfrm>
            <a:off x="3403600" y="4727773"/>
            <a:ext cx="1951137" cy="215900"/>
          </a:xfrm>
          <a:prstGeom prst="roundRect">
            <a:avLst>
              <a:gd name="adj" fmla="val 39705"/>
            </a:avLst>
          </a:prstGeom>
          <a:solidFill>
            <a:srgbClr val="E0E7ED"/>
          </a:solidFill>
          <a:ln>
            <a:noFill/>
          </a:ln>
        </p:spPr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117600" y="1326852"/>
            <a:ext cx="160724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Бюджет · 2026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1529358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Бюджет: план и факт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240049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Аренда и техника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839200" y="240684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1,40 млн · 30%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762000" y="286404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Питание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839200" y="287039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1,10 млн · 24%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62000" y="332759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Спикеры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8839200" y="333394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0,60 млн · 13%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762000" y="379114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Трансфер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8839200" y="379749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0,65 млн · 14%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762000" y="425469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Полиграфия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8839200" y="426104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0,40 млн · 9%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762000" y="471824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5171C"/>
                </a:solidFill>
                <a:latin typeface="Manrope"/>
              </a:rPr>
              <a:t>Прочие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8839200" y="472459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636569"/>
                </a:solidFill>
                <a:latin typeface="Manrope"/>
              </a:rPr>
              <a:t>0,47 млн · 10%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762000" y="528339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План 4,85 млн ₽ · факт 4,62 млн ₽ · экономия 230 тыс. ₽ (4,7%)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За 2026 год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615950"/>
            <a:ext cx="1726430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Анализ итогов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Что сработало, а что нет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562100" y="1864221"/>
            <a:ext cx="1516618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Сработало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243572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Пленарная сессия с анонсом стратегии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286117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Очный нетворкинг и гала-ужин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328662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Онлайн-трансляция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972300" y="1864221"/>
            <a:ext cx="1894880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Не сработало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502400" y="243572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Параллельные секции: нишевые темы собрали мало слушателей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502400" y="310882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18% участников зарегистрировались в последние дни — нагрузка на логистику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502400" y="378192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Плотная программа одного дня: на вопросы и кулуары не хватило времени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3454400" cy="2015232"/>
          </a:xfrm>
          <a:prstGeom prst="roundRect">
            <a:avLst>
              <a:gd name="adj" fmla="val 1134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4368800" y="1549896"/>
            <a:ext cx="3454400" cy="2015232"/>
          </a:xfrm>
          <a:prstGeom prst="roundRect">
            <a:avLst>
              <a:gd name="adj" fmla="val 1134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975600" y="1549896"/>
            <a:ext cx="3454400" cy="2015232"/>
          </a:xfrm>
          <a:prstGeom prst="roundRect">
            <a:avLst>
              <a:gd name="adj" fmla="val 1134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3717528"/>
            <a:ext cx="3454400" cy="2251472"/>
          </a:xfrm>
          <a:prstGeom prst="roundRect">
            <a:avLst>
              <a:gd name="adj" fmla="val 1015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7" name="card7"/>
          <p:cNvSpPr/>
          <p:nvPr/>
        </p:nvSpPr>
        <p:spPr>
          <a:xfrm>
            <a:off x="4368800" y="3717528"/>
            <a:ext cx="3454400" cy="2251472"/>
          </a:xfrm>
          <a:prstGeom prst="roundRect">
            <a:avLst>
              <a:gd name="adj" fmla="val 10153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615950"/>
            <a:ext cx="150175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1F4E79"/>
                </a:solidFill>
                <a:latin typeface="Manrope"/>
              </a:rPr>
              <a:t>План на 2027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Предложения к конференции 2027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15314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Два дня программы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520851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Расширить программу до двух дней: первый — пленарные сессии, второй — практические воркшопы и нетворкинг.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799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9950" y="215314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B2B-нетворкинг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79950" y="2520851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Усилить деловое общение через бизнес-завтраки и целевые встречи партнёров по отраслям.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6750" y="183564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6750" y="215314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Мобильное приложение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6750" y="2520851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Внедрить приложение с расписанием, картой площадки и личным кабинетом участника.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73150" y="4003278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04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73150" y="4320778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Библиотека записей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73150" y="4688483"/>
            <a:ext cx="28575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Собрать записи всех секций в закрытую библиотеку для партнёров, которые не смогли приехать или попасть на параллельную секцию.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4679950" y="4003278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Manrope"/>
              </a:rPr>
              <a:t>05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679950" y="4320778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Интерактивные форматы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79950" y="4688483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Увеличить бюджет на интерактив: голосования, сессии вопросов-ответов и живые демонстрации.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о партнёрской конференции 2026</dc:title>
  <dc:creator>Слайда</dc:creator>
</cp:coreProperties>
</file>