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  <p:sldId id="266" r:id="rId111"/>
    <p:sldId id="267" r:id="rId112"/>
  </p:sldIdLst>
  <p:sldSz cx="12192000" cy="6858000"/>
  <p:notesSz cx="6858000" cy="9144000"/>
  <p:embeddedFontLst>
    <p:embeddedFont>
      <p:font typeface="Onest"/>
      <p:regular r:id="rIdFont0"/>
      <p:bold r:id="rIdFont1"/>
    </p:embeddedFont>
    <p:embeddedFont>
      <p:font typeface="Manrope"/>
      <p:regular r:id="rIdFont4"/>
      <p:bold r:id="rIdFont5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111" Type="http://schemas.openxmlformats.org/officeDocument/2006/relationships/slide" Target="slides/slide11.xml"/><Relationship Id="rId112" Type="http://schemas.openxmlformats.org/officeDocument/2006/relationships/slide" Target="slides/slide12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57150" cap="rnd">
              <a:solidFill>
                <a:srgbClr val="1F6FB2"/>
              </a:solidFill>
              <a:round/>
            </a:ln>
          </c:spPr>
          <c:marker>
            <c:symbol val="circle"/>
            <c:size val="7"/>
            <c:spPr>
              <a:solidFill>
                <a:srgbClr val="FFFFFF"/>
              </a:solidFill>
              <a:ln w="28575">
                <a:solidFill>
                  <a:srgbClr val="1F6FB2"/>
                </a:solidFill>
              </a:ln>
            </c:spPr>
          </c:marker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9 мес. 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12480</c:v>
                </c:pt>
                <c:pt idx="1">
                  <c:v>13950</c:v>
                </c:pt>
                <c:pt idx="2">
                  <c:v>10720</c:v>
                </c:pt>
              </c:numCache>
            </c:numRef>
          </c:val>
          <c:smooth val="0"/>
        </c:ser>
        <c:marker val="1"/>
        <c:axId val="101"/>
        <c:axId val="102"/>
      </c:lineChart>
      <c:catAx>
        <c:axId val="101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>
                <a:solidFill>
                  <a:srgbClr val="173C56"/>
                </a:solidFill>
                <a:latin typeface="+mn-lt"/>
              </a:defRPr>
            </a:pPr>
            <a:endParaRPr lang="ru-RU"/>
          </a:p>
        </c:txPr>
        <c:crossAx val="102"/>
      </c:catAx>
      <c:valAx>
        <c:axId val="102"/>
        <c:scaling>
          <c:orientation val="minMax"/>
        </c:scaling>
        <c:delete val="1"/>
        <c:axPos val="l"/>
        <c:majorTickMark val="none"/>
        <c:minorTickMark val="none"/>
        <c:tickLblPos val="none"/>
        <c:crossAx val="101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300">
          <a:solidFill>
            <a:srgbClr val="657F92"/>
          </a:solidFill>
          <a:latin typeface="+mn-lt"/>
        </a:defRPr>
      </a:pPr>
      <a:endParaRPr lang="ru-RU"/>
    </a:p>
  </c:tx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57150" cap="rnd">
              <a:solidFill>
                <a:srgbClr val="1F6FB2"/>
              </a:solidFill>
              <a:round/>
            </a:ln>
          </c:spPr>
          <c:marker>
            <c:symbol val="circle"/>
            <c:size val="7"/>
            <c:spPr>
              <a:solidFill>
                <a:srgbClr val="FFFFFF"/>
              </a:solidFill>
              <a:ln w="28575">
                <a:solidFill>
                  <a:srgbClr val="1F6FB2"/>
                </a:solidFill>
              </a:ln>
            </c:spPr>
          </c:marker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36</c:v>
                </c:pt>
                <c:pt idx="1">
                  <c:v>42</c:v>
                </c:pt>
                <c:pt idx="2">
                  <c:v>34</c:v>
                </c:pt>
              </c:numCache>
            </c:numRef>
          </c:val>
          <c:smooth val="0"/>
        </c:ser>
        <c:marker val="1"/>
        <c:axId val="101"/>
        <c:axId val="102"/>
      </c:lineChart>
      <c:catAx>
        <c:axId val="101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>
                <a:solidFill>
                  <a:srgbClr val="173C56"/>
                </a:solidFill>
                <a:latin typeface="+mn-lt"/>
              </a:defRPr>
            </a:pPr>
            <a:endParaRPr lang="ru-RU"/>
          </a:p>
        </c:txPr>
        <c:crossAx val="102"/>
      </c:catAx>
      <c:valAx>
        <c:axId val="102"/>
        <c:scaling>
          <c:orientation val="minMax"/>
        </c:scaling>
        <c:delete val="1"/>
        <c:axPos val="l"/>
        <c:majorTickMark val="none"/>
        <c:minorTickMark val="none"/>
        <c:tickLblPos val="none"/>
        <c:crossAx val="101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300">
          <a:solidFill>
            <a:srgbClr val="657F92"/>
          </a:solidFill>
          <a:latin typeface="+mn-lt"/>
        </a:defRPr>
      </a:pPr>
      <a:endParaRPr lang="ru-RU"/>
    </a:p>
  </c:txPr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Уважаемые члены аттестационной комиссии, вашему вниманию представляется аттестационная работа медицинской сестры процедурного кабинета Нестеровой Ольги Владимировны. Место работы — взрослая поликлиника «Заречье», заявленная категория — высшая, аттестация 2026 года. В работе я последовательно представлю сведения о себе, объём и динамику выполненных манипуляций за 2024–2026 годы, вопросы инфекционной безопасности, документации и повышения квалификации.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Разрешите представить сведения о себе. Я окончила медицинский колледж в 2012 году по специальности «Сестринское дело», имею действующий сертификат специалиста. Весь мой стаж — четырнадцать лет — связан с процедурным кабинетом взрослой поликлиники «Заречье». В 2021 году мне была присвоена первая квалификационная категория, и сейчас я аттестуюсь на высшую. Межаттестационный период 2021–2026 годов — это тот отрезок, результаты работы за который я представляю комиссии.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Наш процедурный кабинет обслуживает пять терапевтических участков — это тридцать две тысячи прикреплённого населения. Работаем в две смены, с половины восьмого утра до семи вечера, чтобы принимать и тех, кто сдаёт анализы натощак, и тех, кто приходит после работы. В кабинете два процедурных места, холодильник для препаратов, бактерицидный облучатель, вакуумные системы для забора крови. Отдельно отмечу боксы для отходов класса Б и укомплектованную аптечку для аварийных ситуаций — это основа инфекционной безопасности, о которой я расскажу дальше.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Перехожу к должностным обязанностям. Всё, что я делаю в процедурном кабинете, выполняется строго по назначению врача: внутривенные и внутримышечные инъекции, внутривенные капельные вливания и забор крови из вены. Отдельно отмечу подготовку инструментария и одноразовых расходников — от этого напрямую зависит безопасность процедуры. Ни одна манипуляция у меня не проходит без записи в учётной документации и в электронной карте. И, конечно, санитарно-эпидемиологический режим и помощь врачу на приёме — это часть моей ежедневной работы. Именно на этих обязанностях строится весь объём манипуляций, который я привожу дальше.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Здесь представлен весь объём манипуляций, который я выполнила за межаттестационный период — точнее, за три последних года. Внутривенные инъекции: 3 200 в 2024-м, 3 480 в 2025-м и 2 700 за девять месяцев 2026 года. Внутримышечные — самая массовая манипуляция: 5 400, 5 900 и 4 400 соответственно. Забор крови из вены: 2 900, 3 350 и 2 650. Постановка капельниц: 980, 1 220 и 970. Итого за 2024 год — 12 480 манипуляций, за 2025-й — 13 950, за девять месяцев 2026-го — уже 10 720. Обращаю внимание комиссии: цифры за 2026 год приведены за январь–сентябрь, поэтому они ниже полных годовых, но темп сохраняется. Именно эти данные лежат в основе графика динамики на следующем слайде.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 графике — общее число манипуляций за три года. В 2024 году их было 12 480, в 2025-м — 13 950, прирост к 2024 году составил 11,8 процента. За 9 месяцев 2026 года выполнено 10 720 манипуляций, и при сохранении темпа годовой объём будет не ниже прошлогоднего. Причины роста понятны: расширился охват диспансеризации, вырос забор крови по профосмотрам, больше пациентов лечится в дневном стационаре, добавились плановые внутривенные вливания. Это устойчивая нагрузка, а не разовый всплеск. Именно поэтому требования инфекционной безопасности стали для кабинета ещё жёстче — об этом дальше.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Инфекционная безопасность — это то, с чего начинается любая манипуляция в процедурном кабинете. Мы работаем строго по санитарным правилам: дезинфекция и стерилизация инструментария, обработка рук, использование средств индивидуальной защиты, уборка кабинета по графику. Отдельно остановлюсь на медицинских отходах класса Б — они собираются в жёлтые контейнеры и пакеты с маркировкой и передаются по договору на обезвреживание. За 2024–2026 годы зафиксировано две аварийные ситуации, и в обеих протокол был соблюдён полностью: это говорит о том, что алгоритм действий отработан. Все случаи учтены в журналах, что позволяет контролировать режим и своевременно устранять замечания.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Ведение медицинской документации — это не формальность, а основа контроля качества и безопасности. Я ежедневно заполняю журналы учёта манипуляций, аварийных ситуаций, расхода лекарств и работы бактерицидных установок. Все данные также вносятся в электронную карту, что позволяет отслеживать назначения и результаты. Чёткость записей помогает при отчётности и проверках. Это моя рутинная, но важная часть работы.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За межаттестационный период я непрерывно повышала квалификацию. В 2024 году прошла цикл усовершенствования по специальности «Сестринское дело» — он дал 36 баллов НМО. В 2025 году набрала 42 балла, в 2026-м — ещё 34. Итого за 2024–2026 годы — 112 баллов, и работу в этом направлении я продолжаю.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Помимо основной работы я участвую в жизни отделения. С 2023 по 2025 год в наш коллектив пришли три молодых специалиста, и я взяла над ними наставничество. За это время провела шесть практических занятий: отрабатывали технику внутривенных инъекций, разбирали профилактику постинъекционных осложнений и правила обращения с медицинскими отходами класса Б. Для меня это не только передача опыта, но и повод держать собственные навыки на высоком уровне. Дальше перейду к выводам по всей работе за межаттестационный период.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За межаттестационный период с 2021 по 2026 год я не просто сохранила достигнутый уровень, а расширила его. Весь объём процедур и манипуляций выполняю стабильно, без осложнений — это подтверждено отчётными данными за 2024, 2025 и 2026 годы. Квалификацию подтвердила циклом усовершенствования в 2024 году и 112 баллами НМО. Отдельно отмечу наставничество и работу с документацией — это часть ежедневной практики, а не разовые поручения. Именно совокупность этих показателей за 2021–2026 годы даёт мне основание заявить высшую квалификационную категорию.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Завершаю выступление планом на 2027 год. В следующем году я планирую пройти очередной цикл повышения квалификации и набрать не менее сорока баллов НМО, чтобы поддерживать уровень знаний, который требует высшая категория. Продолжу наставничество: подготовлю ещё двух молодых специалистов, как делала это в межаттестационный период. Отдельная задача — свести число аварийных ситуаций при работе с кровью к нулю: для процедурной сестры это вопрос и личной безопасности, и безопасности пациентов. И конечно, продолжу работу в электронной карте без расхождений в документации. Благодарю аттестационную комиссию за внимание.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25a01c4fc862cc4a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d62580285eef4488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7aafc7d17c770568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7aafc7d17c770568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7aafc7d17c770568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7aafc7d17c770568.png"/><Relationship Id="rIdChart0" Type="http://schemas.openxmlformats.org/officeDocument/2006/relationships/chart" Target="../charts/chart1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7aafc7d17c770568.png"/><Relationship Id="rId4" Type="http://schemas.openxmlformats.org/officeDocument/2006/relationships/image" Target="../media/m43ff6759d0680478.png"/><Relationship Id="rId5" Type="http://schemas.openxmlformats.org/officeDocument/2006/relationships/image" Target="../media/ma6b93eb912f72ebf.svg"/><Relationship Id="rId6" Type="http://schemas.openxmlformats.org/officeDocument/2006/relationships/image" Target="../media/mc28001d7ed420415.png"/><Relationship Id="rId8" Type="http://schemas.openxmlformats.org/officeDocument/2006/relationships/image" Target="../media/mc5d2833b864a09e3.png"/><Relationship Id="rId9" Type="http://schemas.openxmlformats.org/officeDocument/2006/relationships/image" Target="../media/m62c6a741868f45ab.svg"/><Relationship Id="rId10" Type="http://schemas.openxmlformats.org/officeDocument/2006/relationships/image" Target="../media/m52f0cadca0462083.png"/><Relationship Id="rId11" Type="http://schemas.openxmlformats.org/officeDocument/2006/relationships/image" Target="../media/ma37a28e4921fbb3e.svg"/><Relationship Id="rId12" Type="http://schemas.openxmlformats.org/officeDocument/2006/relationships/image" Target="../media/m66d7178a69a1080e.png"/><Relationship Id="rId13" Type="http://schemas.openxmlformats.org/officeDocument/2006/relationships/image" Target="../media/m88ee32cb867ea0cd.svg"/><Relationship Id="rId14" Type="http://schemas.openxmlformats.org/officeDocument/2006/relationships/image" Target="../media/m7ab8a851b118536c.png"/><Relationship Id="rId15" Type="http://schemas.openxmlformats.org/officeDocument/2006/relationships/image" Target="../media/mb62be821bfb02640.sv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7aafc7d17c770568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7aafc7d17c770568.png"/><Relationship Id="rIdChart0" Type="http://schemas.openxmlformats.org/officeDocument/2006/relationships/chart" Target="../charts/char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3456e304c4284367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m7aafc7d17c770568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m7aafc7d17c7705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1F6FB2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8216801" y="279400"/>
            <a:ext cx="3213199" cy="250130"/>
          </a:xfrm>
          <a:prstGeom prst="roundRect">
            <a:avLst>
              <a:gd name="adj" fmla="val 22848"/>
            </a:avLst>
          </a:prstGeom>
          <a:solidFill>
            <a:srgbClr val="F1F8FC"/>
          </a:solidFill>
          <a:ln>
            <a:noFill/>
          </a:ln>
        </p:spPr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155700" y="631825"/>
            <a:ext cx="2708712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173C56"/>
                </a:solidFill>
                <a:latin typeface="Onest"/>
              </a:rPr>
              <a:t>Поликлиника «Заречье»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526679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1F6FB2"/>
                </a:solidFill>
                <a:latin typeface="Onest"/>
              </a:rPr>
              <a:t>Аттестационная работа · Сестринское дело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1787029"/>
            <a:ext cx="9423400" cy="217279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107">
                <a:solidFill>
                  <a:srgbClr val="173C56"/>
                </a:solidFill>
                <a:latin typeface="Manrope"/>
              </a:rPr>
              <a:t>Аттестационная работа медицинской сестры процедурного кабинета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4051895"/>
            <a:ext cx="70104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657F92"/>
                </a:solidFill>
                <a:latin typeface="Onest"/>
              </a:rPr>
              <a:t>Отчёт о профессиональной деятельности за межаттестационный период 2021–2026 гг. с заявлением на присвоение высшей квалификационной категории.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5880100"/>
            <a:ext cx="3293170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57F92"/>
                </a:solidFill>
                <a:latin typeface="Onest"/>
              </a:rPr>
              <a:t>Автор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6076950"/>
            <a:ext cx="3189803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73C56"/>
                </a:solidFill>
                <a:latin typeface="Onest"/>
              </a:rPr>
              <a:t>Нестерова Ольга Владимировна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3826570" y="5880100"/>
            <a:ext cx="4366121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57F92"/>
                </a:solidFill>
                <a:latin typeface="Onest"/>
              </a:rPr>
              <a:t>Роль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3826570" y="6076950"/>
            <a:ext cx="4366121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73C56"/>
                </a:solidFill>
                <a:latin typeface="Onest"/>
              </a:rPr>
              <a:t>Медицинская сестра процедурного кабинета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964091" y="5880100"/>
            <a:ext cx="3661668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57F92"/>
                </a:solidFill>
                <a:latin typeface="Onest"/>
              </a:rPr>
              <a:t>Аудитория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964091" y="6076950"/>
            <a:ext cx="3632002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73C56"/>
                </a:solidFill>
                <a:latin typeface="Onest"/>
              </a:rPr>
              <a:t>Аттестационная комиссия · 2026 год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8293001" y="325755"/>
            <a:ext cx="3672959" cy="1612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70"/>
              </a:lnSpc>
            </a:pPr>
            <a:r>
              <a:rPr lang="ru-RU" sz="900">
                <a:solidFill>
                  <a:srgbClr val="657F92"/>
                </a:solidFill>
                <a:latin typeface="Onest"/>
              </a:rPr>
              <a:t>Учебный пример · имена и проектные данные условные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952500" y="762000"/>
            <a:ext cx="1470223" cy="220266"/>
          </a:xfrm>
          <a:prstGeom prst="roundRect">
            <a:avLst>
              <a:gd name="adj" fmla="val 50000"/>
            </a:avLst>
          </a:prstGeom>
          <a:solidFill>
            <a:srgbClr val="DAEAF7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079500" y="800100"/>
            <a:ext cx="1494012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34">
                <a:solidFill>
                  <a:srgbClr val="1F6FB2"/>
                </a:solidFill>
                <a:latin typeface="Onest"/>
              </a:rPr>
              <a:t>Сведения обо мне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952500" y="918766"/>
            <a:ext cx="10922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73C56"/>
                </a:solidFill>
                <a:latin typeface="Manrope"/>
              </a:rPr>
              <a:t>Образование, стаж и квалификация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952500" y="2612628"/>
            <a:ext cx="1524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1F6FB2"/>
                </a:solidFill>
                <a:latin typeface="Manrope"/>
              </a:rPr>
              <a:t>2012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2476500" y="2612628"/>
            <a:ext cx="80010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73C56"/>
                </a:solidFill>
                <a:latin typeface="Manrope"/>
              </a:rPr>
              <a:t>Медицинский колледж, специальность «Сестринское дело»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2476500" y="2919016"/>
            <a:ext cx="7391400" cy="4127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75"/>
              </a:lnSpc>
            </a:pPr>
            <a:r>
              <a:rPr lang="ru-RU" sz="1050">
                <a:solidFill>
                  <a:srgbClr val="657F92"/>
                </a:solidFill>
                <a:latin typeface="Onest"/>
              </a:rPr>
              <a:t>Диплом о среднем профессиональном образовании; сертификат специалиста по специальности «Сестринское дело».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952500" y="3685778"/>
            <a:ext cx="1524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1F6FB2"/>
                </a:solidFill>
                <a:latin typeface="Manrope"/>
              </a:rPr>
              <a:t>14 лет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2476500" y="3685778"/>
            <a:ext cx="80010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73C56"/>
                </a:solidFill>
                <a:latin typeface="Manrope"/>
              </a:rPr>
              <a:t>Стаж по специальности и в должности процедурной медсестры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2476500" y="3992166"/>
            <a:ext cx="8001000" cy="2127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75"/>
              </a:lnSpc>
            </a:pPr>
            <a:r>
              <a:rPr lang="ru-RU" sz="1050">
                <a:solidFill>
                  <a:srgbClr val="657F92"/>
                </a:solidFill>
                <a:latin typeface="Onest"/>
              </a:rPr>
              <a:t>Вся профессиональная деятельность — в процедурном кабинете взрослой поликлиники «Заречье».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952500" y="4558903"/>
            <a:ext cx="1524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1F6FB2"/>
                </a:solidFill>
                <a:latin typeface="Manrope"/>
              </a:rPr>
              <a:t>2021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2476500" y="4558903"/>
            <a:ext cx="80010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73C56"/>
                </a:solidFill>
                <a:latin typeface="Manrope"/>
              </a:rPr>
              <a:t>Первая квалификационная категория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2476500" y="4865291"/>
            <a:ext cx="8001000" cy="2127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75"/>
              </a:lnSpc>
            </a:pPr>
            <a:r>
              <a:rPr lang="ru-RU" sz="1050">
                <a:solidFill>
                  <a:srgbClr val="657F92"/>
                </a:solidFill>
                <a:latin typeface="Onest"/>
              </a:rPr>
              <a:t>Присвоена в 2021 году; межаттестационный период 2021–2026, аттестация на высшую категорию — 2026 год.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2081312" cy="220266"/>
          </a:xfrm>
          <a:prstGeom prst="roundRect">
            <a:avLst>
              <a:gd name="adj" fmla="val 50000"/>
            </a:avLst>
          </a:prstGeom>
          <a:solidFill>
            <a:srgbClr val="DAEA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485106"/>
            <a:ext cx="2552700" cy="2171402"/>
          </a:xfrm>
          <a:prstGeom prst="roundRect">
            <a:avLst>
              <a:gd name="adj" fmla="val 7018"/>
            </a:avLst>
          </a:prstGeom>
          <a:noFill/>
          <a:ln w="6350" cap="flat">
            <a:solidFill>
              <a:srgbClr val="CBD7E0"/>
            </a:solidFill>
          </a:ln>
        </p:spPr>
      </p:sp>
      <p:sp>
        <p:nvSpPr>
          <p:cNvPr id="5" name="card5"/>
          <p:cNvSpPr/>
          <p:nvPr/>
        </p:nvSpPr>
        <p:spPr>
          <a:xfrm>
            <a:off x="3467100" y="1485106"/>
            <a:ext cx="2552700" cy="2171402"/>
          </a:xfrm>
          <a:prstGeom prst="roundRect">
            <a:avLst>
              <a:gd name="adj" fmla="val 7018"/>
            </a:avLst>
          </a:prstGeom>
          <a:noFill/>
          <a:ln w="6350" cap="flat">
            <a:solidFill>
              <a:srgbClr val="CBD7E0"/>
            </a:solidFill>
          </a:ln>
        </p:spPr>
      </p:sp>
      <p:sp>
        <p:nvSpPr>
          <p:cNvPr id="6" name="card6"/>
          <p:cNvSpPr/>
          <p:nvPr/>
        </p:nvSpPr>
        <p:spPr>
          <a:xfrm>
            <a:off x="6172200" y="1485106"/>
            <a:ext cx="2552700" cy="2171402"/>
          </a:xfrm>
          <a:prstGeom prst="roundRect">
            <a:avLst>
              <a:gd name="adj" fmla="val 7018"/>
            </a:avLst>
          </a:prstGeom>
          <a:noFill/>
          <a:ln w="6350" cap="flat">
            <a:solidFill>
              <a:srgbClr val="CBD7E0"/>
            </a:solidFill>
          </a:ln>
        </p:spPr>
      </p:sp>
      <p:sp>
        <p:nvSpPr>
          <p:cNvPr id="7" name="card7"/>
          <p:cNvSpPr/>
          <p:nvPr/>
        </p:nvSpPr>
        <p:spPr>
          <a:xfrm>
            <a:off x="8877300" y="1485106"/>
            <a:ext cx="2552700" cy="2171402"/>
          </a:xfrm>
          <a:prstGeom prst="roundRect">
            <a:avLst>
              <a:gd name="adj" fmla="val 7018"/>
            </a:avLst>
          </a:prstGeom>
          <a:noFill/>
          <a:ln w="6350" cap="flat">
            <a:solidFill>
              <a:srgbClr val="CBD7E0"/>
            </a:solidFill>
          </a:ln>
        </p:spPr>
      </p:sp>
      <p:sp>
        <p:nvSpPr>
          <p:cNvPr id="8" name="card8"/>
          <p:cNvSpPr/>
          <p:nvPr/>
        </p:nvSpPr>
        <p:spPr>
          <a:xfrm>
            <a:off x="762000" y="3808909"/>
            <a:ext cx="2552700" cy="2171402"/>
          </a:xfrm>
          <a:prstGeom prst="roundRect">
            <a:avLst>
              <a:gd name="adj" fmla="val 7018"/>
            </a:avLst>
          </a:prstGeom>
          <a:noFill/>
          <a:ln w="6350" cap="flat">
            <a:solidFill>
              <a:srgbClr val="CBD7E0"/>
            </a:solidFill>
          </a:ln>
        </p:spPr>
      </p:sp>
      <p:sp>
        <p:nvSpPr>
          <p:cNvPr id="9" name="card9"/>
          <p:cNvSpPr/>
          <p:nvPr/>
        </p:nvSpPr>
        <p:spPr>
          <a:xfrm>
            <a:off x="3467100" y="3808909"/>
            <a:ext cx="2552700" cy="2171402"/>
          </a:xfrm>
          <a:prstGeom prst="roundRect">
            <a:avLst>
              <a:gd name="adj" fmla="val 7018"/>
            </a:avLst>
          </a:prstGeom>
          <a:noFill/>
          <a:ln w="6350" cap="flat">
            <a:solidFill>
              <a:srgbClr val="CBD7E0"/>
            </a:solidFill>
          </a:ln>
        </p:spPr>
      </p:sp>
      <p:sp>
        <p:nvSpPr>
          <p:cNvPr id="10" name="card10"/>
          <p:cNvSpPr/>
          <p:nvPr/>
        </p:nvSpPr>
        <p:spPr>
          <a:xfrm>
            <a:off x="6172200" y="3808909"/>
            <a:ext cx="2552700" cy="2171402"/>
          </a:xfrm>
          <a:prstGeom prst="roundRect">
            <a:avLst>
              <a:gd name="adj" fmla="val 7018"/>
            </a:avLst>
          </a:prstGeom>
          <a:noFill/>
          <a:ln w="6350" cap="flat">
            <a:solidFill>
              <a:srgbClr val="CBD7E0"/>
            </a:solidFill>
          </a:ln>
        </p:spPr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889000" y="673100"/>
            <a:ext cx="2227318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34">
                <a:solidFill>
                  <a:srgbClr val="1F6FB2"/>
                </a:solidFill>
                <a:latin typeface="Onest"/>
              </a:rPr>
              <a:t>Медицинская организация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791766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73C56"/>
                </a:solidFill>
                <a:latin typeface="Manrope"/>
              </a:rPr>
              <a:t>Поликлиника «Заречье» и процедурный кабинет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920750" y="1631156"/>
            <a:ext cx="268224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6FB2"/>
                </a:solidFill>
                <a:latin typeface="Onest"/>
              </a:rPr>
              <a:t>01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920750" y="1935956"/>
            <a:ext cx="2682240" cy="2260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80"/>
              </a:lnSpc>
            </a:pPr>
            <a:r>
              <a:rPr lang="ru-RU" sz="1400" b="1">
                <a:solidFill>
                  <a:srgbClr val="173C56"/>
                </a:solidFill>
                <a:latin typeface="Onest"/>
              </a:rPr>
              <a:t>Две смены, 7:30–19:00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920750" y="2252216"/>
            <a:ext cx="2260600" cy="104110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Непрерывный приём в течение рабочего дня, включая утренние часы для пациентов, сдающих анализы натощак.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3625850" y="1631156"/>
            <a:ext cx="268224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6FB2"/>
                </a:solidFill>
                <a:latin typeface="Onest"/>
              </a:rPr>
              <a:t>02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3625850" y="1935956"/>
            <a:ext cx="2682240" cy="2260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80"/>
              </a:lnSpc>
            </a:pPr>
            <a:r>
              <a:rPr lang="ru-RU" sz="1400" b="1">
                <a:solidFill>
                  <a:srgbClr val="173C56"/>
                </a:solidFill>
                <a:latin typeface="Onest"/>
              </a:rPr>
              <a:t>2 процедурных места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3625850" y="2252216"/>
            <a:ext cx="2260600" cy="8354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Кушетка для внутримышечных инъекций и место для внутривенных манипуляций и забора крови.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330950" y="1631156"/>
            <a:ext cx="268224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6FB2"/>
                </a:solidFill>
                <a:latin typeface="Onest"/>
              </a:rPr>
              <a:t>03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330950" y="1935956"/>
            <a:ext cx="22606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400" b="1">
                <a:solidFill>
                  <a:srgbClr val="173C56"/>
                </a:solidFill>
                <a:latin typeface="Onest"/>
              </a:rPr>
              <a:t>Холодильник для препаратов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330950" y="2480816"/>
            <a:ext cx="2260600" cy="104110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Соблюдение температурного режима хранения лекарственных средств с ежедневным контролем и отметкой в журнале.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9036050" y="1631156"/>
            <a:ext cx="268224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6FB2"/>
                </a:solidFill>
                <a:latin typeface="Onest"/>
              </a:rPr>
              <a:t>04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036050" y="1935956"/>
            <a:ext cx="22606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400" b="1">
                <a:solidFill>
                  <a:srgbClr val="173C56"/>
                </a:solidFill>
                <a:latin typeface="Onest"/>
              </a:rPr>
              <a:t>Бактерицидный облучатель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9036050" y="2480816"/>
            <a:ext cx="2260600" cy="8354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Обеззараживание воздуха кабинета по графику с регистрацией времени работы в журнале.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920750" y="3954959"/>
            <a:ext cx="268224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6FB2"/>
                </a:solidFill>
                <a:latin typeface="Onest"/>
              </a:rPr>
              <a:t>05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920750" y="4259759"/>
            <a:ext cx="22606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400" b="1">
                <a:solidFill>
                  <a:srgbClr val="173C56"/>
                </a:solidFill>
                <a:latin typeface="Onest"/>
              </a:rPr>
              <a:t>Вакуумные системы для забора крови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920750" y="4804618"/>
            <a:ext cx="2260600" cy="8354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Закрытый способ взятия крови из вены — снижение риска контакта с биологическими жидкостями.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3625850" y="3954959"/>
            <a:ext cx="268224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6FB2"/>
                </a:solidFill>
                <a:latin typeface="Onest"/>
              </a:rPr>
              <a:t>06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3625850" y="4259759"/>
            <a:ext cx="22606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400" b="1">
                <a:solidFill>
                  <a:srgbClr val="173C56"/>
                </a:solidFill>
                <a:latin typeface="Onest"/>
              </a:rPr>
              <a:t>Боксы для отходов класса Б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3625850" y="4804618"/>
            <a:ext cx="2260600" cy="104110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Раздельный сбор медицинских отходов класса Б с последующей дезинфекцией и передачей на утилизацию.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6330950" y="3954959"/>
            <a:ext cx="268224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6FB2"/>
                </a:solidFill>
                <a:latin typeface="Onest"/>
              </a:rPr>
              <a:t>07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6330950" y="4259759"/>
            <a:ext cx="22606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400" b="1">
                <a:solidFill>
                  <a:srgbClr val="173C56"/>
                </a:solidFill>
                <a:latin typeface="Onest"/>
              </a:rPr>
              <a:t>Аптечка для аварийных ситуаций</a:t>
            </a:r>
          </a:p>
        </p:txBody>
      </p:sp>
      <p:sp>
        <p:nvSpPr>
          <p:cNvPr id="33" name="text33"/>
          <p:cNvSpPr>
            <a:spLocks noChangeArrowheads="1"/>
          </p:cNvSpPr>
          <p:nvPr/>
        </p:nvSpPr>
        <p:spPr>
          <a:xfrm>
            <a:off x="6330950" y="4804618"/>
            <a:ext cx="2260600" cy="104110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Укомплектована средствами для экстренной профилактики при аварийных ситуациях, сроки проверяются.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1507"/>
            <a:ext cx="2117229" cy="220266"/>
          </a:xfrm>
          <a:prstGeom prst="roundRect">
            <a:avLst>
              <a:gd name="adj" fmla="val 50000"/>
            </a:avLst>
          </a:prstGeom>
          <a:solidFill>
            <a:srgbClr val="DAEA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38328" y="1971121"/>
            <a:ext cx="161645" cy="161645"/>
          </a:xfrm>
          <a:prstGeom prst="roundRect">
            <a:avLst>
              <a:gd name="adj" fmla="val 29462"/>
            </a:avLst>
          </a:prstGeom>
          <a:solidFill>
            <a:srgbClr val="1F6FB2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38328" y="2656921"/>
            <a:ext cx="161645" cy="161645"/>
          </a:xfrm>
          <a:prstGeom prst="roundRect">
            <a:avLst>
              <a:gd name="adj" fmla="val 29462"/>
            </a:avLst>
          </a:prstGeom>
          <a:solidFill>
            <a:srgbClr val="1F6FB2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738328" y="3342721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1F6FB2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38328" y="4028521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1F6FB2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738328" y="4714321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1F6FB2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738328" y="5400121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1F6FB2"/>
          </a:solidFill>
          <a:ln>
            <a:noFill/>
          </a:ln>
        </p:spPr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889000" y="189607"/>
            <a:ext cx="2270419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34">
                <a:solidFill>
                  <a:srgbClr val="1F6FB2"/>
                </a:solidFill>
                <a:latin typeface="Onest"/>
              </a:rPr>
              <a:t>Должностные обязанности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416223"/>
            <a:ext cx="10693400" cy="10261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75">
                <a:solidFill>
                  <a:srgbClr val="173C56"/>
                </a:solidFill>
                <a:latin typeface="Manrope"/>
              </a:rPr>
              <a:t>Что входит в работу процедурной медицинской сестры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9500" y="1918593"/>
            <a:ext cx="9232900" cy="546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00"/>
              </a:lnSpc>
            </a:pPr>
            <a:r>
              <a:rPr lang="ru-RU" sz="1500" b="1">
                <a:solidFill>
                  <a:srgbClr val="173C56"/>
                </a:solidFill>
                <a:latin typeface="Onest"/>
              </a:rPr>
              <a:t>Инъекции и вливания по назначению врача</a:t>
            </a:r>
            <a:r>
              <a:rPr lang="ru-RU" sz="1500">
                <a:solidFill>
                  <a:srgbClr val="173C56"/>
                </a:solidFill>
                <a:latin typeface="Onest"/>
              </a:rPr>
              <a:t> Внутривенные и внутримышечные инъекции, внутривенные капельные вливания строго по назначению и под контролем врача.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79500" y="2604393"/>
            <a:ext cx="9232900" cy="546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00"/>
              </a:lnSpc>
            </a:pPr>
            <a:r>
              <a:rPr lang="ru-RU" sz="1500" b="1">
                <a:solidFill>
                  <a:srgbClr val="173C56"/>
                </a:solidFill>
                <a:latin typeface="Onest"/>
              </a:rPr>
              <a:t>Забор крови из вены</a:t>
            </a:r>
            <a:r>
              <a:rPr lang="ru-RU" sz="1500">
                <a:solidFill>
                  <a:srgbClr val="173C56"/>
                </a:solidFill>
                <a:latin typeface="Onest"/>
              </a:rPr>
              <a:t> Венепункция с соблюдением правил асептики и антисептики, маркировка и своевременная передача проб в лабораторию.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79500" y="3290193"/>
            <a:ext cx="9232900" cy="546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00"/>
              </a:lnSpc>
            </a:pPr>
            <a:r>
              <a:rPr lang="ru-RU" sz="1500" b="1">
                <a:solidFill>
                  <a:srgbClr val="173C56"/>
                </a:solidFill>
                <a:latin typeface="Onest"/>
              </a:rPr>
              <a:t>Подготовка инструментария и расходников</a:t>
            </a:r>
            <a:r>
              <a:rPr lang="ru-RU" sz="1500">
                <a:solidFill>
                  <a:srgbClr val="173C56"/>
                </a:solidFill>
                <a:latin typeface="Onest"/>
              </a:rPr>
              <a:t> Подготовка одноразовых шприцев, систем для инфузий, вакуумных пробирок и укладок к работе в течение смены.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79500" y="3975993"/>
            <a:ext cx="9232900" cy="546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00"/>
              </a:lnSpc>
            </a:pPr>
            <a:r>
              <a:rPr lang="ru-RU" sz="1500" b="1">
                <a:solidFill>
                  <a:srgbClr val="173C56"/>
                </a:solidFill>
                <a:latin typeface="Onest"/>
              </a:rPr>
              <a:t>Ведение учётной документации</a:t>
            </a:r>
            <a:r>
              <a:rPr lang="ru-RU" sz="1500">
                <a:solidFill>
                  <a:srgbClr val="173C56"/>
                </a:solidFill>
                <a:latin typeface="Onest"/>
              </a:rPr>
              <a:t> Заполнение журналов учёта манипуляций, расхода медикаментов и расходных материалов, работа в электронной карте.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9500" y="4661793"/>
            <a:ext cx="9232900" cy="546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00"/>
              </a:lnSpc>
            </a:pPr>
            <a:r>
              <a:rPr lang="ru-RU" sz="1500" b="1">
                <a:solidFill>
                  <a:srgbClr val="173C56"/>
                </a:solidFill>
                <a:latin typeface="Onest"/>
              </a:rPr>
              <a:t>Санитарно-эпидемиологический режим</a:t>
            </a:r>
            <a:r>
              <a:rPr lang="ru-RU" sz="1500">
                <a:solidFill>
                  <a:srgbClr val="173C56"/>
                </a:solidFill>
                <a:latin typeface="Onest"/>
              </a:rPr>
              <a:t> Дезинфекция и стерилизация инструментария, обработка рук и поверхностей, обращение с отходами класса Б.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9500" y="5347593"/>
            <a:ext cx="9232900" cy="546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00"/>
              </a:lnSpc>
            </a:pPr>
            <a:r>
              <a:rPr lang="ru-RU" sz="1500" b="1">
                <a:solidFill>
                  <a:srgbClr val="173C56"/>
                </a:solidFill>
                <a:latin typeface="Onest"/>
              </a:rPr>
              <a:t>Помощь врачу на приёме</a:t>
            </a:r>
            <a:r>
              <a:rPr lang="ru-RU" sz="1500">
                <a:solidFill>
                  <a:srgbClr val="173C56"/>
                </a:solidFill>
                <a:latin typeface="Onest"/>
              </a:rPr>
              <a:t> Подготовка кабинета и пациента к манипуляции, ассистирование врачу, наблюдение за состоянием пациента после процедуры.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62000" y="6287393"/>
            <a:ext cx="76454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300">
                <a:solidFill>
                  <a:srgbClr val="657F92"/>
                </a:solidFill>
                <a:latin typeface="Onest"/>
              </a:rPr>
              <a:t>Обязанности выполняются в соответствии с должностной инструкцией процедурной медицинской сестры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859830"/>
            <a:ext cx="2156619" cy="220266"/>
          </a:xfrm>
          <a:prstGeom prst="roundRect">
            <a:avLst>
              <a:gd name="adj" fmla="val 50000"/>
            </a:avLst>
          </a:prstGeom>
          <a:solidFill>
            <a:srgbClr val="DAEA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953220"/>
            <a:ext cx="10668000" cy="3473450"/>
          </a:xfrm>
          <a:prstGeom prst="roundRect">
            <a:avLst>
              <a:gd name="adj" fmla="val 4387"/>
            </a:avLst>
          </a:prstGeom>
          <a:noFill/>
          <a:ln w="12700" cap="flat">
            <a:solidFill>
              <a:srgbClr val="D6E6F3"/>
            </a:solidFill>
          </a:ln>
        </p:spPr>
      </p:sp>
      <p:sp>
        <p:nvSpPr>
          <p:cNvPr id="5" name="card5"/>
          <p:cNvSpPr/>
          <p:nvPr/>
        </p:nvSpPr>
        <p:spPr>
          <a:xfrm>
            <a:off x="4476452" y="1965920"/>
            <a:ext cx="2313583" cy="590550"/>
          </a:xfrm>
          <a:prstGeom prst="rect">
            <a:avLst/>
          </a:prstGeom>
          <a:solidFill>
            <a:srgbClr val="D6E6F3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4476452" y="2556470"/>
            <a:ext cx="2313583" cy="571500"/>
          </a:xfrm>
          <a:prstGeom prst="rect">
            <a:avLst/>
          </a:prstGeom>
          <a:solidFill>
            <a:srgbClr val="D6E6F3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4476452" y="3127970"/>
            <a:ext cx="2313583" cy="571500"/>
          </a:xfrm>
          <a:prstGeom prst="rect">
            <a:avLst/>
          </a:prstGeom>
          <a:solidFill>
            <a:srgbClr val="D6E6F3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4476452" y="3699470"/>
            <a:ext cx="2313583" cy="571500"/>
          </a:xfrm>
          <a:prstGeom prst="rect">
            <a:avLst/>
          </a:prstGeom>
          <a:solidFill>
            <a:srgbClr val="D6E6F3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4476452" y="4270970"/>
            <a:ext cx="2313583" cy="571500"/>
          </a:xfrm>
          <a:prstGeom prst="rect">
            <a:avLst/>
          </a:prstGeom>
          <a:solidFill>
            <a:srgbClr val="D6E6F3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4476452" y="4842470"/>
            <a:ext cx="2313583" cy="571500"/>
          </a:xfrm>
          <a:prstGeom prst="rect">
            <a:avLst/>
          </a:prstGeom>
          <a:solidFill>
            <a:srgbClr val="D6E6F3"/>
          </a:solidFill>
          <a:ln>
            <a:noFill/>
          </a:ln>
        </p:spPr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889000" y="897930"/>
            <a:ext cx="2317687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34">
                <a:solidFill>
                  <a:srgbClr val="1F6FB2"/>
                </a:solidFill>
                <a:latin typeface="Onest"/>
              </a:rPr>
              <a:t>Объём выполненной работы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1156295"/>
            <a:ext cx="11303000" cy="4794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69">
                <a:solidFill>
                  <a:srgbClr val="173C56"/>
                </a:solidFill>
                <a:latin typeface="Manrope"/>
              </a:rPr>
              <a:t>Манипуляции за 2024–2026 годы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965200" y="2131020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73C56"/>
                </a:solidFill>
                <a:latin typeface="Manrope"/>
              </a:rPr>
              <a:t>Вид манипуляции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473694" y="2131020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1F6FB2"/>
                </a:solidFill>
                <a:latin typeface="Manrope"/>
              </a:rPr>
              <a:t>2024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787277" y="2131020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173C56"/>
                </a:solidFill>
                <a:latin typeface="Manrope"/>
              </a:rPr>
              <a:t>2025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9100850" y="2131020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173C56"/>
                </a:solidFill>
                <a:latin typeface="Manrope"/>
              </a:rPr>
              <a:t>2026 (9 мес.)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965200" y="2721570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73C56"/>
                </a:solidFill>
                <a:latin typeface="Onest"/>
              </a:rPr>
              <a:t>Внутривенные инъекции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4473694" y="2721570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73C56"/>
                </a:solidFill>
                <a:latin typeface="Onest"/>
              </a:rPr>
              <a:t>3 200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787277" y="2721570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73C56"/>
                </a:solidFill>
                <a:latin typeface="Onest"/>
              </a:rPr>
              <a:t>3 480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9100850" y="2721570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73C56"/>
                </a:solidFill>
                <a:latin typeface="Onest"/>
              </a:rPr>
              <a:t>2 700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965200" y="3293070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73C56"/>
                </a:solidFill>
                <a:latin typeface="Onest"/>
              </a:rPr>
              <a:t>Внутримышечные инъекции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4473694" y="3293070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73C56"/>
                </a:solidFill>
                <a:latin typeface="Onest"/>
              </a:rPr>
              <a:t>5 400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787277" y="3293070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73C56"/>
                </a:solidFill>
                <a:latin typeface="Onest"/>
              </a:rPr>
              <a:t>5 900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9100850" y="3293070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73C56"/>
                </a:solidFill>
                <a:latin typeface="Onest"/>
              </a:rPr>
              <a:t>4 400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965200" y="3864570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73C56"/>
                </a:solidFill>
                <a:latin typeface="Onest"/>
              </a:rPr>
              <a:t>Забор крови из вены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4473694" y="3864570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73C56"/>
                </a:solidFill>
                <a:latin typeface="Onest"/>
              </a:rPr>
              <a:t>2 900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6787277" y="3864570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73C56"/>
                </a:solidFill>
                <a:latin typeface="Onest"/>
              </a:rPr>
              <a:t>3 350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9100850" y="3864570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73C56"/>
                </a:solidFill>
                <a:latin typeface="Onest"/>
              </a:rPr>
              <a:t>2 650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965200" y="4436070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73C56"/>
                </a:solidFill>
                <a:latin typeface="Onest"/>
              </a:rPr>
              <a:t>Постановка капельниц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4473694" y="4436070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73C56"/>
                </a:solidFill>
                <a:latin typeface="Onest"/>
              </a:rPr>
              <a:t>980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6787277" y="4436070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73C56"/>
                </a:solidFill>
                <a:latin typeface="Onest"/>
              </a:rPr>
              <a:t>1 220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9100850" y="4436070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73C56"/>
                </a:solidFill>
                <a:latin typeface="Onest"/>
              </a:rPr>
              <a:t>970</a:t>
            </a:r>
          </a:p>
        </p:txBody>
      </p:sp>
      <p:sp>
        <p:nvSpPr>
          <p:cNvPr id="33" name="text33"/>
          <p:cNvSpPr>
            <a:spLocks noChangeArrowheads="1"/>
          </p:cNvSpPr>
          <p:nvPr/>
        </p:nvSpPr>
        <p:spPr>
          <a:xfrm>
            <a:off x="965200" y="5007570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73C56"/>
                </a:solidFill>
                <a:latin typeface="Onest"/>
              </a:rPr>
              <a:t>Итого</a:t>
            </a:r>
          </a:p>
        </p:txBody>
      </p:sp>
      <p:sp>
        <p:nvSpPr>
          <p:cNvPr id="34" name="text34"/>
          <p:cNvSpPr>
            <a:spLocks noChangeArrowheads="1"/>
          </p:cNvSpPr>
          <p:nvPr/>
        </p:nvSpPr>
        <p:spPr>
          <a:xfrm>
            <a:off x="4473694" y="5007570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73C56"/>
                </a:solidFill>
                <a:latin typeface="Onest"/>
              </a:rPr>
              <a:t>12 480</a:t>
            </a:r>
          </a:p>
        </p:txBody>
      </p:sp>
      <p:sp>
        <p:nvSpPr>
          <p:cNvPr id="35" name="text35"/>
          <p:cNvSpPr>
            <a:spLocks noChangeArrowheads="1"/>
          </p:cNvSpPr>
          <p:nvPr/>
        </p:nvSpPr>
        <p:spPr>
          <a:xfrm>
            <a:off x="6787277" y="5007570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73C56"/>
                </a:solidFill>
                <a:latin typeface="Onest"/>
              </a:rPr>
              <a:t>13 950</a:t>
            </a:r>
          </a:p>
        </p:txBody>
      </p:sp>
      <p:sp>
        <p:nvSpPr>
          <p:cNvPr id="36" name="text36"/>
          <p:cNvSpPr>
            <a:spLocks noChangeArrowheads="1"/>
          </p:cNvSpPr>
          <p:nvPr/>
        </p:nvSpPr>
        <p:spPr>
          <a:xfrm>
            <a:off x="9100850" y="5007570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73C56"/>
                </a:solidFill>
                <a:latin typeface="Onest"/>
              </a:rPr>
              <a:t>10 720</a:t>
            </a:r>
          </a:p>
        </p:txBody>
      </p:sp>
      <p:sp>
        <p:nvSpPr>
          <p:cNvPr id="37" name="text37"/>
          <p:cNvSpPr>
            <a:spLocks noChangeArrowheads="1"/>
          </p:cNvSpPr>
          <p:nvPr/>
        </p:nvSpPr>
        <p:spPr>
          <a:xfrm>
            <a:off x="762000" y="5579070"/>
            <a:ext cx="76454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300">
                <a:solidFill>
                  <a:srgbClr val="657F92"/>
                </a:solidFill>
                <a:latin typeface="Onest"/>
              </a:rPr>
              <a:t>Итог 2026 года приведён за 9 месяцев (январь–сентябрь); годовые показатели 2024 и 2025 — полные.</a:t>
            </a:r>
          </a:p>
        </p:txBody>
      </p:sp>
      <p:sp>
        <p:nvSpPr>
          <p:cNvPr id="38" name="text38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9ACBA"/>
                </a:solidFill>
                <a:latin typeface="Onest"/>
              </a:rPr>
              <a:t>Учебный пример · условные данные · 2024–2026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chart3"/>
          <p:cNvGraphicFramePr/>
          <p:nvPr/>
        </p:nvGraphicFramePr>
        <p:xfrm>
          <a:off x="762000" y="1987550"/>
          <a:ext cx="106680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4" name="text4"/>
          <p:cNvSpPr>
            <a:spLocks noChangeArrowheads="1"/>
          </p:cNvSpPr>
          <p:nvPr/>
        </p:nvSpPr>
        <p:spPr>
          <a:xfrm>
            <a:off x="762000" y="406400"/>
            <a:ext cx="10693400" cy="9461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69">
                <a:solidFill>
                  <a:srgbClr val="173C56"/>
                </a:solidFill>
                <a:latin typeface="Manrope"/>
              </a:rPr>
              <a:t>Динамика общего числа манипуляций, 2024–2026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543050"/>
            <a:ext cx="113030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657F92"/>
                </a:solidFill>
                <a:latin typeface="Onest"/>
              </a:rPr>
              <a:t>Число манипуляций за год, единиц; 2026 год — 9 месяцев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5956300"/>
            <a:ext cx="76454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300">
                <a:solidFill>
                  <a:srgbClr val="657F92"/>
                </a:solidFill>
                <a:latin typeface="Onest"/>
              </a:rPr>
              <a:t>2025 год к 2024-му: +11,8% — больше диспансеризации, профосмотров, пациентов дневного стационара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9ACBA"/>
                </a:solidFill>
                <a:latin typeface="Onest"/>
              </a:rPr>
              <a:t>Учебный пример · условные данные · 2024–2026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2250380" cy="220266"/>
          </a:xfrm>
          <a:prstGeom prst="roundRect">
            <a:avLst>
              <a:gd name="adj" fmla="val 50000"/>
            </a:avLst>
          </a:prstGeom>
          <a:solidFill>
            <a:srgbClr val="DAEA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2038747"/>
            <a:ext cx="3454400" cy="2146300"/>
          </a:xfrm>
          <a:prstGeom prst="roundRect">
            <a:avLst>
              <a:gd name="adj" fmla="val 7100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1A4059">
                <a:alpha val="7843"/>
              </a:srgbClr>
            </a:outerShdw>
          </a:effectLst>
        </p:spPr>
      </p:sp>
      <p:sp>
        <p:nvSpPr>
          <p:cNvPr id="5" name="card5"/>
          <p:cNvSpPr/>
          <p:nvPr/>
        </p:nvSpPr>
        <p:spPr>
          <a:xfrm>
            <a:off x="1016000" y="2280047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1F8FC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4368800" y="2038747"/>
            <a:ext cx="3454400" cy="2146300"/>
          </a:xfrm>
          <a:prstGeom prst="roundRect">
            <a:avLst>
              <a:gd name="adj" fmla="val 7100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1A4059">
                <a:alpha val="7843"/>
              </a:srgbClr>
            </a:outerShdw>
          </a:effectLst>
        </p:spPr>
      </p:sp>
      <p:sp>
        <p:nvSpPr>
          <p:cNvPr id="7" name="card7"/>
          <p:cNvSpPr/>
          <p:nvPr/>
        </p:nvSpPr>
        <p:spPr>
          <a:xfrm>
            <a:off x="4622800" y="2280047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1F8FC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7975600" y="2038747"/>
            <a:ext cx="3454400" cy="2146300"/>
          </a:xfrm>
          <a:prstGeom prst="roundRect">
            <a:avLst>
              <a:gd name="adj" fmla="val 7100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1A4059">
                <a:alpha val="7843"/>
              </a:srgbClr>
            </a:outerShdw>
          </a:effectLst>
        </p:spPr>
      </p:sp>
      <p:sp>
        <p:nvSpPr>
          <p:cNvPr id="9" name="card9"/>
          <p:cNvSpPr/>
          <p:nvPr/>
        </p:nvSpPr>
        <p:spPr>
          <a:xfrm>
            <a:off x="8229600" y="2280047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1F8FC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762000" y="4337447"/>
            <a:ext cx="3454400" cy="2146300"/>
          </a:xfrm>
          <a:prstGeom prst="roundRect">
            <a:avLst>
              <a:gd name="adj" fmla="val 7100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1A4059">
                <a:alpha val="7843"/>
              </a:srgbClr>
            </a:outerShdw>
          </a:effectLst>
        </p:spPr>
      </p:sp>
      <p:sp>
        <p:nvSpPr>
          <p:cNvPr id="11" name="card11"/>
          <p:cNvSpPr/>
          <p:nvPr/>
        </p:nvSpPr>
        <p:spPr>
          <a:xfrm>
            <a:off x="1016000" y="4578747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1F8FC"/>
          </a:solidFill>
          <a:ln>
            <a:noFill/>
          </a:ln>
        </p:spPr>
      </p:sp>
      <p:sp>
        <p:nvSpPr>
          <p:cNvPr id="12" name="card12"/>
          <p:cNvSpPr/>
          <p:nvPr/>
        </p:nvSpPr>
        <p:spPr>
          <a:xfrm>
            <a:off x="4368800" y="4337447"/>
            <a:ext cx="3454400" cy="2146300"/>
          </a:xfrm>
          <a:prstGeom prst="roundRect">
            <a:avLst>
              <a:gd name="adj" fmla="val 7100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1A4059">
                <a:alpha val="7843"/>
              </a:srgbClr>
            </a:outerShdw>
          </a:effectLst>
        </p:spPr>
      </p:sp>
      <p:sp>
        <p:nvSpPr>
          <p:cNvPr id="13" name="card13"/>
          <p:cNvSpPr/>
          <p:nvPr/>
        </p:nvSpPr>
        <p:spPr>
          <a:xfrm>
            <a:off x="4622800" y="4578747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1F8FC"/>
          </a:solidFill>
          <a:ln>
            <a:noFill/>
          </a:ln>
        </p:spPr>
      </p:sp>
      <p:sp>
        <p:nvSpPr>
          <p:cNvPr id="14" name="card14"/>
          <p:cNvSpPr/>
          <p:nvPr/>
        </p:nvSpPr>
        <p:spPr>
          <a:xfrm>
            <a:off x="7975600" y="4337447"/>
            <a:ext cx="3454400" cy="2146300"/>
          </a:xfrm>
          <a:prstGeom prst="roundRect">
            <a:avLst>
              <a:gd name="adj" fmla="val 7100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1A4059">
                <a:alpha val="7843"/>
              </a:srgbClr>
            </a:outerShdw>
          </a:effectLst>
        </p:spPr>
      </p:sp>
      <p:sp>
        <p:nvSpPr>
          <p:cNvPr id="15" name="card15"/>
          <p:cNvSpPr/>
          <p:nvPr/>
        </p:nvSpPr>
        <p:spPr>
          <a:xfrm>
            <a:off x="8229600" y="4578747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1F8FC"/>
          </a:solidFill>
          <a:ln>
            <a:noFill/>
          </a:ln>
        </p:spPr>
      </p:sp>
      <p:pic>
        <p:nvPicPr>
          <p:cNvPr id="16" name="pic16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7600" y="2381647"/>
            <a:ext cx="177800" cy="177800"/>
          </a:xfrm>
          <a:prstGeom prst="rect">
            <a:avLst/>
          </a:prstGeom>
        </p:spPr>
      </p:pic>
      <p:pic>
        <p:nvPicPr>
          <p:cNvPr id="17" name="pic17"/>
          <p:cNvPicPr/>
          <p:nvPr/>
        </p:nvPicPr>
        <p:blipFill>
          <a:blip r:embed="rId6"/>
          <a:stretch>
            <a:fillRect/>
          </a:stretch>
        </p:blipFill>
        <p:spPr>
          <a:xfrm>
            <a:off x="4724400" y="2381647"/>
            <a:ext cx="177800" cy="177800"/>
          </a:xfrm>
          <a:prstGeom prst="rect">
            <a:avLst/>
          </a:prstGeom>
        </p:spPr>
      </p:pic>
      <p:pic>
        <p:nvPicPr>
          <p:cNvPr id="18" name="pic18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31200" y="2381647"/>
            <a:ext cx="177800" cy="177800"/>
          </a:xfrm>
          <a:prstGeom prst="rect">
            <a:avLst/>
          </a:prstGeom>
        </p:spPr>
      </p:pic>
      <p:pic>
        <p:nvPicPr>
          <p:cNvPr id="19" name="pic19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17600" y="4680347"/>
            <a:ext cx="177800" cy="177800"/>
          </a:xfrm>
          <a:prstGeom prst="rect">
            <a:avLst/>
          </a:prstGeom>
        </p:spPr>
      </p:pic>
      <p:pic>
        <p:nvPicPr>
          <p:cNvPr id="20" name="pic20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24400" y="4680347"/>
            <a:ext cx="177800" cy="177800"/>
          </a:xfrm>
          <a:prstGeom prst="rect">
            <a:avLst/>
          </a:prstGeom>
        </p:spPr>
      </p:pic>
      <p:pic>
        <p:nvPicPr>
          <p:cNvPr id="21" name="pic21"/>
          <p:cNvPicPr/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331200" y="4680347"/>
            <a:ext cx="177800" cy="177800"/>
          </a:xfrm>
          <a:prstGeom prst="rect">
            <a:avLst/>
          </a:prstGeom>
        </p:spPr>
      </p:pic>
      <p:sp>
        <p:nvSpPr>
          <p:cNvPr id="22" name="text22"/>
          <p:cNvSpPr>
            <a:spLocks noChangeArrowheads="1"/>
          </p:cNvSpPr>
          <p:nvPr/>
        </p:nvSpPr>
        <p:spPr>
          <a:xfrm>
            <a:off x="889000" y="673100"/>
            <a:ext cx="2430201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34">
                <a:solidFill>
                  <a:srgbClr val="1F6FB2"/>
                </a:solidFill>
                <a:latin typeface="Onest"/>
              </a:rPr>
              <a:t>Инфекционная безопасность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762000" y="791766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63">
                <a:solidFill>
                  <a:srgbClr val="173C56"/>
                </a:solidFill>
                <a:latin typeface="Manrope"/>
              </a:rPr>
              <a:t>Санитарно-эпидемиологический режим процедурного кабинета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1016000" y="2826147"/>
            <a:ext cx="353568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73C56"/>
                </a:solidFill>
                <a:latin typeface="Onest"/>
              </a:rPr>
              <a:t>Дезинфекция и стерилизация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1016000" y="3102372"/>
            <a:ext cx="2971800" cy="850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57F92"/>
                </a:solidFill>
                <a:latin typeface="Onest"/>
              </a:rPr>
              <a:t>Обработка и стерилизация инструментария по инструкциям к дезсредствам, контроль сроков и концентраций растворов.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4622800" y="2826147"/>
            <a:ext cx="353568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73C56"/>
                </a:solidFill>
                <a:latin typeface="Onest"/>
              </a:rPr>
              <a:t>Обработка рук и СИЗ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4622800" y="3102372"/>
            <a:ext cx="29718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57F92"/>
                </a:solidFill>
                <a:latin typeface="Onest"/>
              </a:rPr>
              <a:t>Гигиеническая обработка рук до и после каждой манипуляции, работа в перчатках, маске, защитных очках.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8229600" y="2826147"/>
            <a:ext cx="353568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73C56"/>
                </a:solidFill>
                <a:latin typeface="Onest"/>
              </a:rPr>
              <a:t>Уборка кабинета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8229600" y="3102372"/>
            <a:ext cx="29718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57F92"/>
                </a:solidFill>
                <a:latin typeface="Onest"/>
              </a:rPr>
              <a:t>Текущая и генеральная уборка по утверждённому графику с применением дезинфицирующих средств.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1016000" y="5124847"/>
            <a:ext cx="353568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73C56"/>
                </a:solidFill>
                <a:latin typeface="Onest"/>
              </a:rPr>
              <a:t>Отходы класса Б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1016000" y="5401072"/>
            <a:ext cx="29718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57F92"/>
                </a:solidFill>
                <a:latin typeface="Onest"/>
              </a:rPr>
              <a:t>Жёлтые контейнеры и пакеты, маркировка, раздельный сбор и передача по договору на обезвреживание.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4622800" y="5124847"/>
            <a:ext cx="353568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73C56"/>
                </a:solidFill>
                <a:latin typeface="Onest"/>
              </a:rPr>
              <a:t>Аварийные ситуации</a:t>
            </a:r>
          </a:p>
        </p:txBody>
      </p:sp>
      <p:sp>
        <p:nvSpPr>
          <p:cNvPr id="33" name="text33"/>
          <p:cNvSpPr>
            <a:spLocks noChangeArrowheads="1"/>
          </p:cNvSpPr>
          <p:nvPr/>
        </p:nvSpPr>
        <p:spPr>
          <a:xfrm>
            <a:off x="4622800" y="5401072"/>
            <a:ext cx="29718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57F92"/>
                </a:solidFill>
                <a:latin typeface="Onest"/>
              </a:rPr>
              <a:t>За 2024–2026 зафиксировано 2 аварийные ситуации; в обоих случаях протокол соблюдён полностью.</a:t>
            </a:r>
          </a:p>
        </p:txBody>
      </p:sp>
      <p:sp>
        <p:nvSpPr>
          <p:cNvPr id="34" name="text34"/>
          <p:cNvSpPr>
            <a:spLocks noChangeArrowheads="1"/>
          </p:cNvSpPr>
          <p:nvPr/>
        </p:nvSpPr>
        <p:spPr>
          <a:xfrm>
            <a:off x="8229600" y="5124847"/>
            <a:ext cx="353568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73C56"/>
                </a:solidFill>
                <a:latin typeface="Onest"/>
              </a:rPr>
              <a:t>Учёт и контроль</a:t>
            </a:r>
          </a:p>
        </p:txBody>
      </p:sp>
      <p:sp>
        <p:nvSpPr>
          <p:cNvPr id="35" name="text35"/>
          <p:cNvSpPr>
            <a:spLocks noChangeArrowheads="1"/>
          </p:cNvSpPr>
          <p:nvPr/>
        </p:nvSpPr>
        <p:spPr>
          <a:xfrm>
            <a:off x="8229600" y="5401072"/>
            <a:ext cx="2971800" cy="850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57F92"/>
                </a:solidFill>
                <a:latin typeface="Onest"/>
              </a:rPr>
              <a:t>Ведение журналов учёта дезинфекции, уборок и аварийных ситуаций, своевременное информирование руководства.</a:t>
            </a:r>
          </a:p>
        </p:txBody>
      </p:sp>
      <p:sp>
        <p:nvSpPr>
          <p:cNvPr id="36" name="text36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9ACBA"/>
                </a:solidFill>
                <a:latin typeface="Onest"/>
              </a:rPr>
              <a:t>Учебный пример · условные данные · 2024–2026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47502"/>
            <a:ext cx="2179538" cy="220266"/>
          </a:xfrm>
          <a:prstGeom prst="roundRect">
            <a:avLst>
              <a:gd name="adj" fmla="val 50000"/>
            </a:avLst>
          </a:prstGeom>
          <a:solidFill>
            <a:srgbClr val="DAEA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38328" y="1966755"/>
            <a:ext cx="161645" cy="161645"/>
          </a:xfrm>
          <a:prstGeom prst="roundRect">
            <a:avLst>
              <a:gd name="adj" fmla="val 29462"/>
            </a:avLst>
          </a:prstGeom>
          <a:solidFill>
            <a:srgbClr val="1F6FB2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38328" y="2713475"/>
            <a:ext cx="161645" cy="161645"/>
          </a:xfrm>
          <a:prstGeom prst="roundRect">
            <a:avLst>
              <a:gd name="adj" fmla="val 29462"/>
            </a:avLst>
          </a:prstGeom>
          <a:solidFill>
            <a:srgbClr val="1F6FB2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738328" y="3460196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1F6FB2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38328" y="4206916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1F6FB2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738328" y="4953636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1F6FB2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738328" y="5700357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1F6FB2"/>
          </a:solidFill>
          <a:ln>
            <a:noFill/>
          </a:ln>
        </p:spPr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889000" y="685602"/>
            <a:ext cx="2345190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34">
                <a:solidFill>
                  <a:srgbClr val="1F6FB2"/>
                </a:solidFill>
                <a:latin typeface="Onest"/>
              </a:rPr>
              <a:t>Медицинская документация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912217"/>
            <a:ext cx="11303000" cy="519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75">
                <a:solidFill>
                  <a:srgbClr val="173C56"/>
                </a:solidFill>
                <a:latin typeface="Manrope"/>
              </a:rPr>
              <a:t>Работа с медицинской документацией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9500" y="1902172"/>
            <a:ext cx="9232900" cy="58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600" b="1">
                <a:solidFill>
                  <a:srgbClr val="173C56"/>
                </a:solidFill>
                <a:latin typeface="Onest"/>
              </a:rPr>
              <a:t>Журналы учёта манипуляций</a:t>
            </a:r>
            <a:r>
              <a:rPr lang="ru-RU" sz="1600">
                <a:solidFill>
                  <a:srgbClr val="173C56"/>
                </a:solidFill>
                <a:latin typeface="Onest"/>
              </a:rPr>
              <a:t> Ежедневная регистрация всех выполненных процедур с указанием даты, времени, вида манипуляции и данных пациента.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79500" y="2648893"/>
            <a:ext cx="9232900" cy="58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600" b="1">
                <a:solidFill>
                  <a:srgbClr val="173C56"/>
                </a:solidFill>
                <a:latin typeface="Onest"/>
              </a:rPr>
              <a:t>Журнал учёта аварийных ситуаций</a:t>
            </a:r>
            <a:r>
              <a:rPr lang="ru-RU" sz="1600">
                <a:solidFill>
                  <a:srgbClr val="173C56"/>
                </a:solidFill>
                <a:latin typeface="Onest"/>
              </a:rPr>
              <a:t> Фиксация каждого случая повреждения перчаток, порезов и попадания биологических жидкостей на слизистые с указанием принятых мер.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79500" y="3395613"/>
            <a:ext cx="9232900" cy="58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600" b="1">
                <a:solidFill>
                  <a:srgbClr val="173C56"/>
                </a:solidFill>
                <a:latin typeface="Onest"/>
              </a:rPr>
              <a:t>Журнал учёта и списания лекарственных препаратов</a:t>
            </a:r>
            <a:r>
              <a:rPr lang="ru-RU" sz="1600">
                <a:solidFill>
                  <a:srgbClr val="173C56"/>
                </a:solidFill>
                <a:latin typeface="Onest"/>
              </a:rPr>
              <a:t> Учёт поступления, расхода и списания медикаментов с соблюдением правил хранения и сроков годности.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79500" y="4142333"/>
            <a:ext cx="9232900" cy="58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600" b="1">
                <a:solidFill>
                  <a:srgbClr val="173C56"/>
                </a:solidFill>
                <a:latin typeface="Onest"/>
              </a:rPr>
              <a:t>Журнал контроля бактерицидной установки</a:t>
            </a:r>
            <a:r>
              <a:rPr lang="ru-RU" sz="1600">
                <a:solidFill>
                  <a:srgbClr val="173C56"/>
                </a:solidFill>
                <a:latin typeface="Onest"/>
              </a:rPr>
              <a:t> Регулярные отметки о времени работы облучателей и замене ламп согласно графику.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9500" y="4889054"/>
            <a:ext cx="9232900" cy="58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600" b="1">
                <a:solidFill>
                  <a:srgbClr val="173C56"/>
                </a:solidFill>
                <a:latin typeface="Onest"/>
              </a:rPr>
              <a:t>Отчётность по числу процедур</a:t>
            </a:r>
            <a:r>
              <a:rPr lang="ru-RU" sz="1600">
                <a:solidFill>
                  <a:srgbClr val="173C56"/>
                </a:solidFill>
                <a:latin typeface="Onest"/>
              </a:rPr>
              <a:t> Ежемесячные и годовые отчёты о количестве выполненных манипуляций по видам.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9500" y="5635774"/>
            <a:ext cx="9232900" cy="58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600" b="1">
                <a:solidFill>
                  <a:srgbClr val="173C56"/>
                </a:solidFill>
                <a:latin typeface="Onest"/>
              </a:rPr>
              <a:t>Электронная медицинская карта</a:t>
            </a:r>
            <a:r>
              <a:rPr lang="ru-RU" sz="1600">
                <a:solidFill>
                  <a:srgbClr val="173C56"/>
                </a:solidFill>
                <a:latin typeface="Onest"/>
              </a:rPr>
              <a:t> Внесение назначений, отметок о выполнении манипуляций и данных о заборе крови в электронную систему.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chart3"/>
          <p:cNvGraphicFramePr/>
          <p:nvPr/>
        </p:nvGraphicFramePr>
        <p:xfrm>
          <a:off x="762000" y="1858963"/>
          <a:ext cx="106680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4" name="text4"/>
          <p:cNvSpPr>
            <a:spLocks noChangeArrowheads="1"/>
          </p:cNvSpPr>
          <p:nvPr/>
        </p:nvSpPr>
        <p:spPr>
          <a:xfrm>
            <a:off x="762000" y="744538"/>
            <a:ext cx="11303000" cy="4794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69">
                <a:solidFill>
                  <a:srgbClr val="173C56"/>
                </a:solidFill>
                <a:latin typeface="Manrope"/>
              </a:rPr>
              <a:t>Баллы НМО за 2024–2026 годы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414463"/>
            <a:ext cx="113030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657F92"/>
                </a:solidFill>
                <a:latin typeface="Onest"/>
              </a:rPr>
              <a:t>Непрерывное медицинское образование: баллы, набранные за каждый год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5827713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57F92"/>
                </a:solidFill>
                <a:latin typeface="Onest"/>
              </a:rPr>
              <a:t>За 2024–2026 годы набрано 112 баллов НМО: 36, 42 и 34 за год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9ACBA"/>
                </a:solidFill>
                <a:latin typeface="Onest"/>
              </a:rPr>
              <a:t>Учебный пример · условные данные · 2024–2026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460897"/>
            <a:ext cx="2810966" cy="220266"/>
          </a:xfrm>
          <a:prstGeom prst="roundRect">
            <a:avLst>
              <a:gd name="adj" fmla="val 50000"/>
            </a:avLst>
          </a:prstGeom>
          <a:solidFill>
            <a:srgbClr val="DAEAF7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889000" y="1498997"/>
            <a:ext cx="3102904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34">
                <a:solidFill>
                  <a:srgbClr val="1F6FB2"/>
                </a:solidFill>
                <a:latin typeface="Onest"/>
              </a:rPr>
              <a:t>Межаттестационный период 2021–2026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2125663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73C56"/>
                </a:solidFill>
                <a:latin typeface="Manrope"/>
              </a:rPr>
              <a:t>Участие в жизни отделения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3231753"/>
            <a:ext cx="57150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00"/>
              </a:lnSpc>
            </a:pPr>
            <a:r>
              <a:rPr lang="ru-RU" sz="3600" b="1" spc="-107">
                <a:solidFill>
                  <a:srgbClr val="173C56"/>
                </a:solidFill>
                <a:latin typeface="Manrope"/>
              </a:rPr>
              <a:t>3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866753"/>
            <a:ext cx="57150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молодых специалиста под наставничеством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6350000" y="3231753"/>
            <a:ext cx="57150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00"/>
              </a:lnSpc>
            </a:pPr>
            <a:r>
              <a:rPr lang="ru-RU" sz="3600" b="1" spc="-107">
                <a:solidFill>
                  <a:srgbClr val="173C56"/>
                </a:solidFill>
                <a:latin typeface="Manrope"/>
              </a:rPr>
              <a:t>6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350000" y="3866753"/>
            <a:ext cx="57150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практических занятий по сестринскому делу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4571603"/>
            <a:ext cx="57150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00"/>
              </a:lnSpc>
            </a:pPr>
            <a:r>
              <a:rPr lang="ru-RU" sz="3600" b="1" spc="-107">
                <a:solidFill>
                  <a:srgbClr val="173C56"/>
                </a:solidFill>
                <a:latin typeface="Manrope"/>
              </a:rPr>
              <a:t>2023–2025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5206603"/>
            <a:ext cx="57150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годы прихода молодых специалистов в отделение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350000" y="4571603"/>
            <a:ext cx="57150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00"/>
              </a:lnSpc>
            </a:pPr>
            <a:r>
              <a:rPr lang="ru-RU" sz="3600" b="1" spc="-107">
                <a:solidFill>
                  <a:srgbClr val="173C56"/>
                </a:solidFill>
                <a:latin typeface="Manrope"/>
              </a:rPr>
              <a:t>3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350000" y="5206603"/>
            <a:ext cx="57150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темы занятий: инъекции, осложнения, отходы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246981"/>
            <a:ext cx="782141" cy="220266"/>
          </a:xfrm>
          <a:prstGeom prst="roundRect">
            <a:avLst>
              <a:gd name="adj" fmla="val 50000"/>
            </a:avLst>
          </a:prstGeom>
          <a:solidFill>
            <a:srgbClr val="DAEAF7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889000" y="1285081"/>
            <a:ext cx="689685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34">
                <a:solidFill>
                  <a:srgbClr val="1F6FB2"/>
                </a:solidFill>
                <a:latin typeface="Onest"/>
              </a:rPr>
              <a:t>Выводы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518047"/>
            <a:ext cx="10693400" cy="9727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71">
                <a:solidFill>
                  <a:srgbClr val="173C56"/>
                </a:solidFill>
                <a:latin typeface="Manrope"/>
              </a:rPr>
              <a:t>Итоги межаттестационного периода 2021–2026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960688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F6FB2"/>
                </a:solidFill>
                <a:latin typeface="Onest"/>
              </a:rPr>
              <a:t>01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278188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73C56"/>
                </a:solidFill>
                <a:latin typeface="Onest"/>
              </a:rPr>
              <a:t>Профессиональная практика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3672483"/>
            <a:ext cx="3276600" cy="133330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657F92"/>
                </a:solidFill>
                <a:latin typeface="Onest"/>
              </a:rPr>
              <a:t>Весь объём процедур и манипуляций выполняется стабильно и без осложнений. Числовые результаты подтверждены отчётностью за 2024–2026 годы.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470400" y="2960688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F6FB2"/>
                </a:solidFill>
                <a:latin typeface="Onest"/>
              </a:rPr>
              <a:t>02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470400" y="3278188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73C56"/>
                </a:solidFill>
                <a:latin typeface="Onest"/>
              </a:rPr>
              <a:t>Квалификация подтверждена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470400" y="3672483"/>
            <a:ext cx="3276600" cy="133330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657F92"/>
                </a:solidFill>
                <a:latin typeface="Onest"/>
              </a:rPr>
              <a:t>В 2024 году пройден цикл усовершенствования, набрано 112 баллов НМО за 2024–2026 годы. Сертификат по специальности «Сестринское дело» действует.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178800" y="2960688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F6FB2"/>
                </a:solidFill>
                <a:latin typeface="Onest"/>
              </a:rPr>
              <a:t>03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178800" y="3278188"/>
            <a:ext cx="3276600" cy="5002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73C56"/>
                </a:solidFill>
                <a:latin typeface="Onest"/>
              </a:rPr>
              <a:t>Наставничество и документация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178800" y="3916263"/>
            <a:ext cx="3276600" cy="1069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657F92"/>
                </a:solidFill>
                <a:latin typeface="Onest"/>
              </a:rPr>
              <a:t>Веду наставничество над молодыми специалистами, провожу занятия по сестринскому делу, работаю с журналами учёта и электронной картой.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5401370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57F92"/>
                </a:solidFill>
                <a:latin typeface="Onest"/>
              </a:rPr>
              <a:t>Высшая категория заявляется по совокупности показателей работы за 2021–2026 годы.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1100634" cy="220266"/>
          </a:xfrm>
          <a:prstGeom prst="roundRect">
            <a:avLst>
              <a:gd name="adj" fmla="val 50000"/>
            </a:avLst>
          </a:prstGeom>
          <a:solidFill>
            <a:srgbClr val="DAEA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637506"/>
            <a:ext cx="5257800" cy="1971477"/>
          </a:xfrm>
          <a:prstGeom prst="roundRect">
            <a:avLst>
              <a:gd name="adj" fmla="val 7730"/>
            </a:avLst>
          </a:prstGeom>
          <a:noFill/>
          <a:ln w="6350" cap="flat">
            <a:solidFill>
              <a:srgbClr val="CBD7E0"/>
            </a:solidFill>
          </a:ln>
        </p:spPr>
      </p:sp>
      <p:sp>
        <p:nvSpPr>
          <p:cNvPr id="5" name="card5"/>
          <p:cNvSpPr/>
          <p:nvPr/>
        </p:nvSpPr>
        <p:spPr>
          <a:xfrm>
            <a:off x="6172200" y="1637506"/>
            <a:ext cx="5257800" cy="1971477"/>
          </a:xfrm>
          <a:prstGeom prst="roundRect">
            <a:avLst>
              <a:gd name="adj" fmla="val 7730"/>
            </a:avLst>
          </a:prstGeom>
          <a:noFill/>
          <a:ln w="6350" cap="flat">
            <a:solidFill>
              <a:srgbClr val="CBD7E0"/>
            </a:solidFill>
          </a:ln>
        </p:spPr>
      </p:sp>
      <p:sp>
        <p:nvSpPr>
          <p:cNvPr id="6" name="card6"/>
          <p:cNvSpPr/>
          <p:nvPr/>
        </p:nvSpPr>
        <p:spPr>
          <a:xfrm>
            <a:off x="762000" y="3761383"/>
            <a:ext cx="5257800" cy="2207617"/>
          </a:xfrm>
          <a:prstGeom prst="roundRect">
            <a:avLst>
              <a:gd name="adj" fmla="val 6903"/>
            </a:avLst>
          </a:prstGeom>
          <a:noFill/>
          <a:ln w="6350" cap="flat">
            <a:solidFill>
              <a:srgbClr val="CBD7E0"/>
            </a:solidFill>
          </a:ln>
        </p:spPr>
      </p:sp>
      <p:sp>
        <p:nvSpPr>
          <p:cNvPr id="7" name="card7"/>
          <p:cNvSpPr/>
          <p:nvPr/>
        </p:nvSpPr>
        <p:spPr>
          <a:xfrm>
            <a:off x="6172200" y="3761383"/>
            <a:ext cx="5257800" cy="2207617"/>
          </a:xfrm>
          <a:prstGeom prst="roundRect">
            <a:avLst>
              <a:gd name="adj" fmla="val 6903"/>
            </a:avLst>
          </a:prstGeom>
          <a:noFill/>
          <a:ln w="6350" cap="flat">
            <a:solidFill>
              <a:srgbClr val="CBD7E0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889000" y="673100"/>
            <a:ext cx="1050504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34">
                <a:solidFill>
                  <a:srgbClr val="1F6FB2"/>
                </a:solidFill>
                <a:latin typeface="Onest"/>
              </a:rPr>
              <a:t>План работы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791766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73C56"/>
                </a:solidFill>
                <a:latin typeface="Manrope"/>
              </a:rPr>
              <a:t>Задачи на 2027 год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1923256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6FB2"/>
                </a:solidFill>
                <a:latin typeface="Onest"/>
              </a:rPr>
              <a:t>01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228056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73C56"/>
                </a:solidFill>
                <a:latin typeface="Onest"/>
              </a:rPr>
              <a:t>Повышение квалификации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50" y="2573536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Пройти цикл повышения квалификации по специальности «Сестринское дело» и набрать не менее 40 баллов НМО.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1923256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6FB2"/>
                </a:solidFill>
                <a:latin typeface="Onest"/>
              </a:rPr>
              <a:t>02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2228056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73C56"/>
                </a:solidFill>
                <a:latin typeface="Onest"/>
              </a:rPr>
              <a:t>Наставничество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483350" y="2573536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Обучить ещё 2 молодых специалистов работе в процедурном кабинете и ведению медицинской документации.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4047133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6FB2"/>
                </a:solidFill>
                <a:latin typeface="Onest"/>
              </a:rPr>
              <a:t>03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3150" y="4351933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73C56"/>
                </a:solidFill>
                <a:latin typeface="Onest"/>
              </a:rPr>
              <a:t>Инфекционная безопасность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73150" y="4697413"/>
            <a:ext cx="46609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Снизить число аварийных ситуаций при работе с кровью до нуля, сохранив полное соблюдение санитарно-эпидемиологического режима.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83350" y="4047133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6FB2"/>
                </a:solidFill>
                <a:latin typeface="Onest"/>
              </a:rPr>
              <a:t>04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83350" y="4351933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73C56"/>
                </a:solidFill>
                <a:latin typeface="Onest"/>
              </a:rPr>
              <a:t>Медицинская документация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83350" y="4697413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Продолжить работу в электронной карте без расхождений между журналами учёта и отчётностью кабинета.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медсестры на высшую категорию — пример аттестационной работы</dc:title>
  <dc:creator>Слайда</dc:creator>
</cp:coreProperties>
</file>