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  <p:sldId id="267" r:id="rId112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112" Type="http://schemas.openxmlformats.org/officeDocument/2006/relationships/slide" Target="slides/slide12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rgbClr val="005BFF"/>
              </a:solidFill>
              <a:ln>
                <a:noFill/>
              </a:ln>
            </c:spPr>
          </c:dPt>
          <c:dPt>
            <c:idx val="1"/>
            <c:bubble3D val="0"/>
            <c:spPr>
              <a:solidFill>
                <a:srgbClr val="7CACFF"/>
              </a:solidFill>
              <a:ln>
                <a:noFill/>
              </a:ln>
            </c:spPr>
          </c:dPt>
          <c:dPt>
            <c:idx val="2"/>
            <c:bubble3D val="0"/>
            <c:spPr>
              <a:solidFill>
                <a:srgbClr val="163E91"/>
              </a:solidFill>
              <a:ln>
                <a:noFill/>
              </a:ln>
            </c:spPr>
          </c:dPt>
          <c:dPt>
            <c:idx val="3"/>
            <c:bubble3D val="0"/>
            <c:spPr>
              <a:solidFill>
                <a:srgbClr val="BCD6FF"/>
              </a:solidFill>
              <a:ln>
                <a:noFill/>
              </a:ln>
            </c:spPr>
          </c:dPt>
          <c:dPt>
            <c:idx val="4"/>
            <c:bubble3D val="0"/>
            <c:spPr>
              <a:solidFill>
                <a:srgbClr val="636569"/>
              </a:solidFill>
              <a:ln>
                <a:noFill/>
              </a:ln>
            </c:spPr>
          </c:dPt>
          <c:dLbls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Sheet1!$A$2:$A$6</c:f>
              <c:strCache>
                <c:ptCount val="5"/>
                <c:pt idx="0">
                  <c:v>Digital-реклама</c:v>
                </c:pt>
                <c:pt idx="1">
                  <c:v>ТВ и видео</c:v>
                </c:pt>
                <c:pt idx="2">
                  <c:v>Наружная реклама</c:v>
                </c:pt>
                <c:pt idx="3">
                  <c:v>Промо и BTL</c:v>
                </c:pt>
                <c:pt idx="4">
                  <c:v>Прочее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45</c:v>
                </c:pt>
                <c:pt idx="1">
                  <c:v>25</c:v>
                </c:pt>
                <c:pt idx="2">
                  <c:v>15</c:v>
                </c:pt>
                <c:pt idx="3">
                  <c:v>10</c:v>
                </c:pt>
                <c:pt idx="4">
                  <c:v>5</c:v>
                </c:pt>
              </c:numCache>
            </c:numRef>
          </c:val>
        </c:ser>
        <c:firstSliceAng val="0"/>
        <c:holeSize val="70"/>
      </c:doughnutChart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400">
          <a:solidFill>
            <a:srgbClr val="636569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день, коллеги. Мы собрались, чтобы утвердить маркетинговую стратегию на 2027 год. В основе — анализ рынка, наши сильные стороны и чёткий план по каналам и бюджету. За 15 минут вы увидите, как мы будем расти и какие результаты ожидаем.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Ключевой вопрос совета — что мы получим на каждый вложенный рубль. По нашей модели, ожидаемый ROMI на 2027 год — 186%, то есть на каждый рубль маркетинговых инвестиций мы возвращаем почти три. Срок окупаемости с учётом кассовых разрывов — 14 месяцев, это укладывается в горизонт планирования. Мы также прогнали чувствительность: изменение бюджета на 10% меняет ROMI примерно на 8 процентных пунктов — модель устойчива. И главное: по итогам 2026 года мы вышли на 102% от плана, то есть заложенные подходы уже работают. Поэтому я рекомендую утвердить бюджет на 2027 год в заявленном объёме.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Любая стратегия сталкивается с рисками, поэтому мы заранее проработали меры реагирования. Экономические риски — снижение спроса и рост цен на рекламу — мы компенсируем гибким бюджетом и фокусом на удержание клиентов. Конкурентное давление требует уникального предложения и быстрой реакции на действия соперников. Операционные сбои мы минимизируем резервными поставщиками и автоматизацией. И наконец, репутационные риски закрываем системой мониторинга и четким регламентом. Эти меры позволяют нам чувствовать себя уверенно в 2027 году.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подошли к ключевому моменту — финализации бюджета и запуску стратегии. На слайде — два следующих шага: ваше утверждение бюджета и участие в рабочих сессиях по календарю. Давайте зафиксируем решение сегодня, чтобы мы могли начать подготовку уже на этой неделе.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посмотрим, как мы выглядим на фоне основных игроков. По цене мы занимаем средний сегмент — это наша осознанная стратегия, мы не гонимся за премиумом, но и не демпингуем. По ассортименту у нас 1200 SKU — это меньше, чем у Конкурента Б, но мы сфокусированы на качестве, а не на количестве. Наша дистрибуция — 45% покрытия, и здесь есть куда расти. Главное наше преимущество — активное медиаприсутствие, которое мы планируем усилить в 2027 году. Это и станет основой нашей стратегии.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Коллеги, вот наш SWOT на 2027 год. Сильные стороны — узнаваемость и лояльная база, но мы слишком зависим от двух маркетплейсов. Возможности — рост e-com и выход в новые регионы, а главная угроза — рост стоимости рекламы и демпинг. Поэтому в стратегии мы делаем ставку на развитие собственного D2C-канала и диверсификацию. Это снизит риски и раскроет наш потенциал.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выделили три ключевых сегмента, которые принесут нам 80% выручки в 2027 году. Ядро — молодые родители, они готовы платить за удобство и безопасность, но им нужны доказательства надёжности. Второй сегмент — активные горожане 25–40, они следят за трендами и легко переключаются, поэтому нам важно выделяться. И ниша — пенсионеры 60+, они лояльны, но требуют простоты и личного контакта. По каждому сегменту мы проработали портрет: демографию, поведение и медиапредпочтения — это ляжет в основу нашего позиционирования и выбора каналов.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выделили три ключевых сегмента — малый, средний бизнес и корпорации — и для каждого сформулировали своё ключевое сообщение. Для малого бизнеса главный барьер — страх перед сложностью, поэтому мы говорим «Рост без сложности». Среднему бизнесу важна гибкость, и здесь наш месседж — «Гибкость, которая масштабируется». Корпорации ценят надёжность, поэтому для них — «Надёжность на каждом уровне». При этом все три сообщения объединяет единый бренд-месседж: «Технологии, которые работают на вас». Это позволяет нам быть релевантными каждому сегменту, не размывая позиционирование.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распределили бюджет на 2027 год по пяти ключевым каналам. Основной упор — на digital: 45% бюджета дают максимальный охват 78% при частоте 4,2 контакта. Телевидение остаётся важным для широкого охвата, но мы сократили его долю до 25%. Retail media — это новый для нас канал, но он даёт самую высокую частоту контакта — 5,0 — и работает непосредственно в точке принятия решения о покупке. В сумме мы закладываем 240 миллионов рублей на год, средняя стоимость лида — около 1850 рублей.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На 2027 год мы разбили активности по кварталам, чтобы каждый этап имел чёткий фокус и измеримый результат. В первом квартале — запуск кампании, закладываем основу и привлекаем первое внимание. Во втором — усиливаем digital: performance-каналы и ретаргетинг должны конвертировать интерес в продажи. Третий квартал — сезонная акция, здесь важны партнёрства и офлайн-присутствие. И финал года — предновогодний марафон, который максимально нагружает продажи. Так мы равномерно распределяем бюджет и не теряем темп.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Общий бюджет на маркетинг в 2027 году составит 1,2 млрд рублей. Мы сознательно смещаем акцент в digital — на него приходится почти половина всех инвестиций. Это соответствует поведению нашей аудитории: она проводит основное время онлайн. ТВ и видео остаются важным инструментом для широкого охвата, но мы сокращаем их долю в пользу более измеримых каналов. Наружка и промо — поддерживающие форматы для усиления присутствия в ключевых городах. Дальше покажу, как эти средства распределятся по кварталам и какие KPI мы закладываем.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Ключевые метрики на конец 2027 года мы зафиксировали в виде KPI-дашборда. Узнаваемость бренда должна вырасти до 65 процентов, NPS — до 45 пунктов, а ROMI — до 180 процентов. Доля рынка в целевом сегменте достигнет 12 процентов, мы планируем привлечь 50 тысяч квалифицированных лидов и довести конверсию до 8 процентов. Эти показатели станут основой для контроля эффективности каждого направления маркетинга. Промежуточные контрольные точки по кварталам позволят своевременно корректировать активность. Теперь давайте посмотрим, как эти KPI распределяются по бюджету и каналам.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7b7d9177c460036b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244f7558b00db30b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330648cbc9a9c21d.png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mad0f25750be89ae6.png"/><Relationship Id="rId4" Type="http://schemas.openxmlformats.org/officeDocument/2006/relationships/image" Target="../media/mf1d076c718d043c6.png"/><Relationship Id="rId5" Type="http://schemas.openxmlformats.org/officeDocument/2006/relationships/image" Target="../media/me85af64c89151aa9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44cfc4b12612c5e5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9e35d6c54aa9d816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76a9d8d4cfdd3e59.pn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a4736b782b08ef53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c4aef3ba7abeb287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330648cbc9a9c21d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ad0f25750be89ae6.png"/><Relationship Id="rId100" Type="http://schemas.openxmlformats.org/officeDocument/2006/relationships/chart" Target="../charts/chart1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c64db83ea7066ac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635000"/>
            <a:ext cx="1369139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15171C"/>
                </a:solidFill>
                <a:latin typeface="Manrope"/>
              </a:rPr>
              <a:t>Бренд 2027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544360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005BFF"/>
                </a:solidFill>
                <a:latin typeface="Manrope"/>
              </a:rPr>
              <a:t>Маркетинговая стратегия · 2027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859955"/>
            <a:ext cx="9423400" cy="21727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15171C"/>
                </a:solidFill>
                <a:latin typeface="Manrope"/>
              </a:rPr>
              <a:t>Маркетинговая стратегия бренда на 2027 год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058146"/>
            <a:ext cx="7010400" cy="927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636569"/>
                </a:solidFill>
                <a:latin typeface="Manrope"/>
              </a:rPr>
              <a:t>Анализ рынка и конкурентов, целевые сегменты, позиционирование, медиамикс, бюджет и KPI. План действий на 2027 год с опорой на факты 2026 года.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5904131"/>
            <a:ext cx="3360341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Автор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6092091"/>
            <a:ext cx="3270409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Коммерческий департамент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893741" y="5904131"/>
            <a:ext cx="2209737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Роль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893741" y="6092091"/>
            <a:ext cx="2088833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Совет директоров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040834" y="5904131"/>
            <a:ext cx="6021388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636569"/>
                </a:solidFill>
                <a:latin typeface="Manrope"/>
              </a:rPr>
              <a:t>Аудитория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040834" y="6092091"/>
            <a:ext cx="6021388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Для совета директоров и коммерческого департамента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59148"/>
            <a:ext cx="5257800" cy="1587500"/>
          </a:xfrm>
          <a:prstGeom prst="roundRect">
            <a:avLst>
              <a:gd name="adj" fmla="val 14400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172200" y="1759148"/>
            <a:ext cx="5257800" cy="1587500"/>
          </a:xfrm>
          <a:prstGeom prst="roundRect">
            <a:avLst>
              <a:gd name="adj" fmla="val 1440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62000" y="3499048"/>
            <a:ext cx="5257800" cy="1587500"/>
          </a:xfrm>
          <a:prstGeom prst="roundRect">
            <a:avLst>
              <a:gd name="adj" fmla="val 1440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172200" y="3499048"/>
            <a:ext cx="5257800" cy="1587500"/>
          </a:xfrm>
          <a:prstGeom prst="roundRect">
            <a:avLst>
              <a:gd name="adj" fmla="val 1440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62000" y="5340548"/>
            <a:ext cx="10668000" cy="736600"/>
          </a:xfrm>
          <a:prstGeom prst="roundRect">
            <a:avLst>
              <a:gd name="adj" fmla="val 20689"/>
            </a:avLst>
          </a:prstGeom>
          <a:solidFill>
            <a:srgbClr val="E0ECFF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774402"/>
            <a:ext cx="307478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Инвестиционная оценка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002308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Эффективность инвестиций в маркетинг 2027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1400" y="2036643"/>
            <a:ext cx="5334000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>
                <a:solidFill>
                  <a:srgbClr val="FFFFFF"/>
                </a:solidFill>
                <a:latin typeface="Manrope"/>
              </a:rPr>
              <a:t>ROMI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2278578"/>
            <a:ext cx="5334000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320"/>
              </a:lnSpc>
            </a:pPr>
            <a:r>
              <a:rPr lang="ru-RU" sz="3600" b="1" spc="-71">
                <a:solidFill>
                  <a:srgbClr val="FFFFFF"/>
                </a:solidFill>
                <a:latin typeface="Manrope"/>
              </a:rPr>
              <a:t>186%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41400" y="2904053"/>
            <a:ext cx="5334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FFFFF"/>
                </a:solidFill>
                <a:latin typeface="Manrope"/>
              </a:rPr>
              <a:t>за 2027 год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51600" y="2036643"/>
            <a:ext cx="5334000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>
                <a:solidFill>
                  <a:srgbClr val="636569"/>
                </a:solidFill>
                <a:latin typeface="Manrope"/>
              </a:rPr>
              <a:t>Окупаемость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51600" y="2278578"/>
            <a:ext cx="5334000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32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14 мес.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51600" y="2904053"/>
            <a:ext cx="5334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с учётом кассовых разрывов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41400" y="3776543"/>
            <a:ext cx="5334000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>
                <a:solidFill>
                  <a:srgbClr val="636569"/>
                </a:solidFill>
                <a:latin typeface="Manrope"/>
              </a:rPr>
              <a:t>Чувствительность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41400" y="4018478"/>
            <a:ext cx="5334000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32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±8% ROMI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41400" y="4643953"/>
            <a:ext cx="5334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при ±10% к бюджету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51600" y="3776543"/>
            <a:ext cx="5334000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>
                <a:solidFill>
                  <a:srgbClr val="636569"/>
                </a:solidFill>
                <a:latin typeface="Manrope"/>
              </a:rPr>
              <a:t>План / факт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51600" y="4018478"/>
            <a:ext cx="5334000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320"/>
              </a:lnSpc>
            </a:pPr>
            <a:r>
              <a:rPr lang="ru-RU" sz="3600" b="1" spc="-71">
                <a:solidFill>
                  <a:srgbClr val="15171C"/>
                </a:solidFill>
                <a:latin typeface="Manrope"/>
              </a:rPr>
              <a:t>102%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51600" y="4643953"/>
            <a:ext cx="5334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636569"/>
                </a:solidFill>
                <a:latin typeface="Manrope"/>
              </a:rPr>
              <a:t>по итогам 2026 года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41400" y="5640268"/>
            <a:ext cx="772045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 cap="all" spc="126">
                <a:solidFill>
                  <a:srgbClr val="005BFF"/>
                </a:solidFill>
                <a:latin typeface="Manrope"/>
              </a:rPr>
              <a:t>Вывод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736229" y="5518348"/>
            <a:ext cx="9439771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Рекомендация: утвердить бюджет 2027 года — проект обеспечивает ROMI 186% при окупаемости 14 месяцев.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976537"/>
            <a:ext cx="5257800" cy="2132013"/>
          </a:xfrm>
          <a:prstGeom prst="roundRect">
            <a:avLst>
              <a:gd name="adj" fmla="val 10722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976537"/>
            <a:ext cx="5257800" cy="2132013"/>
          </a:xfrm>
          <a:prstGeom prst="roundRect">
            <a:avLst>
              <a:gd name="adj" fmla="val 10722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4260949"/>
            <a:ext cx="5257800" cy="1895872"/>
          </a:xfrm>
          <a:prstGeom prst="roundRect">
            <a:avLst>
              <a:gd name="adj" fmla="val 12057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4260949"/>
            <a:ext cx="5257800" cy="1895872"/>
          </a:xfrm>
          <a:prstGeom prst="roundRect">
            <a:avLst>
              <a:gd name="adj" fmla="val 12057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28650"/>
            <a:ext cx="178060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Риски и меры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42255"/>
            <a:ext cx="106934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Ключевые риски стратегии и меры реагирования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2257842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546767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Экономические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874466"/>
            <a:ext cx="46609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Снижение покупательской способности и рост стоимости рекламы. Мера: гибкий бюджет, перераспределение в эффективные каналы, акцент на удержание.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2257842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546767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Конкурентные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874466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Активность конкурентов и демпинг. Мера: усиление дифференциации, уникальное УТП, мониторинг и быстрый ответ.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542254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831179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Операционные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5158879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Сбои в поставках и логистике. Мера: резервные поставщики, страховые запасы, автоматизация процессов.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542254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831179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Репутационные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5158879"/>
            <a:ext cx="4660900" cy="7211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Негативные отзывы и кризис в соцсетях. Мера: система мониторинга, регламент реагирования, работа с лояльностью.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5052616"/>
            <a:ext cx="2627511" cy="533400"/>
          </a:xfrm>
          <a:prstGeom prst="roundRect">
            <a:avLst>
              <a:gd name="adj" fmla="val 28571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541911" y="5052616"/>
            <a:ext cx="2546548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FFFFFF">
                <a:alpha val="30196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8890000" y="1993900"/>
            <a:ext cx="2413000" cy="2413000"/>
          </a:xfrm>
          <a:prstGeom prst="roundRect">
            <a:avLst>
              <a:gd name="adj" fmla="val 9473"/>
            </a:avLst>
          </a:prstGeom>
          <a:solidFill>
            <a:srgbClr val="FFFFFF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18600" y="2222500"/>
            <a:ext cx="1955800" cy="19558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762000" y="1267440"/>
            <a:ext cx="7747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Manrope"/>
              </a:rPr>
              <a:t>Следующий шаг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583035"/>
            <a:ext cx="7137400" cy="19328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FFFFFF"/>
                </a:solidFill>
                <a:latin typeface="Manrope"/>
              </a:rPr>
              <a:t>Утвердите бюджет и запустите стратегию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3536553"/>
            <a:ext cx="5740400" cy="11176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FFFFFF"/>
                </a:solidFill>
                <a:latin typeface="Manrope"/>
              </a:rPr>
              <a:t>Мы подготовили детальный план на 2027 год. Ваше решение сегодня определит темпы роста бренда. Присоединяйтесь к рабочей сессии для финализации бюджета.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25969" y="5216446"/>
            <a:ext cx="2299573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Утвердить бюджет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713976" y="5216446"/>
            <a:ext cx="2202418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Manrope"/>
              </a:rPr>
              <a:t>Календарь сессий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8750300" y="4584700"/>
            <a:ext cx="2692400" cy="292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100"/>
              </a:lnSpc>
            </a:pPr>
            <a:r>
              <a:rPr lang="ru-RU" sz="950" cap="all" spc="133">
                <a:solidFill>
                  <a:srgbClr val="FFFFFF"/>
                </a:solidFill>
                <a:latin typeface="Manrope"/>
              </a:rPr>
              <a:t>Сканируйте для календаря сессий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160191"/>
            <a:ext cx="10668000" cy="3009900"/>
          </a:xfrm>
          <a:prstGeom prst="roundRect">
            <a:avLst>
              <a:gd name="adj" fmla="val 7594"/>
            </a:avLst>
          </a:prstGeom>
          <a:noFill/>
          <a:ln w="12700" cap="flat">
            <a:solidFill>
              <a:srgbClr val="E0ECFF"/>
            </a:solidFill>
          </a:ln>
        </p:spPr>
      </p:sp>
      <p:sp>
        <p:nvSpPr>
          <p:cNvPr id="4" name="card4"/>
          <p:cNvSpPr/>
          <p:nvPr/>
        </p:nvSpPr>
        <p:spPr>
          <a:xfrm>
            <a:off x="3815358" y="2172891"/>
            <a:ext cx="1900535" cy="552450"/>
          </a:xfrm>
          <a:prstGeom prst="rect">
            <a:avLst/>
          </a:prstGeom>
          <a:solidFill>
            <a:srgbClr val="E0EC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815358" y="2725341"/>
            <a:ext cx="1900535" cy="774700"/>
          </a:xfrm>
          <a:prstGeom prst="rect">
            <a:avLst/>
          </a:prstGeom>
          <a:solidFill>
            <a:srgbClr val="E0EC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815358" y="3500041"/>
            <a:ext cx="1900535" cy="552450"/>
          </a:xfrm>
          <a:prstGeom prst="rect">
            <a:avLst/>
          </a:prstGeom>
          <a:solidFill>
            <a:srgbClr val="E0EC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3815358" y="4052491"/>
            <a:ext cx="1900535" cy="552450"/>
          </a:xfrm>
          <a:prstGeom prst="rect">
            <a:avLst/>
          </a:prstGeom>
          <a:solidFill>
            <a:srgbClr val="E0ECFF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3815358" y="4604941"/>
            <a:ext cx="1900535" cy="552450"/>
          </a:xfrm>
          <a:prstGeom prst="rect">
            <a:avLst/>
          </a:prstGeom>
          <a:solidFill>
            <a:srgbClr val="E0ECFF"/>
          </a:solidFill>
          <a:ln>
            <a:noFill/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117600" y="1148060"/>
            <a:ext cx="281870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Конкурентный анализ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407716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5171C"/>
                </a:solidFill>
                <a:latin typeface="Manrope"/>
              </a:rPr>
              <a:t>Сравнение с ключевыми конкурентами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65200" y="2334816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Критерий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853904" y="2334816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005BFF"/>
                </a:solidFill>
                <a:latin typeface="Manrope"/>
              </a:rPr>
              <a:t>Мы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5754449" y="2334816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Конкурент 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54885" y="2334816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Конкурент Б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555311" y="2334816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Конкурент В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65200" y="2998391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Цена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993158" y="2890441"/>
            <a:ext cx="1544935" cy="457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75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Средний сегмент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5754449" y="2998391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Премиум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7654885" y="2998391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Эконом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9555311" y="2998391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Средний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65200" y="3661966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Ассортимент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3853904" y="3661966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1 200 SKU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5754449" y="3661966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800 SKU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7654885" y="3661966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2 500 SKU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9555311" y="3661966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950 SKU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965200" y="4214416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Дистрибуция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3853904" y="4214416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45% покрытие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5754449" y="4214416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60% покрытие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7654885" y="4214416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30% покрытие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9555311" y="4214416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40% покрытие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965200" y="4766866"/>
            <a:ext cx="319158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Медиаприсутствие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3853904" y="4766866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Активное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5754449" y="4766866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Умеренное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7654885" y="4766866"/>
            <a:ext cx="1823323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Низкое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9555311" y="4766866"/>
            <a:ext cx="182344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15171C"/>
                </a:solidFill>
                <a:latin typeface="Manrope"/>
              </a:rPr>
              <a:t>Активное</a:t>
            </a:r>
          </a:p>
        </p:txBody>
      </p:sp>
      <p:sp>
        <p:nvSpPr>
          <p:cNvPr id="36" name="text36"/>
          <p:cNvSpPr>
            <a:spLocks noChangeArrowheads="1"/>
          </p:cNvSpPr>
          <p:nvPr/>
        </p:nvSpPr>
        <p:spPr>
          <a:xfrm>
            <a:off x="762000" y="5322491"/>
            <a:ext cx="764540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Ключевое преимущество — сбалансированное сочетание цены и ассортимента при активном медиаприсутствии.</a:t>
            </a:r>
          </a:p>
        </p:txBody>
      </p:sp>
      <p:sp>
        <p:nvSpPr>
          <p:cNvPr id="37" name="text37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Внутренние данные компании, 2026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383605"/>
            <a:ext cx="5270500" cy="2117030"/>
          </a:xfrm>
          <a:prstGeom prst="roundRect">
            <a:avLst>
              <a:gd name="adj" fmla="val 10798"/>
            </a:avLst>
          </a:prstGeom>
          <a:solidFill>
            <a:srgbClr val="E2ECE5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159500" y="1383605"/>
            <a:ext cx="5270500" cy="2117030"/>
          </a:xfrm>
          <a:prstGeom prst="roundRect">
            <a:avLst>
              <a:gd name="adj" fmla="val 10798"/>
            </a:avLst>
          </a:prstGeom>
          <a:solidFill>
            <a:srgbClr val="F9E6E2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62000" y="3627636"/>
            <a:ext cx="5270500" cy="2404864"/>
          </a:xfrm>
          <a:prstGeom prst="roundRect">
            <a:avLst>
              <a:gd name="adj" fmla="val 9505"/>
            </a:avLst>
          </a:prstGeom>
          <a:solidFill>
            <a:srgbClr val="E2ECE5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159500" y="3627636"/>
            <a:ext cx="5270500" cy="2404864"/>
          </a:xfrm>
          <a:prstGeom prst="roundRect">
            <a:avLst>
              <a:gd name="adj" fmla="val 9505"/>
            </a:avLst>
          </a:prstGeom>
          <a:solidFill>
            <a:srgbClr val="F9E6E2"/>
          </a:solidFill>
          <a:ln>
            <a:noFill/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565150"/>
            <a:ext cx="1019675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Анализ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78755"/>
            <a:ext cx="11303000" cy="4127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150"/>
              </a:lnSpc>
            </a:pPr>
            <a:r>
              <a:rPr lang="ru-RU" sz="3000" b="1" spc="-59">
                <a:solidFill>
                  <a:srgbClr val="15171C"/>
                </a:solidFill>
                <a:latin typeface="Manrope"/>
              </a:rPr>
              <a:t>SWOT-анализ бренда: приоритеты 2027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1400" y="1604585"/>
            <a:ext cx="364827" cy="4089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120"/>
              </a:lnSpc>
            </a:pPr>
            <a:r>
              <a:rPr lang="ru-RU" sz="2600" b="1">
                <a:solidFill>
                  <a:srgbClr val="2F7D52"/>
                </a:solidFill>
                <a:latin typeface="Manrope"/>
              </a:rPr>
              <a:t>S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406227" y="1736665"/>
            <a:ext cx="2271355" cy="2336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40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Сильные стороны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2115919"/>
            <a:ext cx="5346700" cy="22447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68"/>
              </a:lnSpc>
            </a:pPr>
            <a:r>
              <a:rPr lang="ru-RU" sz="1150">
                <a:solidFill>
                  <a:srgbClr val="15171C"/>
                </a:solidFill>
                <a:latin typeface="Manrope"/>
              </a:rPr>
              <a:t>Узнаваемость бренда 78%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41400" y="2403852"/>
            <a:ext cx="5346700" cy="22447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68"/>
              </a:lnSpc>
            </a:pPr>
            <a:r>
              <a:rPr lang="ru-RU" sz="1150">
                <a:solidFill>
                  <a:srgbClr val="15171C"/>
                </a:solidFill>
                <a:latin typeface="Manrope"/>
              </a:rPr>
              <a:t>лояльная база 1,2 млн клиентов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41400" y="2691785"/>
            <a:ext cx="5346700" cy="22447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68"/>
              </a:lnSpc>
            </a:pPr>
            <a:r>
              <a:rPr lang="ru-RU" sz="1150">
                <a:solidFill>
                  <a:srgbClr val="15171C"/>
                </a:solidFill>
                <a:latin typeface="Manrope"/>
              </a:rPr>
              <a:t>сильный digital-канал (40% продаж)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41400" y="2979718"/>
            <a:ext cx="5346700" cy="22447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68"/>
              </a:lnSpc>
            </a:pPr>
            <a:r>
              <a:rPr lang="ru-RU" sz="1150">
                <a:solidFill>
                  <a:srgbClr val="15171C"/>
                </a:solidFill>
                <a:latin typeface="Manrope"/>
              </a:rPr>
              <a:t>опытные маркетологи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438900" y="1604585"/>
            <a:ext cx="491232" cy="4089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120"/>
              </a:lnSpc>
            </a:pPr>
            <a:r>
              <a:rPr lang="ru-RU" sz="2600" b="1">
                <a:solidFill>
                  <a:srgbClr val="C0473C"/>
                </a:solidFill>
                <a:latin typeface="Manrope"/>
              </a:rPr>
              <a:t>W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6930132" y="1736665"/>
            <a:ext cx="2127528" cy="2336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40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Слабые стороны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438900" y="2115919"/>
            <a:ext cx="5346700" cy="22447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68"/>
              </a:lnSpc>
            </a:pPr>
            <a:r>
              <a:rPr lang="ru-RU" sz="1150">
                <a:solidFill>
                  <a:srgbClr val="15171C"/>
                </a:solidFill>
                <a:latin typeface="Manrope"/>
              </a:rPr>
              <a:t>Зависимость от 2 маркетплейсов (70% e-com)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38900" y="2403852"/>
            <a:ext cx="5346700" cy="22447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68"/>
              </a:lnSpc>
            </a:pPr>
            <a:r>
              <a:rPr lang="ru-RU" sz="1150">
                <a:solidFill>
                  <a:srgbClr val="15171C"/>
                </a:solidFill>
                <a:latin typeface="Manrope"/>
              </a:rPr>
              <a:t>узкий ассортимент в премиум-сегменте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38900" y="2691785"/>
            <a:ext cx="5346700" cy="22447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68"/>
              </a:lnSpc>
            </a:pPr>
            <a:r>
              <a:rPr lang="ru-RU" sz="1150">
                <a:solidFill>
                  <a:srgbClr val="15171C"/>
                </a:solidFill>
                <a:latin typeface="Manrope"/>
              </a:rPr>
              <a:t>малый охват офлайн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38900" y="2979718"/>
            <a:ext cx="5346700" cy="22447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68"/>
              </a:lnSpc>
            </a:pPr>
            <a:r>
              <a:rPr lang="ru-RU" sz="1150">
                <a:solidFill>
                  <a:srgbClr val="15171C"/>
                </a:solidFill>
                <a:latin typeface="Manrope"/>
              </a:rPr>
              <a:t>нет CRM-автоматизации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41400" y="3848616"/>
            <a:ext cx="407789" cy="4089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120"/>
              </a:lnSpc>
            </a:pPr>
            <a:r>
              <a:rPr lang="ru-RU" sz="2600" b="1">
                <a:solidFill>
                  <a:srgbClr val="2F7D52"/>
                </a:solidFill>
                <a:latin typeface="Manrope"/>
              </a:rPr>
              <a:t>O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449189" y="3980696"/>
            <a:ext cx="1719501" cy="2336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40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Возможности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041400" y="4359950"/>
            <a:ext cx="5346700" cy="22447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68"/>
              </a:lnSpc>
            </a:pPr>
            <a:r>
              <a:rPr lang="ru-RU" sz="1150">
                <a:solidFill>
                  <a:srgbClr val="15171C"/>
                </a:solidFill>
                <a:latin typeface="Manrope"/>
              </a:rPr>
              <a:t>Рост e-com 18% в 2026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1041400" y="4647883"/>
            <a:ext cx="5346700" cy="22447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68"/>
              </a:lnSpc>
            </a:pPr>
            <a:r>
              <a:rPr lang="ru-RU" sz="1150">
                <a:solidFill>
                  <a:srgbClr val="15171C"/>
                </a:solidFill>
                <a:latin typeface="Manrope"/>
              </a:rPr>
              <a:t>выход в новые регионы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1041400" y="4935815"/>
            <a:ext cx="5346700" cy="22447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68"/>
              </a:lnSpc>
            </a:pPr>
            <a:r>
              <a:rPr lang="ru-RU" sz="1150">
                <a:solidFill>
                  <a:srgbClr val="15171C"/>
                </a:solidFill>
                <a:latin typeface="Manrope"/>
              </a:rPr>
              <a:t>запуск D2C-канала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1041400" y="5223748"/>
            <a:ext cx="5346700" cy="22447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68"/>
              </a:lnSpc>
            </a:pPr>
            <a:r>
              <a:rPr lang="ru-RU" sz="1150">
                <a:solidFill>
                  <a:srgbClr val="15171C"/>
                </a:solidFill>
                <a:latin typeface="Manrope"/>
              </a:rPr>
              <a:t>партнёрства с блогерами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1041400" y="5511681"/>
            <a:ext cx="5346700" cy="22447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68"/>
              </a:lnSpc>
            </a:pPr>
            <a:r>
              <a:rPr lang="ru-RU" sz="1150">
                <a:solidFill>
                  <a:srgbClr val="15171C"/>
                </a:solidFill>
                <a:latin typeface="Manrope"/>
              </a:rPr>
              <a:t>тренд на устойчивое развитие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6438900" y="3848616"/>
            <a:ext cx="352326" cy="4089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120"/>
              </a:lnSpc>
            </a:pPr>
            <a:r>
              <a:rPr lang="ru-RU" sz="2600" b="1">
                <a:solidFill>
                  <a:srgbClr val="C0473C"/>
                </a:solidFill>
                <a:latin typeface="Manrope"/>
              </a:rPr>
              <a:t>T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6791226" y="3980696"/>
            <a:ext cx="924163" cy="2336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740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Угрозы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6438900" y="4359950"/>
            <a:ext cx="5346700" cy="22447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68"/>
              </a:lnSpc>
            </a:pPr>
            <a:r>
              <a:rPr lang="ru-RU" sz="1150">
                <a:solidFill>
                  <a:srgbClr val="15171C"/>
                </a:solidFill>
                <a:latin typeface="Manrope"/>
              </a:rPr>
              <a:t>Агрессия федеральных сетей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6438900" y="4647883"/>
            <a:ext cx="5346700" cy="22447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68"/>
              </a:lnSpc>
            </a:pPr>
            <a:r>
              <a:rPr lang="ru-RU" sz="1150">
                <a:solidFill>
                  <a:srgbClr val="15171C"/>
                </a:solidFill>
                <a:latin typeface="Manrope"/>
              </a:rPr>
              <a:t>рост стоимости рекламы 25%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6438900" y="4935815"/>
            <a:ext cx="5346700" cy="22447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68"/>
              </a:lnSpc>
            </a:pPr>
            <a:r>
              <a:rPr lang="ru-RU" sz="1150">
                <a:solidFill>
                  <a:srgbClr val="15171C"/>
                </a:solidFill>
                <a:latin typeface="Manrope"/>
              </a:rPr>
              <a:t>демпинг конкурентов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6438900" y="5223748"/>
            <a:ext cx="5346700" cy="22447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68"/>
              </a:lnSpc>
            </a:pPr>
            <a:r>
              <a:rPr lang="ru-RU" sz="1150">
                <a:solidFill>
                  <a:srgbClr val="15171C"/>
                </a:solidFill>
                <a:latin typeface="Manrope"/>
              </a:rPr>
              <a:t>изменение алгоритмов маркетплейсов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558058"/>
            <a:ext cx="3454400" cy="2415480"/>
          </a:xfrm>
          <a:prstGeom prst="roundRect">
            <a:avLst>
              <a:gd name="adj" fmla="val 9463"/>
            </a:avLst>
          </a:prstGeom>
          <a:solidFill>
            <a:srgbClr val="E0ECFF"/>
          </a:solidFill>
          <a:ln w="12700" cap="flat">
            <a:solidFill>
              <a:srgbClr val="005BFF"/>
            </a:solidFill>
          </a:ln>
        </p:spPr>
      </p:sp>
      <p:sp>
        <p:nvSpPr>
          <p:cNvPr id="4" name="card4"/>
          <p:cNvSpPr/>
          <p:nvPr/>
        </p:nvSpPr>
        <p:spPr>
          <a:xfrm>
            <a:off x="4368800" y="2558058"/>
            <a:ext cx="3454400" cy="2415480"/>
          </a:xfrm>
          <a:prstGeom prst="roundRect">
            <a:avLst>
              <a:gd name="adj" fmla="val 9463"/>
            </a:avLst>
          </a:prstGeom>
          <a:noFill/>
          <a:ln w="6350" cap="flat">
            <a:solidFill>
              <a:srgbClr val="E0ECFF"/>
            </a:solidFill>
          </a:ln>
        </p:spPr>
      </p:sp>
      <p:sp>
        <p:nvSpPr>
          <p:cNvPr id="5" name="card5"/>
          <p:cNvSpPr/>
          <p:nvPr/>
        </p:nvSpPr>
        <p:spPr>
          <a:xfrm>
            <a:off x="7975600" y="2558058"/>
            <a:ext cx="3454400" cy="2415480"/>
          </a:xfrm>
          <a:prstGeom prst="roundRect">
            <a:avLst>
              <a:gd name="adj" fmla="val 9463"/>
            </a:avLst>
          </a:prstGeom>
          <a:noFill/>
          <a:ln w="6350" cap="flat">
            <a:solidFill>
              <a:srgbClr val="E0ECFF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1382812"/>
            <a:ext cx="144270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Аудитория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801217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Целевые сегменты и портрет клиента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9500" y="2850158"/>
            <a:ext cx="34544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20">
                <a:solidFill>
                  <a:srgbClr val="005BFF"/>
                </a:solidFill>
                <a:latin typeface="Manrope"/>
              </a:rPr>
              <a:t>Ядро · 50%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3104158"/>
            <a:ext cx="3383280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Молодые родители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3452713"/>
            <a:ext cx="2844800" cy="1003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Инсайт: ценят удобство и безопасность. Барьер: недоверие к новым брендам, нужны отзывы и гарантии.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679950" y="2843808"/>
            <a:ext cx="34671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20">
                <a:solidFill>
                  <a:srgbClr val="636569"/>
                </a:solidFill>
                <a:latin typeface="Manrope"/>
              </a:rPr>
              <a:t>Рост · 30%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79950" y="3097808"/>
            <a:ext cx="2857500" cy="48756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Активные горожане 25–40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79950" y="3683794"/>
            <a:ext cx="2857500" cy="1003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Инсайт: следят за трендами, готовы платить за качество. Барьер: высокая конкуренция, сложно выделиться.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286750" y="2843808"/>
            <a:ext cx="34671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20">
                <a:solidFill>
                  <a:srgbClr val="636569"/>
                </a:solidFill>
                <a:latin typeface="Manrope"/>
              </a:rPr>
              <a:t>Ниша · 20%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6750" y="3097808"/>
            <a:ext cx="3398520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Пенсионеры 60+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6750" y="3446363"/>
            <a:ext cx="2857500" cy="1250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Инсайт: лояльны, ценят простоту и личный контакт. Барьер: низкая цифровая грамотность, нужна поддержка.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5274528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Портреты: демография, поведение, медиапредпочтения — в разрезе сегментов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551708"/>
            <a:ext cx="3454400" cy="2428180"/>
          </a:xfrm>
          <a:prstGeom prst="roundRect">
            <a:avLst>
              <a:gd name="adj" fmla="val 9414"/>
            </a:avLst>
          </a:prstGeom>
          <a:solidFill>
            <a:srgbClr val="E0ECFF"/>
          </a:solidFill>
          <a:ln w="12700" cap="flat">
            <a:solidFill>
              <a:srgbClr val="005BFF"/>
            </a:solidFill>
          </a:ln>
        </p:spPr>
      </p:sp>
      <p:sp>
        <p:nvSpPr>
          <p:cNvPr id="4" name="card4"/>
          <p:cNvSpPr/>
          <p:nvPr/>
        </p:nvSpPr>
        <p:spPr>
          <a:xfrm>
            <a:off x="4368800" y="2551708"/>
            <a:ext cx="3454400" cy="2428180"/>
          </a:xfrm>
          <a:prstGeom prst="roundRect">
            <a:avLst>
              <a:gd name="adj" fmla="val 9414"/>
            </a:avLst>
          </a:prstGeom>
          <a:noFill/>
          <a:ln w="6350" cap="flat">
            <a:solidFill>
              <a:srgbClr val="E0ECFF"/>
            </a:solidFill>
          </a:ln>
        </p:spPr>
      </p:sp>
      <p:sp>
        <p:nvSpPr>
          <p:cNvPr id="5" name="card5"/>
          <p:cNvSpPr/>
          <p:nvPr/>
        </p:nvSpPr>
        <p:spPr>
          <a:xfrm>
            <a:off x="7975600" y="2551708"/>
            <a:ext cx="3454400" cy="2428180"/>
          </a:xfrm>
          <a:prstGeom prst="roundRect">
            <a:avLst>
              <a:gd name="adj" fmla="val 9414"/>
            </a:avLst>
          </a:prstGeom>
          <a:noFill/>
          <a:ln w="6350" cap="flat">
            <a:solidFill>
              <a:srgbClr val="E0ECFF"/>
            </a:solidFill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117600" y="1376462"/>
            <a:ext cx="247271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Позиционирование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794867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Ключевое сообщение для каждого сегмента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79500" y="2843808"/>
            <a:ext cx="34544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20">
                <a:solidFill>
                  <a:srgbClr val="005BFF"/>
                </a:solidFill>
                <a:latin typeface="Manrope"/>
              </a:rPr>
              <a:t>Ядро · 60%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3097808"/>
            <a:ext cx="3383280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Малый бизнес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3446363"/>
            <a:ext cx="2844800" cy="1250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Инсайт: «Хочу расти, но боюсь сложных инструментов». Барьер: страх перед автоматизацией. Сообщение: «Рост без сложности».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679950" y="2837458"/>
            <a:ext cx="34671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20">
                <a:solidFill>
                  <a:srgbClr val="636569"/>
                </a:solidFill>
                <a:latin typeface="Manrope"/>
              </a:rPr>
              <a:t>Рост · 30%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79950" y="3091458"/>
            <a:ext cx="3398520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Средний бизнес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79950" y="3440013"/>
            <a:ext cx="2857500" cy="1250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Инсайт: «Нужна гибкость под наши процессы». Барьер: ограничения типовых решений. Сообщение: «Гибкость, которая масштабируется».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286750" y="2837458"/>
            <a:ext cx="34671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20">
                <a:solidFill>
                  <a:srgbClr val="636569"/>
                </a:solidFill>
                <a:latin typeface="Manrope"/>
              </a:rPr>
              <a:t>Энтерпрайз · 10%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6750" y="3091458"/>
            <a:ext cx="3398520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70"/>
              </a:lnSpc>
            </a:pPr>
            <a:r>
              <a:rPr lang="ru-RU" sz="1700" b="1">
                <a:solidFill>
                  <a:srgbClr val="15171C"/>
                </a:solidFill>
                <a:latin typeface="Manrope"/>
              </a:rPr>
              <a:t>Корпорации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6750" y="3440013"/>
            <a:ext cx="2857500" cy="1250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Инсайт: «Ценим надёжность и безопасность». Барьер: долгий цикл согласований. Сообщение: «Надёжность на каждом уровне».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5280878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Единый бренд-месседж: «Технологии, которые работают на вас»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430290" y="2401094"/>
            <a:ext cx="4189710" cy="46355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0" y="2401094"/>
            <a:ext cx="1778000" cy="46355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117600" y="799207"/>
            <a:ext cx="208695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Медиамикс 2027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217613"/>
            <a:ext cx="106934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Каналы продвижения: охват, частота, бюджет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90600" y="2549049"/>
            <a:ext cx="2720364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spc="66">
                <a:solidFill>
                  <a:srgbClr val="FFFFFF"/>
                </a:solidFill>
                <a:latin typeface="Manrope"/>
              </a:rPr>
              <a:t>Канал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3658890" y="2549049"/>
            <a:ext cx="436751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spc="66">
                <a:solidFill>
                  <a:srgbClr val="FFFFFF"/>
                </a:solidFill>
                <a:latin typeface="Manrope"/>
              </a:rPr>
              <a:t>Задача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517384" y="2549049"/>
            <a:ext cx="1652016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320"/>
              </a:lnSpc>
            </a:pPr>
            <a:r>
              <a:rPr lang="ru-RU" sz="1100" spc="66">
                <a:solidFill>
                  <a:srgbClr val="FFFFFF"/>
                </a:solidFill>
                <a:latin typeface="Manrope"/>
              </a:rPr>
              <a:t>Бюджет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9244584" y="2549049"/>
            <a:ext cx="1956816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320"/>
              </a:lnSpc>
            </a:pPr>
            <a:r>
              <a:rPr lang="ru-RU" sz="1100" spc="66">
                <a:solidFill>
                  <a:srgbClr val="FFFFFF"/>
                </a:solidFill>
                <a:latin typeface="Manrope"/>
              </a:rPr>
              <a:t>Прогноз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990600" y="3025934"/>
            <a:ext cx="2653308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Digital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3658890" y="3025934"/>
            <a:ext cx="436751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Охват 78% · частота 4,2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584440" y="3025934"/>
            <a:ext cx="15849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45%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9311640" y="3025934"/>
            <a:ext cx="18897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CPM 320 ₽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990600" y="3552984"/>
            <a:ext cx="2653308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TV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658890" y="3552984"/>
            <a:ext cx="436751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Охват 62% · частота 3,1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584440" y="3552984"/>
            <a:ext cx="15849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25%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9311640" y="3552984"/>
            <a:ext cx="18897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CPM 480 ₽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990600" y="4080034"/>
            <a:ext cx="2653308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OOH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3658890" y="4080034"/>
            <a:ext cx="436751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Охват 41% · частота 2,4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7584440" y="4080034"/>
            <a:ext cx="15849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15%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311640" y="4080034"/>
            <a:ext cx="18897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CPM 210 ₽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90600" y="4607084"/>
            <a:ext cx="2653308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Retail media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3658890" y="4607084"/>
            <a:ext cx="436751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Охват 35% · частота 5,0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7584440" y="4607084"/>
            <a:ext cx="15849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10%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9311640" y="4607084"/>
            <a:ext cx="18897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CPM 290 ₽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990600" y="5134134"/>
            <a:ext cx="2653308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15171C"/>
                </a:solidFill>
                <a:latin typeface="Manrope"/>
              </a:rPr>
              <a:t>PR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3658890" y="5134134"/>
            <a:ext cx="436751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Охват 28% · частота 1,8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7584440" y="5134134"/>
            <a:ext cx="15849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15171C"/>
                </a:solidFill>
                <a:latin typeface="Manrope"/>
              </a:rPr>
              <a:t>5%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9311640" y="5134134"/>
            <a:ext cx="188976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CPM 150 ₽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990600" y="5673249"/>
            <a:ext cx="88138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005BFF"/>
                </a:solidFill>
                <a:latin typeface="Manrope"/>
              </a:rPr>
              <a:t>Суммарный бюджет: 240 млн ₽ · средний CPL 1 850 ₽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План на 2027 год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75296"/>
            <a:ext cx="2552700" cy="4393704"/>
          </a:xfrm>
          <a:prstGeom prst="roundRect">
            <a:avLst>
              <a:gd name="adj" fmla="val 8955"/>
            </a:avLst>
          </a:prstGeom>
          <a:solidFill>
            <a:srgbClr val="E0ECFF"/>
          </a:solidFill>
          <a:ln w="12700" cap="flat">
            <a:solidFill>
              <a:srgbClr val="005BFF"/>
            </a:solidFill>
          </a:ln>
        </p:spPr>
      </p:sp>
      <p:sp>
        <p:nvSpPr>
          <p:cNvPr id="4" name="card4"/>
          <p:cNvSpPr/>
          <p:nvPr/>
        </p:nvSpPr>
        <p:spPr>
          <a:xfrm>
            <a:off x="977900" y="2172196"/>
            <a:ext cx="2120900" cy="444500"/>
          </a:xfrm>
          <a:prstGeom prst="roundRect">
            <a:avLst>
              <a:gd name="adj" fmla="val 3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977900" y="2730996"/>
            <a:ext cx="2120900" cy="444500"/>
          </a:xfrm>
          <a:prstGeom prst="roundRect">
            <a:avLst>
              <a:gd name="adj" fmla="val 3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977900" y="3289796"/>
            <a:ext cx="2120900" cy="609600"/>
          </a:xfrm>
          <a:prstGeom prst="roundRect">
            <a:avLst>
              <a:gd name="adj" fmla="val 21875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3467100" y="1575296"/>
            <a:ext cx="2552700" cy="4393704"/>
          </a:xfrm>
          <a:prstGeom prst="roundRect">
            <a:avLst>
              <a:gd name="adj" fmla="val 895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3670300" y="2159496"/>
            <a:ext cx="2146300" cy="1104900"/>
          </a:xfrm>
          <a:prstGeom prst="roundRect">
            <a:avLst>
              <a:gd name="adj" fmla="val 12068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6172200" y="1575296"/>
            <a:ext cx="2552700" cy="4393704"/>
          </a:xfrm>
          <a:prstGeom prst="roundRect">
            <a:avLst>
              <a:gd name="adj" fmla="val 895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6375400" y="2159496"/>
            <a:ext cx="2146300" cy="444500"/>
          </a:xfrm>
          <a:prstGeom prst="roundRect">
            <a:avLst>
              <a:gd name="adj" fmla="val 3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6375400" y="2718296"/>
            <a:ext cx="2146300" cy="609600"/>
          </a:xfrm>
          <a:prstGeom prst="roundRect">
            <a:avLst>
              <a:gd name="adj" fmla="val 21875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2" name="card12"/>
          <p:cNvSpPr/>
          <p:nvPr/>
        </p:nvSpPr>
        <p:spPr>
          <a:xfrm>
            <a:off x="6375400" y="3442196"/>
            <a:ext cx="2146300" cy="609600"/>
          </a:xfrm>
          <a:prstGeom prst="roundRect">
            <a:avLst>
              <a:gd name="adj" fmla="val 21875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3" name="card13"/>
          <p:cNvSpPr/>
          <p:nvPr/>
        </p:nvSpPr>
        <p:spPr>
          <a:xfrm>
            <a:off x="8877300" y="1575296"/>
            <a:ext cx="2552700" cy="4393704"/>
          </a:xfrm>
          <a:prstGeom prst="roundRect">
            <a:avLst>
              <a:gd name="adj" fmla="val 8955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14" name="card14"/>
          <p:cNvSpPr/>
          <p:nvPr/>
        </p:nvSpPr>
        <p:spPr>
          <a:xfrm>
            <a:off x="9080500" y="2159496"/>
            <a:ext cx="2146300" cy="609600"/>
          </a:xfrm>
          <a:prstGeom prst="roundRect">
            <a:avLst>
              <a:gd name="adj" fmla="val 21875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5" name="card15"/>
          <p:cNvSpPr/>
          <p:nvPr/>
        </p:nvSpPr>
        <p:spPr>
          <a:xfrm>
            <a:off x="9080500" y="2883396"/>
            <a:ext cx="2146300" cy="444500"/>
          </a:xfrm>
          <a:prstGeom prst="roundRect">
            <a:avLst>
              <a:gd name="adj" fmla="val 3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6" name="card16"/>
          <p:cNvSpPr/>
          <p:nvPr/>
        </p:nvSpPr>
        <p:spPr>
          <a:xfrm>
            <a:off x="9080500" y="3442196"/>
            <a:ext cx="2146300" cy="609600"/>
          </a:xfrm>
          <a:prstGeom prst="roundRect">
            <a:avLst>
              <a:gd name="adj" fmla="val 21875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117600" y="628650"/>
            <a:ext cx="169809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План на 2027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7422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Активности по кварталам 2027 года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977900" y="1814056"/>
            <a:ext cx="34399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05BFF"/>
                </a:solidFill>
                <a:latin typeface="Manrope"/>
              </a:rPr>
              <a:t>Q1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2604393" y="1860411"/>
            <a:ext cx="718943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005BFF"/>
                </a:solidFill>
                <a:latin typeface="Manrope"/>
              </a:rPr>
              <a:t>Сейчас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143000" y="2306816"/>
            <a:ext cx="214884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Запуск кампании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143000" y="2865616"/>
            <a:ext cx="214884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посев в digital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143000" y="3429496"/>
            <a:ext cx="1816100" cy="342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старт PR-активностей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3670300" y="1801356"/>
            <a:ext cx="34399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Q2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5469037" y="1847711"/>
            <a:ext cx="572099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36569"/>
                </a:solidFill>
                <a:latin typeface="Manrope"/>
              </a:rPr>
              <a:t>План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3835400" y="2299196"/>
            <a:ext cx="1841500" cy="838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Усиление digital: performance-кампании, ретаргетинг, контент-маркетинг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6375400" y="1801356"/>
            <a:ext cx="34399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Q3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174137" y="1847711"/>
            <a:ext cx="572099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36569"/>
                </a:solidFill>
                <a:latin typeface="Manrope"/>
              </a:rPr>
              <a:t>План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6540500" y="2294116"/>
            <a:ext cx="217932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Сезонная акция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6540500" y="2857996"/>
            <a:ext cx="1841500" cy="342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партнёрские интеграции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6540500" y="3581896"/>
            <a:ext cx="1841500" cy="342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офлайн-мероприятия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9080500" y="1801356"/>
            <a:ext cx="34399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Q4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10879237" y="1847711"/>
            <a:ext cx="572099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cap="all" spc="96">
                <a:solidFill>
                  <a:srgbClr val="636569"/>
                </a:solidFill>
                <a:latin typeface="Manrope"/>
              </a:rPr>
              <a:t>План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9245600" y="2299196"/>
            <a:ext cx="1841500" cy="342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Предновогодний марафон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9245600" y="3018016"/>
            <a:ext cx="2179320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спецпредложения</a:t>
            </a:r>
          </a:p>
        </p:txBody>
      </p:sp>
      <p:sp>
        <p:nvSpPr>
          <p:cNvPr id="36" name="text36"/>
          <p:cNvSpPr>
            <a:spLocks noChangeArrowheads="1"/>
          </p:cNvSpPr>
          <p:nvPr/>
        </p:nvSpPr>
        <p:spPr>
          <a:xfrm>
            <a:off x="9245600" y="3581896"/>
            <a:ext cx="1841500" cy="342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00"/>
              </a:lnSpc>
            </a:pPr>
            <a:r>
              <a:rPr lang="ru-RU" sz="1150" b="1">
                <a:solidFill>
                  <a:srgbClr val="15171C"/>
                </a:solidFill>
                <a:latin typeface="Manrope"/>
              </a:rPr>
              <a:t>итоговая PR-кампания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937000" y="291941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937000" y="332581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7CAC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937000" y="373221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163E91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3937000" y="413861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BCD6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3937000" y="4545013"/>
            <a:ext cx="139700" cy="139700"/>
          </a:xfrm>
          <a:prstGeom prst="roundRect">
            <a:avLst>
              <a:gd name="adj" fmla="val 40909"/>
            </a:avLst>
          </a:prstGeom>
          <a:solidFill>
            <a:srgbClr val="636569"/>
          </a:solidFill>
          <a:ln>
            <a:noFill/>
          </a:ln>
        </p:spPr>
      </p:sp>
      <p:graphicFrame>
        <p:nvGraphicFramePr>
          <p:cNvPr id="8" name="chart8"/>
          <p:cNvGraphicFramePr/>
          <p:nvPr/>
        </p:nvGraphicFramePr>
        <p:xfrm>
          <a:off x="762000" y="2468563"/>
          <a:ext cx="2667000" cy="266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9" name="text9"/>
          <p:cNvSpPr>
            <a:spLocks noChangeArrowheads="1"/>
          </p:cNvSpPr>
          <p:nvPr/>
        </p:nvSpPr>
        <p:spPr>
          <a:xfrm>
            <a:off x="762000" y="1690688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15171C"/>
                </a:solidFill>
                <a:latin typeface="Manrope"/>
              </a:rPr>
              <a:t>Структура бюджета 2027 года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248013" y="3432492"/>
            <a:ext cx="1694974" cy="561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4320"/>
              </a:lnSpc>
            </a:pPr>
            <a:r>
              <a:rPr lang="ru-RU" sz="3600" b="1">
                <a:solidFill>
                  <a:srgbClr val="005BFF"/>
                </a:solidFill>
                <a:latin typeface="Manrope"/>
              </a:rPr>
              <a:t>100%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438870" y="3973513"/>
            <a:ext cx="1313259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Бюджет 2027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191000" y="2874963"/>
            <a:ext cx="727333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Digital-реклама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943630" y="2867343"/>
            <a:ext cx="61337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005BFF"/>
                </a:solidFill>
                <a:latin typeface="Manrope"/>
              </a:rPr>
              <a:t>45%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191000" y="3281363"/>
            <a:ext cx="727333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ТВ и видео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943630" y="3273742"/>
            <a:ext cx="61337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005BFF"/>
                </a:solidFill>
                <a:latin typeface="Manrope"/>
              </a:rPr>
              <a:t>25%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191000" y="3687763"/>
            <a:ext cx="727333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Наружная реклама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943630" y="3680142"/>
            <a:ext cx="61337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005BFF"/>
                </a:solidFill>
                <a:latin typeface="Manrope"/>
              </a:rPr>
              <a:t>15%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191000" y="4094163"/>
            <a:ext cx="727333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Промо и BTL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0943630" y="4086542"/>
            <a:ext cx="61337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005BFF"/>
                </a:solidFill>
                <a:latin typeface="Manrope"/>
              </a:rPr>
              <a:t>10%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4191000" y="4500563"/>
            <a:ext cx="7414716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15171C"/>
                </a:solidFill>
                <a:latin typeface="Manrope"/>
              </a:rPr>
              <a:t>Прочее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1085016" y="4492943"/>
            <a:ext cx="471984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005BFF"/>
                </a:solidFill>
                <a:latin typeface="Manrope"/>
              </a:rPr>
              <a:t>5%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План маркетинга на 2027 год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786533"/>
            <a:ext cx="3420467" cy="1949450"/>
          </a:xfrm>
          <a:prstGeom prst="roundRect">
            <a:avLst>
              <a:gd name="adj" fmla="val 1172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385667" y="1786533"/>
            <a:ext cx="3420566" cy="1949450"/>
          </a:xfrm>
          <a:prstGeom prst="roundRect">
            <a:avLst>
              <a:gd name="adj" fmla="val 1172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009434" y="1786533"/>
            <a:ext cx="3420566" cy="1949450"/>
          </a:xfrm>
          <a:prstGeom prst="roundRect">
            <a:avLst>
              <a:gd name="adj" fmla="val 1172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62000" y="3939183"/>
            <a:ext cx="3420467" cy="1771650"/>
          </a:xfrm>
          <a:prstGeom prst="roundRect">
            <a:avLst>
              <a:gd name="adj" fmla="val 1290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4385667" y="3939183"/>
            <a:ext cx="3420566" cy="1771650"/>
          </a:xfrm>
          <a:prstGeom prst="roundRect">
            <a:avLst>
              <a:gd name="adj" fmla="val 1290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8009434" y="3939183"/>
            <a:ext cx="3420566" cy="1771650"/>
          </a:xfrm>
          <a:prstGeom prst="roundRect">
            <a:avLst>
              <a:gd name="adj" fmla="val 12903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117600" y="759817"/>
            <a:ext cx="288574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Целевые метрики и KPI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057573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Плановые KPI на конец 2027 года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1400" y="2040533"/>
            <a:ext cx="34966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65%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41400" y="2773958"/>
            <a:ext cx="34340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Узнаваемость бренда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41400" y="3073043"/>
            <a:ext cx="343400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среди целевой аудитории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65067" y="204053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45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665067" y="2773958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NPS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65067" y="307304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индекс лояльности клиентов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8834" y="204053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180%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288834" y="2773958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ROMI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288834" y="3075583"/>
            <a:ext cx="2887166" cy="368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0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возврат на маркетинговые инвестиции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1041400" y="4193183"/>
            <a:ext cx="34966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12%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41400" y="4926608"/>
            <a:ext cx="343400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Доля рынка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41400" y="5225693"/>
            <a:ext cx="343400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 целевом сегменте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4665067" y="419318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50 000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4665067" y="4926608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Лиды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4665067" y="522569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квалифицированные за год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8288834" y="4193183"/>
            <a:ext cx="34967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8%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288834" y="4926608"/>
            <a:ext cx="343412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2A3140"/>
                </a:solidFill>
                <a:latin typeface="Manrope"/>
              </a:rPr>
              <a:t>Конверсия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288834" y="5225693"/>
            <a:ext cx="343412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из лида в сделку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762000" y="5897523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Промежуточные контрольные точки: Q1 — 50% от плана, Q2 — 75%, Q3 — 90%.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127000" y="647700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9D9EA0"/>
                </a:solidFill>
                <a:latin typeface="Manrope"/>
              </a:rPr>
              <a:t>Плановые значения на 2027 год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Маркетинговая стратегия бренда на год</dc:title>
  <dc:creator>Слайда</dc:creator>
</cp:coreProperties>
</file>