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  <p:sldId id="266" r:id="rId111"/>
    <p:sldId id="267" r:id="rId112"/>
  </p:sldIdLst>
  <p:sldSz cx="12192000" cy="6858000"/>
  <p:notesSz cx="6858000" cy="9144000"/>
  <p:embeddedFontLst>
    <p:embeddedFont>
      <p:font typeface="Manrope"/>
      <p:regular r:id="rId200"/>
      <p:bold r:id="rId201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111" Type="http://schemas.openxmlformats.org/officeDocument/2006/relationships/slide" Target="slides/slide11.xml"/><Relationship Id="rId112" Type="http://schemas.openxmlformats.org/officeDocument/2006/relationships/slide" Target="slides/slide12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2F5D8A"/>
            </a:solidFill>
            <a:ln>
              <a:noFill/>
            </a:ln>
          </c:spPr>
          <c:dLbls>
            <c:dLbl>
              <c:idx val="0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120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85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60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45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35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25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outEnd"/>
            <c:showLegendKey val="0"/>
            <c:showVal val="1"/>
            <c:showCatName val="0"/>
            <c:showSerName val="0"/>
            <c:showPercent val="0"/>
            <c:showBubbleSize val="0"/>
          </c:dLbls>
          <c:cat>
            <c:strRef>
              <c:f>Sheet1!$A$2:$A$7</c:f>
              <c:strCache>
                <c:ptCount val="6"/>
                <c:pt idx="0">
                  <c:v>Кухня</c:v>
                </c:pt>
                <c:pt idx="1">
                  <c:v>Текстиль</c:v>
                </c:pt>
                <c:pt idx="2">
                  <c:v>Декор</c:v>
                </c:pt>
                <c:pt idx="3">
                  <c:v>Хранение</c:v>
                </c:pt>
                <c:pt idx="4">
                  <c:v>Ванная</c:v>
                </c:pt>
                <c:pt idx="5">
                  <c:v>Освещение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120</c:v>
                </c:pt>
                <c:pt idx="1">
                  <c:v>85</c:v>
                </c:pt>
                <c:pt idx="2">
                  <c:v>60</c:v>
                </c:pt>
                <c:pt idx="3">
                  <c:v>45</c:v>
                </c:pt>
                <c:pt idx="4">
                  <c:v>35</c:v>
                </c:pt>
                <c:pt idx="5">
                  <c:v>25</c:v>
                </c:pt>
              </c:numCache>
            </c:numRef>
          </c:val>
        </c:ser>
        <c:gapWidth val="60"/>
        <c:axId val="101"/>
        <c:axId val="102"/>
      </c:barChart>
      <c:catAx>
        <c:axId val="101"/>
        <c:scaling>
          <c:orientation val="maxMin"/>
        </c:scaling>
        <c:delete val="0"/>
        <c:axPos val="l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600">
                <a:solidFill>
                  <a:srgbClr val="15171C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b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600">
          <a:solidFill>
            <a:srgbClr val="636569"/>
          </a:solidFill>
          <a:latin typeface="+mn-lt"/>
        </a:defRPr>
      </a:pPr>
      <a:endParaRPr lang="ru-RU"/>
    </a:p>
  </c:tx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rgbClr val="2F5D8A"/>
              </a:solidFill>
              <a:ln>
                <a:noFill/>
              </a:ln>
            </c:spPr>
          </c:dPt>
          <c:dPt>
            <c:idx val="1"/>
            <c:bubble3D val="0"/>
            <c:spPr>
              <a:solidFill>
                <a:srgbClr val="8AA4BF"/>
              </a:solidFill>
              <a:ln>
                <a:noFill/>
              </a:ln>
            </c:spPr>
          </c:dPt>
          <c:dPt>
            <c:idx val="2"/>
            <c:bubble3D val="0"/>
            <c:spPr>
              <a:solidFill>
                <a:srgbClr val="253C55"/>
              </a:solidFill>
              <a:ln>
                <a:noFill/>
              </a:ln>
            </c:spPr>
          </c:dPt>
          <c:dLbls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Sheet1!$A$2:$A$4</c:f>
              <c:strCache>
                <c:ptCount val="3"/>
                <c:pt idx="0">
                  <c:v>Собственный сайт</c:v>
                </c:pt>
                <c:pt idx="1">
                  <c:v>Маркетплейсы</c:v>
                </c:pt>
                <c:pt idx="2">
                  <c:v>Социальные сети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55</c:v>
                </c:pt>
                <c:pt idx="1">
                  <c:v>30</c:v>
                </c:pt>
                <c:pt idx="2">
                  <c:v>15</c:v>
                </c:pt>
              </c:numCache>
            </c:numRef>
          </c:val>
        </c:ser>
        <c:firstSliceAng val="0"/>
        <c:holeSize val="70"/>
      </c:doughnutChart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400">
          <a:solidFill>
            <a:srgbClr val="636569"/>
          </a:solidFill>
          <a:latin typeface="+mn-lt"/>
        </a:defRPr>
      </a:pPr>
      <a:endParaRPr lang="ru-RU"/>
    </a:p>
  </c:txPr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57150" cap="rnd">
              <a:solidFill>
                <a:srgbClr val="2F5D8A"/>
              </a:solidFill>
              <a:round/>
            </a:ln>
          </c:spPr>
          <c:marker>
            <c:symbol val="circle"/>
            <c:size val="7"/>
            <c:spPr>
              <a:solidFill>
                <a:srgbClr val="FFFFFF"/>
              </a:solidFill>
              <a:ln w="28575">
                <a:solidFill>
                  <a:srgbClr val="2F5D8A"/>
                </a:solidFill>
              </a:ln>
            </c:spPr>
          </c:marker>
          <c:cat>
            <c:strRef>
              <c:f>Sheet1!$A$2:$A$5</c:f>
              <c:strCache>
                <c:ptCount val="4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48</c:v>
                </c:pt>
                <c:pt idx="1">
                  <c:v>63</c:v>
                </c:pt>
                <c:pt idx="2">
                  <c:v>81</c:v>
                </c:pt>
                <c:pt idx="3">
                  <c:v>110</c:v>
                </c:pt>
              </c:numCache>
            </c:numRef>
          </c:val>
          <c:smooth val="0"/>
        </c:ser>
        <c:marker val="1"/>
        <c:axId val="101"/>
        <c:axId val="102"/>
      </c:lineChart>
      <c:catAx>
        <c:axId val="101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300">
                <a:solidFill>
                  <a:srgbClr val="15171C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l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300">
          <a:solidFill>
            <a:srgbClr val="636569"/>
          </a:solidFill>
          <a:latin typeface="+mn-lt"/>
        </a:defRPr>
      </a:pPr>
      <a:endParaRPr lang="ru-RU"/>
    </a:p>
  </c:txPr>
</c:chartSpace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Добрый день! Мы — интернет-магазин «Дом и порядок», и сегодня хотим показать, почему мы станем для вас надёжным каналом сбыта. Мы расскажем о наших результатах за прошлый год, о нашей аудитории и логистике. А в конце — предложим условия прямого контракта на 2026 год.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Начну с главного — с цифр, которые показывают, что наш магазин — это не просто витрина, а работающий бизнес. За 2025 год мы получили выручку 81 миллион рублей и обработали 18 тысяч заказов. Средний чек — 4 500 рублей, и это при том, что мы продаём товары для дома, где покупатели обычно берут несколько позиций сразу. Особенно важна доля повторных покупателей — 62%: это значит, что клиенты возвращаются к нам снова и снова, а значит, доверяют качеству и сервису. Эти цифры — фундамент, на котором мы строим планы на 2026 год, и о них я расскажу чуть позже.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Мы собрали ассортимент из 370 позиций, которые закрывают основные потребности покупателя в товарах для дома. Крупнейшая категория — кухня, 120 позиций: это посуда, аксессуары и мелкая техника. Текстиль — 85 позиций, от постельного белья до штор и скатертей. Декор и хранение — по 60 и 45 позиций, это то, что покупают для обновления интерьера. Ванная и освещение — компактные, но важные категории по 35 и 25 позиций. Такая структура позволяет нам быть интересными и новому покупателю, и постоянному.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Наши покупатели — это две ключевые аудитории. Первая — молодая семья 30–35 лет, которая обустраивает квартиру после переезда: им важно быстро найти всё необходимое и не ошибиться с выбором. Вторая — женщины 45+, которые сезонно обновляют текстиль и декор, поддерживая порядок в доме. Обе группы ценят качество и удобство покупки, но приходят к нам с разными задачами. Поэтому мы выстраиваем ассортимент и коммуникацию так, чтобы закрыть потребности каждой из них.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Больше половины заказов — 55% — приходят через наш собственный сайт. Это наш главный канал, который мы полностью контролируем. Ещё 30% дают маркетплейсы, а 15% — социальные сети. Для вас это значит, что мы не зависим от одной площадки и можем продвигать вашу продукцию сразу в нескольких каналах.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Посмотрите на динамику нашей выручки за последние три года и на план на следующий. В 2023 году мы заработали 48 миллионов рублей, в 2024 — уже 63, а в 2025 — 81 миллион. Это уверенный рост почти на 70 процентов за два года. На 2026 год мы ставим амбициозную, но реалистичную цель — 110 миллионов рублей, то есть плюс 36 процентов к прошлому году. Такой темп показывает, что наш магазин растёт стабильно, и мы готовы масштабироваться вместе с надёжным поставщиком.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Наш склад — 850 квадратных метров, и это полностью собственное помещение, поэтому мы контролируем каждый этап: от приёмки до упаковки. Сборка заказа занимает не больше четырёх часов, а доставка по России — от одного до трёх дней. Главный показатель — 71 процент заказов мы отгружаем уже на следующий день после оплаты. Это значит, что покупатель получает товар быстро, а мы — довольного клиента, который вернётся снова.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Продвижение — это не только реклама, это система. Мы создали собственный контент: 370 карточек с качественными фото, которые делаем сами. Покупатели нам доверяют — 4 800 отзывов со средней оценкой 4,8 из 5. А email-база в 25 000 подписчиков позволяет быстро сообщать о новинках и акциях. Всё это вместе даёт нам инструменты, чтобы выводить новые товары на рынок быстро и эффективно.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 том, что мы готовы дать вам в партнёрстве. Мы не просто закупаем — мы становимся вашим надёжным каналом сбыта. Ваши товары сразу попадают на витрину из 370 позиций, где уже всё готово к продаже. Каждую неделю вы получаете аналитику по артикулам: что продаётся, что залеживается, какой спрос. Если у вас новинка — мы запустим её за пять рабочих дней, без долгих согласований. И главное: мы передаём вам обратную связь от покупателей в течение 48 часов, чтобы вы могли быстро улучшать продукт. Это делает наше сотрудничество прозрачным и взаимовыгодным.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Отдельно остановлюсь на качестве. Наша доля возвратов — всего 4,2 процента, при том что средняя по рынку — восемь. Это значит, что покупатель получает именно то, что заказывал, и реже разочаровывается. Если брак всё же случается, мы действуем чётко: документируем, фотографируем и в течение трёх дней возвращаем поставщику. Для вас это прозрачный и быстрый процесс без споров и затянутых разбирательств.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Мы готовы к долгосрочному партнёрству и закладываем на 2026 год закупку на 25 миллионов рублей. Просим отсрочку платежа 45 дней — это стандарт для наших поставщиков и позволяет нам планировать закупки. При выполнении плана закупок предлагаем ретро-бонус 3% — это взаимовыгодно: вы получаете объём, мы — мотивацию. И отдельно просим эксклюзив на категорию «хранение» — она у нас растёт быстрее всего, и мы хотим развивать её с одним надёжным партнёром.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Мы готовы к диалогу и ждём вас на встрече, где покажем ассортимент, обсудим детали и подпишем рамочный договор. Напишите нам на почту или позвоните — договоримся об удобном времени. На сайте есть отдельный раздел для партнёров, там же можно оставить заявку. Будем рады начать совместную работу уже в этом году.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ea2931d373560d25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bc5ca9dcbe072be0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b4edf107ece8fe31.png"/><Relationship Id="rId100" Type="http://schemas.openxmlformats.org/officeDocument/2006/relationships/chart" Target="../charts/chart1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b4edf107ece8fe31.png"/><Relationship Id="rId4" Type="http://schemas.openxmlformats.org/officeDocument/2006/relationships/image" Target="../media/m23717a7af87cc890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b4edf107ece8fe31.png"/><Relationship Id="rId100" Type="http://schemas.openxmlformats.org/officeDocument/2006/relationships/chart" Target="../charts/chart2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b4edf107ece8fe31.png"/><Relationship Id="rId100" Type="http://schemas.openxmlformats.org/officeDocument/2006/relationships/chart" Target="../charts/chart3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97c942c3109b4d80.pn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97c942c3109b4d80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97c942c3109b4d80.png"/><Relationship Id="rId4" Type="http://schemas.openxmlformats.org/officeDocument/2006/relationships/image" Target="../media/m1bef55b0d9da835c.png"/><Relationship Id="rId5" Type="http://schemas.openxmlformats.org/officeDocument/2006/relationships/image" Target="../media/me8df4f6babd8d48a.svg"/><Relationship Id="rId6" Type="http://schemas.openxmlformats.org/officeDocument/2006/relationships/image" Target="../media/m6d1d0b14dcee407f.png"/><Relationship Id="rId8" Type="http://schemas.openxmlformats.org/officeDocument/2006/relationships/image" Target="../media/m8e0286f1821ae68f.png"/><Relationship Id="rId9" Type="http://schemas.openxmlformats.org/officeDocument/2006/relationships/image" Target="../media/md058edacee627368.svg"/><Relationship Id="rId10" Type="http://schemas.openxmlformats.org/officeDocument/2006/relationships/image" Target="../media/m02368eef2aa116e2.png"/><Relationship Id="rId11" Type="http://schemas.openxmlformats.org/officeDocument/2006/relationships/image" Target="../media/mafb38c7e8ddd6138.sv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040d0154806abe20.png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m97c942c3109b4d80.png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mb4edf107ece8fe31.png"/><Relationship Id="rId4" Type="http://schemas.openxmlformats.org/officeDocument/2006/relationships/image" Target="../media/m2749c864704a62f2.png"/><Relationship Id="rId5" Type="http://schemas.openxmlformats.org/officeDocument/2006/relationships/image" Target="../media/mab5f3d4765b0eab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2F5D8A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55700" y="625475"/>
            <a:ext cx="1712516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15171C"/>
                </a:solidFill>
                <a:latin typeface="Manrope"/>
              </a:rPr>
              <a:t>Дом и порядок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296789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2F5D8A"/>
                </a:solidFill>
                <a:latin typeface="Manrope"/>
              </a:rPr>
              <a:t>Презентация · интернет-магазин «Дом и порядок»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569839"/>
            <a:ext cx="9423400" cy="28928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107">
                <a:solidFill>
                  <a:srgbClr val="15171C"/>
                </a:solidFill>
                <a:latin typeface="Manrope"/>
              </a:rPr>
              <a:t>«Дом и порядок» — надёжный партнёр для производителя товаров для дома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4557911"/>
            <a:ext cx="70104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636569"/>
                </a:solidFill>
                <a:latin typeface="Manrope"/>
              </a:rPr>
              <a:t>Представляем наш магазин и просим заключить прямой контракт на поставку товаров для дома на 2026 год.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5848350"/>
            <a:ext cx="4441527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Автор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6057900"/>
            <a:ext cx="4441527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Команда интернет-магазина «Дом и порядок»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4974927" y="5848350"/>
            <a:ext cx="537210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Аудитория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974927" y="6057900"/>
            <a:ext cx="53721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Для коммерческого директора компании-производителя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786533"/>
            <a:ext cx="5232400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6197600" y="1786533"/>
            <a:ext cx="5232400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62000" y="3831233"/>
            <a:ext cx="5232400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197600" y="3831233"/>
            <a:ext cx="5232400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747117"/>
            <a:ext cx="1848707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2F5D8A"/>
                </a:solidFill>
                <a:latin typeface="Manrope"/>
              </a:rPr>
              <a:t>Итоги 2025 года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1006773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Магазин в цифрах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1400" y="1977033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2F5D8A"/>
                </a:solidFill>
                <a:latin typeface="Manrope"/>
              </a:rPr>
              <a:t>81 млн ₽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1400" y="2777133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Выручка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1400" y="3113683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за 2025 год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77000" y="1977033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2F5D8A"/>
                </a:solidFill>
                <a:latin typeface="Manrope"/>
              </a:rPr>
              <a:t>18 000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77000" y="2777133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Заказы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77000" y="3113683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за 2025 год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41400" y="4021733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2F5D8A"/>
                </a:solidFill>
                <a:latin typeface="Manrope"/>
              </a:rPr>
              <a:t>4 500 ₽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41400" y="4821833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Средний чек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41400" y="5158383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за 2025 год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477000" y="4021733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2F5D8A"/>
                </a:solidFill>
                <a:latin typeface="Manrope"/>
              </a:rPr>
              <a:t>62%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77000" y="4821833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Повторные покупки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77000" y="5158383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доля покупателей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762000" y="586323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Все показатели — за 2025 год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магазина за 2025 год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chart3"/>
          <p:cNvGraphicFramePr/>
          <p:nvPr/>
        </p:nvGraphicFramePr>
        <p:xfrm>
          <a:off x="762000" y="1904305"/>
          <a:ext cx="10668000" cy="332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4" name="text4"/>
          <p:cNvSpPr>
            <a:spLocks noChangeArrowheads="1"/>
          </p:cNvSpPr>
          <p:nvPr/>
        </p:nvSpPr>
        <p:spPr>
          <a:xfrm>
            <a:off x="762000" y="1010245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Ассортимент: 6 категорий, 370 позиций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5536505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Итого 370 SKU — сбалансированный ассортимент для дома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магазина «Дом и порядок», 2025 год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952500" y="698500"/>
            <a:ext cx="3302000" cy="5334000"/>
          </a:xfrm>
          <a:prstGeom prst="roundRect">
            <a:avLst>
              <a:gd name="adj" fmla="val 692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1968500" y="1003300"/>
            <a:ext cx="1270000" cy="1270000"/>
          </a:xfrm>
          <a:prstGeom prst="roundRect">
            <a:avLst>
              <a:gd name="adj" fmla="val 50000"/>
            </a:avLst>
          </a:prstGeom>
          <a:solidFill>
            <a:srgbClr val="F4F5F7"/>
          </a:solidFill>
          <a:ln>
            <a:noFill/>
          </a:ln>
          <a:effectLst>
            <a:outerShdw blurRad="381000" dist="152400" dir="5400000" rotWithShape="0">
              <a:srgbClr val="15151C">
                <a:alpha val="14118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4660900" y="698500"/>
            <a:ext cx="3225800" cy="2603500"/>
          </a:xfrm>
          <a:prstGeom prst="roundRect">
            <a:avLst>
              <a:gd name="adj" fmla="val 8780"/>
            </a:avLst>
          </a:prstGeom>
          <a:solidFill>
            <a:srgbClr val="FFFFFF"/>
          </a:solidFill>
          <a:ln w="6350" cap="flat">
            <a:solidFill>
              <a:srgbClr val="E4E7EC"/>
            </a:solidFill>
          </a:ln>
        </p:spPr>
      </p:sp>
      <p:sp>
        <p:nvSpPr>
          <p:cNvPr id="6" name="card6"/>
          <p:cNvSpPr/>
          <p:nvPr/>
        </p:nvSpPr>
        <p:spPr>
          <a:xfrm>
            <a:off x="4880068" y="1203419"/>
            <a:ext cx="107763" cy="107763"/>
          </a:xfrm>
          <a:prstGeom prst="roundRect">
            <a:avLst>
              <a:gd name="adj" fmla="val 17677"/>
            </a:avLst>
          </a:prstGeom>
          <a:solidFill>
            <a:srgbClr val="2F5D8A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4880068" y="1652879"/>
            <a:ext cx="107763" cy="107763"/>
          </a:xfrm>
          <a:prstGeom prst="roundRect">
            <a:avLst>
              <a:gd name="adj" fmla="val 17677"/>
            </a:avLst>
          </a:prstGeom>
          <a:solidFill>
            <a:srgbClr val="2F5D8A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8013700" y="698500"/>
            <a:ext cx="3225800" cy="2603500"/>
          </a:xfrm>
          <a:prstGeom prst="roundRect">
            <a:avLst>
              <a:gd name="adj" fmla="val 8780"/>
            </a:avLst>
          </a:prstGeom>
          <a:solidFill>
            <a:srgbClr val="FFFFFF"/>
          </a:solidFill>
          <a:ln w="6350" cap="flat">
            <a:solidFill>
              <a:srgbClr val="E4E7EC"/>
            </a:solidFill>
          </a:ln>
        </p:spPr>
      </p:sp>
      <p:sp>
        <p:nvSpPr>
          <p:cNvPr id="9" name="card9"/>
          <p:cNvSpPr/>
          <p:nvPr/>
        </p:nvSpPr>
        <p:spPr>
          <a:xfrm>
            <a:off x="8232869" y="1203419"/>
            <a:ext cx="107762" cy="107763"/>
          </a:xfrm>
          <a:prstGeom prst="roundRect">
            <a:avLst>
              <a:gd name="adj" fmla="val 17677"/>
            </a:avLst>
          </a:prstGeom>
          <a:solidFill>
            <a:srgbClr val="C0473C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8232869" y="1652879"/>
            <a:ext cx="107762" cy="107763"/>
          </a:xfrm>
          <a:prstGeom prst="roundRect">
            <a:avLst>
              <a:gd name="adj" fmla="val 17677"/>
            </a:avLst>
          </a:prstGeom>
          <a:solidFill>
            <a:srgbClr val="C0473C"/>
          </a:solidFill>
          <a:ln>
            <a:noFill/>
          </a:ln>
        </p:spPr>
      </p:sp>
      <p:sp>
        <p:nvSpPr>
          <p:cNvPr id="11" name="card11"/>
          <p:cNvSpPr/>
          <p:nvPr/>
        </p:nvSpPr>
        <p:spPr>
          <a:xfrm>
            <a:off x="4660900" y="3429000"/>
            <a:ext cx="3225800" cy="2603500"/>
          </a:xfrm>
          <a:prstGeom prst="roundRect">
            <a:avLst>
              <a:gd name="adj" fmla="val 8780"/>
            </a:avLst>
          </a:prstGeom>
          <a:solidFill>
            <a:srgbClr val="FFFFFF"/>
          </a:solidFill>
          <a:ln w="6350" cap="flat">
            <a:solidFill>
              <a:srgbClr val="E4E7EC"/>
            </a:solidFill>
          </a:ln>
        </p:spPr>
      </p:sp>
      <p:sp>
        <p:nvSpPr>
          <p:cNvPr id="12" name="card12"/>
          <p:cNvSpPr/>
          <p:nvPr/>
        </p:nvSpPr>
        <p:spPr>
          <a:xfrm>
            <a:off x="4880068" y="3933918"/>
            <a:ext cx="107763" cy="107763"/>
          </a:xfrm>
          <a:prstGeom prst="roundRect">
            <a:avLst>
              <a:gd name="adj" fmla="val 17677"/>
            </a:avLst>
          </a:prstGeom>
          <a:solidFill>
            <a:srgbClr val="2F5D8A"/>
          </a:solidFill>
          <a:ln>
            <a:noFill/>
          </a:ln>
        </p:spPr>
      </p:sp>
      <p:sp>
        <p:nvSpPr>
          <p:cNvPr id="13" name="card13"/>
          <p:cNvSpPr/>
          <p:nvPr/>
        </p:nvSpPr>
        <p:spPr>
          <a:xfrm>
            <a:off x="4880068" y="4196749"/>
            <a:ext cx="107763" cy="107763"/>
          </a:xfrm>
          <a:prstGeom prst="roundRect">
            <a:avLst>
              <a:gd name="adj" fmla="val 17677"/>
            </a:avLst>
          </a:prstGeom>
          <a:solidFill>
            <a:srgbClr val="2F5D8A"/>
          </a:solidFill>
          <a:ln>
            <a:noFill/>
          </a:ln>
        </p:spPr>
      </p:sp>
      <p:sp>
        <p:nvSpPr>
          <p:cNvPr id="14" name="card14"/>
          <p:cNvSpPr/>
          <p:nvPr/>
        </p:nvSpPr>
        <p:spPr>
          <a:xfrm>
            <a:off x="8013700" y="3429000"/>
            <a:ext cx="3225800" cy="2603500"/>
          </a:xfrm>
          <a:prstGeom prst="roundRect">
            <a:avLst>
              <a:gd name="adj" fmla="val 8780"/>
            </a:avLst>
          </a:prstGeom>
          <a:solidFill>
            <a:srgbClr val="FFFFFF"/>
          </a:solidFill>
          <a:ln w="6350" cap="flat">
            <a:solidFill>
              <a:srgbClr val="E4E7EC"/>
            </a:solidFill>
          </a:ln>
        </p:spPr>
      </p:sp>
      <p:sp>
        <p:nvSpPr>
          <p:cNvPr id="15" name="card15"/>
          <p:cNvSpPr/>
          <p:nvPr/>
        </p:nvSpPr>
        <p:spPr>
          <a:xfrm>
            <a:off x="8232869" y="3933918"/>
            <a:ext cx="107762" cy="107763"/>
          </a:xfrm>
          <a:prstGeom prst="roundRect">
            <a:avLst>
              <a:gd name="adj" fmla="val 17677"/>
            </a:avLst>
          </a:prstGeom>
          <a:solidFill>
            <a:srgbClr val="2F5D8A"/>
          </a:solidFill>
          <a:ln>
            <a:noFill/>
          </a:ln>
        </p:spPr>
      </p:sp>
      <p:sp>
        <p:nvSpPr>
          <p:cNvPr id="16" name="card16"/>
          <p:cNvSpPr/>
          <p:nvPr/>
        </p:nvSpPr>
        <p:spPr>
          <a:xfrm>
            <a:off x="8232869" y="4383379"/>
            <a:ext cx="107762" cy="107763"/>
          </a:xfrm>
          <a:prstGeom prst="roundRect">
            <a:avLst>
              <a:gd name="adj" fmla="val 17677"/>
            </a:avLst>
          </a:prstGeom>
          <a:solidFill>
            <a:srgbClr val="2F5D8A"/>
          </a:solidFill>
          <a:ln>
            <a:noFill/>
          </a:ln>
        </p:spPr>
      </p:sp>
      <p:sp>
        <p:nvSpPr>
          <p:cNvPr id="17" name="card17"/>
          <p:cNvSpPr/>
          <p:nvPr/>
        </p:nvSpPr>
        <p:spPr>
          <a:xfrm>
            <a:off x="8232869" y="4832840"/>
            <a:ext cx="107762" cy="107763"/>
          </a:xfrm>
          <a:prstGeom prst="roundRect">
            <a:avLst>
              <a:gd name="adj" fmla="val 17677"/>
            </a:avLst>
          </a:prstGeom>
          <a:solidFill>
            <a:srgbClr val="2F5D8A"/>
          </a:solidFill>
          <a:ln>
            <a:noFill/>
          </a:ln>
        </p:spPr>
      </p:sp>
      <p:pic>
        <p:nvPicPr>
          <p:cNvPr id="18" name="pic18"/>
          <p:cNvPicPr/>
          <p:nvPr/>
        </p:nvPicPr>
        <p:blipFill>
          <a:blip r:embed="rId4"/>
          <a:stretch>
            <a:fillRect/>
          </a:stretch>
        </p:blipFill>
        <p:spPr>
          <a:xfrm>
            <a:off x="1968500" y="1003300"/>
            <a:ext cx="1270000" cy="1270000"/>
          </a:xfrm>
          <a:prstGeom prst="rect">
            <a:avLst/>
          </a:prstGeom>
        </p:spPr>
      </p:pic>
      <p:sp>
        <p:nvSpPr>
          <p:cNvPr id="19" name="text19"/>
          <p:cNvSpPr>
            <a:spLocks noChangeArrowheads="1"/>
          </p:cNvSpPr>
          <p:nvPr/>
        </p:nvSpPr>
        <p:spPr>
          <a:xfrm>
            <a:off x="1219200" y="2451100"/>
            <a:ext cx="2768600" cy="673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2600"/>
              </a:lnSpc>
            </a:pPr>
            <a:r>
              <a:rPr lang="ru-RU" sz="1900" b="1">
                <a:solidFill>
                  <a:srgbClr val="15171C"/>
                </a:solidFill>
                <a:latin typeface="Manrope"/>
              </a:rPr>
              <a:t>Наш покупатель: два портрета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4895850" y="908050"/>
            <a:ext cx="339090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b="1" cap="all" spc="119">
                <a:solidFill>
                  <a:srgbClr val="2F5D8A"/>
                </a:solidFill>
                <a:latin typeface="Manrope"/>
              </a:rPr>
              <a:t>Цели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5060950" y="1163985"/>
            <a:ext cx="2616200" cy="3859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15171C"/>
                </a:solidFill>
                <a:latin typeface="Manrope"/>
              </a:rPr>
              <a:t>Семья 30–35: обустроить квартиру после переезда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5060950" y="1613446"/>
            <a:ext cx="2616200" cy="3859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15171C"/>
                </a:solidFill>
                <a:latin typeface="Manrope"/>
              </a:rPr>
              <a:t>Хозяйка 45+: обновить текстиль и декор к сезону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8248650" y="908050"/>
            <a:ext cx="339090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b="1" cap="all" spc="119">
                <a:solidFill>
                  <a:srgbClr val="C0473C"/>
                </a:solidFill>
                <a:latin typeface="Manrope"/>
              </a:rPr>
              <a:t>Боли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8413750" y="1163985"/>
            <a:ext cx="2616200" cy="3859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15171C"/>
                </a:solidFill>
                <a:latin typeface="Manrope"/>
              </a:rPr>
              <a:t>Семья 30–35: нет времени на поиск и сравнение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8413750" y="1613446"/>
            <a:ext cx="2616200" cy="3859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15171C"/>
                </a:solidFill>
                <a:latin typeface="Manrope"/>
              </a:rPr>
              <a:t>Хозяйка 45+: боится ошибиться с размером и качеством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4895850" y="3638550"/>
            <a:ext cx="339090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b="1" cap="all" spc="119">
                <a:solidFill>
                  <a:srgbClr val="2F5D8A"/>
                </a:solidFill>
                <a:latin typeface="Manrope"/>
              </a:rPr>
              <a:t>Каналы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5060950" y="3894455"/>
            <a:ext cx="2667119" cy="1993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15171C"/>
                </a:solidFill>
                <a:latin typeface="Manrope"/>
              </a:rPr>
              <a:t>Семья 30–35: сайт и маркетплейсы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5060950" y="4157315"/>
            <a:ext cx="2616200" cy="3859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15171C"/>
                </a:solidFill>
                <a:latin typeface="Manrope"/>
              </a:rPr>
              <a:t>Хозяйка 45+: соцсети, рассылка, рекомендации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8248650" y="3638550"/>
            <a:ext cx="339090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b="1" cap="all" spc="119">
                <a:solidFill>
                  <a:srgbClr val="2F5D8A"/>
                </a:solidFill>
                <a:latin typeface="Manrope"/>
              </a:rPr>
              <a:t>Контекст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8413750" y="3894485"/>
            <a:ext cx="2616200" cy="3859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15171C"/>
                </a:solidFill>
                <a:latin typeface="Manrope"/>
              </a:rPr>
              <a:t>Семья 30–35: покупки раз в 1–2 месяца, чек выше среднего</a:t>
            </a:r>
          </a:p>
        </p:txBody>
      </p:sp>
      <p:sp>
        <p:nvSpPr>
          <p:cNvPr id="31" name="text31"/>
          <p:cNvSpPr>
            <a:spLocks noChangeArrowheads="1"/>
          </p:cNvSpPr>
          <p:nvPr/>
        </p:nvSpPr>
        <p:spPr>
          <a:xfrm>
            <a:off x="8413750" y="4343946"/>
            <a:ext cx="2616200" cy="3859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15171C"/>
                </a:solidFill>
                <a:latin typeface="Manrope"/>
              </a:rPr>
              <a:t>Хозяйка 45+: сезонные обновления, 3–4 покупки в год</a:t>
            </a:r>
          </a:p>
        </p:txBody>
      </p:sp>
      <p:sp>
        <p:nvSpPr>
          <p:cNvPr id="32" name="text32"/>
          <p:cNvSpPr>
            <a:spLocks noChangeArrowheads="1"/>
          </p:cNvSpPr>
          <p:nvPr/>
        </p:nvSpPr>
        <p:spPr>
          <a:xfrm>
            <a:off x="8413750" y="4793377"/>
            <a:ext cx="2829758" cy="1993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15171C"/>
                </a:solidFill>
                <a:latin typeface="Manrope"/>
              </a:rPr>
              <a:t>Обе группы ценят скорость доставки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3937000" y="3287713"/>
            <a:ext cx="139700" cy="139700"/>
          </a:xfrm>
          <a:prstGeom prst="roundRect">
            <a:avLst>
              <a:gd name="adj" fmla="val 40909"/>
            </a:avLst>
          </a:prstGeom>
          <a:solidFill>
            <a:srgbClr val="2F5D8A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3937000" y="3732213"/>
            <a:ext cx="139700" cy="139700"/>
          </a:xfrm>
          <a:prstGeom prst="roundRect">
            <a:avLst>
              <a:gd name="adj" fmla="val 40909"/>
            </a:avLst>
          </a:prstGeom>
          <a:solidFill>
            <a:srgbClr val="8AA4B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3937000" y="4176713"/>
            <a:ext cx="139700" cy="139700"/>
          </a:xfrm>
          <a:prstGeom prst="roundRect">
            <a:avLst>
              <a:gd name="adj" fmla="val 40909"/>
            </a:avLst>
          </a:prstGeom>
          <a:solidFill>
            <a:srgbClr val="253C55"/>
          </a:solidFill>
          <a:ln>
            <a:noFill/>
          </a:ln>
        </p:spPr>
      </p:sp>
      <p:graphicFrame>
        <p:nvGraphicFramePr>
          <p:cNvPr id="6" name="chart6"/>
          <p:cNvGraphicFramePr/>
          <p:nvPr/>
        </p:nvGraphicFramePr>
        <p:xfrm>
          <a:off x="762000" y="2306638"/>
          <a:ext cx="2667000" cy="2667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7" name="text7"/>
          <p:cNvSpPr>
            <a:spLocks noChangeArrowheads="1"/>
          </p:cNvSpPr>
          <p:nvPr/>
        </p:nvSpPr>
        <p:spPr>
          <a:xfrm>
            <a:off x="762000" y="1484313"/>
            <a:ext cx="11303000" cy="4794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69">
                <a:solidFill>
                  <a:srgbClr val="15171C"/>
                </a:solidFill>
                <a:latin typeface="Manrope"/>
              </a:rPr>
              <a:t>Откуда приходят заказы в 2025 году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525429" y="3325813"/>
            <a:ext cx="1140143" cy="561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4320"/>
              </a:lnSpc>
            </a:pPr>
            <a:r>
              <a:rPr lang="ru-RU" sz="3600" b="1">
                <a:solidFill>
                  <a:srgbClr val="2F5D8A"/>
                </a:solidFill>
                <a:latin typeface="Manrope"/>
              </a:rPr>
              <a:t>55%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985847" y="5087938"/>
            <a:ext cx="2219206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доля собственного сайта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4191000" y="3227388"/>
            <a:ext cx="7337425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Собственный сайт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1007725" y="3217863"/>
            <a:ext cx="549275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F5D8A"/>
                </a:solidFill>
                <a:latin typeface="Manrope"/>
              </a:rPr>
              <a:t>55%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191000" y="3671888"/>
            <a:ext cx="7319764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Маркетплейсы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990064" y="3662363"/>
            <a:ext cx="566936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F5D8A"/>
                </a:solidFill>
                <a:latin typeface="Manrope"/>
              </a:rPr>
              <a:t>30%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191000" y="4116388"/>
            <a:ext cx="736480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Социальные сети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1035109" y="4106863"/>
            <a:ext cx="521891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F5D8A"/>
                </a:solidFill>
                <a:latin typeface="Manrope"/>
              </a:rPr>
              <a:t>15%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магазина «Дом и порядок», 2025 год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chart3"/>
          <p:cNvGraphicFramePr/>
          <p:nvPr/>
        </p:nvGraphicFramePr>
        <p:xfrm>
          <a:off x="762000" y="1858963"/>
          <a:ext cx="106680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4" name="text4"/>
          <p:cNvSpPr>
            <a:spLocks noChangeArrowheads="1"/>
          </p:cNvSpPr>
          <p:nvPr/>
        </p:nvSpPr>
        <p:spPr>
          <a:xfrm>
            <a:off x="762000" y="725488"/>
            <a:ext cx="11303000" cy="4794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69">
                <a:solidFill>
                  <a:srgbClr val="15171C"/>
                </a:solidFill>
                <a:latin typeface="Manrope"/>
              </a:rPr>
              <a:t>Рост выручки 2023–2026: стабильная динамика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395413"/>
            <a:ext cx="113030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636569"/>
                </a:solidFill>
                <a:latin typeface="Manrope"/>
              </a:rPr>
              <a:t>Выручка, млн ₽, 2023–2026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582771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План 2026 — 110 млн ₽, рост +36% к 2025 году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магазина «Дом и порядок», 2023–2026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49896"/>
            <a:ext cx="5257800" cy="2251373"/>
          </a:xfrm>
          <a:prstGeom prst="roundRect">
            <a:avLst>
              <a:gd name="adj" fmla="val 10153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549896"/>
            <a:ext cx="5257800" cy="2251373"/>
          </a:xfrm>
          <a:prstGeom prst="roundRect">
            <a:avLst>
              <a:gd name="adj" fmla="val 10153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3953669"/>
            <a:ext cx="5257800" cy="2015331"/>
          </a:xfrm>
          <a:prstGeom prst="roundRect">
            <a:avLst>
              <a:gd name="adj" fmla="val 11343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6" name="card6"/>
          <p:cNvSpPr/>
          <p:nvPr/>
        </p:nvSpPr>
        <p:spPr>
          <a:xfrm>
            <a:off x="6172200" y="3953669"/>
            <a:ext cx="5257800" cy="2015331"/>
          </a:xfrm>
          <a:prstGeom prst="roundRect">
            <a:avLst>
              <a:gd name="adj" fmla="val 11343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615950"/>
            <a:ext cx="1293757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2F5D8A"/>
                </a:solidFill>
                <a:latin typeface="Manrope"/>
              </a:rPr>
              <a:t>Логистика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Собственный склад и быстрая сборка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2F5D8A"/>
                </a:solidFill>
                <a:latin typeface="Manrope"/>
              </a:rPr>
              <a:t>01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Склад 850 м²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520851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Собственный склад полностью контролирует хранение и комплектацию заказов.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833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2F5D8A"/>
                </a:solidFill>
                <a:latin typeface="Manrope"/>
              </a:rPr>
              <a:t>02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Сборка до 4 часов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2520851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Заказ собирается и упаковывается в течение 4 часов после оплаты.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73150" y="4239419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2F5D8A"/>
                </a:solidFill>
                <a:latin typeface="Manrope"/>
              </a:rPr>
              <a:t>03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556919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Доставка 1–3 дня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3150" y="4924584"/>
            <a:ext cx="52705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Отправляем по всей России, срок доставки — от 1 до 3 дней.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483350" y="4239419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2F5D8A"/>
                </a:solidFill>
                <a:latin typeface="Manrope"/>
              </a:rPr>
              <a:t>04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83350" y="4556919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71% — на следующий день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83350" y="4924584"/>
            <a:ext cx="52705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71% заказов отгружается на следующий день после оплаты.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магазина «Дом и порядок», 2025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49896"/>
            <a:ext cx="5257800" cy="2015232"/>
          </a:xfrm>
          <a:prstGeom prst="roundRect">
            <a:avLst>
              <a:gd name="adj" fmla="val 11343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549896"/>
            <a:ext cx="5257800" cy="2015232"/>
          </a:xfrm>
          <a:prstGeom prst="roundRect">
            <a:avLst>
              <a:gd name="adj" fmla="val 11343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3717528"/>
            <a:ext cx="5257800" cy="2251472"/>
          </a:xfrm>
          <a:prstGeom prst="roundRect">
            <a:avLst>
              <a:gd name="adj" fmla="val 10153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6" name="card6"/>
          <p:cNvSpPr/>
          <p:nvPr/>
        </p:nvSpPr>
        <p:spPr>
          <a:xfrm>
            <a:off x="6172200" y="3717528"/>
            <a:ext cx="5257800" cy="2251472"/>
          </a:xfrm>
          <a:prstGeom prst="roundRect">
            <a:avLst>
              <a:gd name="adj" fmla="val 10153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615950"/>
            <a:ext cx="1577840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2F5D8A"/>
                </a:solidFill>
                <a:latin typeface="Manrope"/>
              </a:rPr>
              <a:t>Продвижение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Как мы продвигаем товары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2F5D8A"/>
                </a:solidFill>
                <a:latin typeface="Manrope"/>
              </a:rPr>
              <a:t>01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Карточки товаров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520811"/>
            <a:ext cx="52705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370 карточек с собственными фото и подробными описаниями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833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2F5D8A"/>
                </a:solidFill>
                <a:latin typeface="Manrope"/>
              </a:rPr>
              <a:t>02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Отзывы покупателей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2520811"/>
            <a:ext cx="52705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4 800 отзывов, средняя оценка 4,8 из 5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73150" y="4003278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2F5D8A"/>
                </a:solidFill>
                <a:latin typeface="Manrope"/>
              </a:rPr>
              <a:t>03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320778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Email-рассылки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3150" y="468848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База 25 000 подписчиков, регулярные персональные предложения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483350" y="4003278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2F5D8A"/>
                </a:solidFill>
                <a:latin typeface="Manrope"/>
              </a:rPr>
              <a:t>04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83350" y="4320778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Фотосъёмка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83350" y="4688443"/>
            <a:ext cx="52705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Собственная студия: качественные фото для каждой новинки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24496"/>
            <a:ext cx="5257800" cy="2146002"/>
          </a:xfrm>
          <a:prstGeom prst="roundRect">
            <a:avLst>
              <a:gd name="adj" fmla="val 10652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1016000" y="176579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172200" y="1524496"/>
            <a:ext cx="5257800" cy="2146002"/>
          </a:xfrm>
          <a:prstGeom prst="roundRect">
            <a:avLst>
              <a:gd name="adj" fmla="val 10652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426200" y="176579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762000" y="3822898"/>
            <a:ext cx="5257800" cy="2146102"/>
          </a:xfrm>
          <a:prstGeom prst="roundRect">
            <a:avLst>
              <a:gd name="adj" fmla="val 10651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1016000" y="4064198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6172200" y="3822898"/>
            <a:ext cx="5257800" cy="2146102"/>
          </a:xfrm>
          <a:prstGeom prst="roundRect">
            <a:avLst>
              <a:gd name="adj" fmla="val 10651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6426200" y="4064198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pic>
        <p:nvPicPr>
          <p:cNvPr id="11" name="pic11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7600" y="1867396"/>
            <a:ext cx="177800" cy="177800"/>
          </a:xfrm>
          <a:prstGeom prst="rect">
            <a:avLst/>
          </a:prstGeom>
        </p:spPr>
      </p:pic>
      <p:pic>
        <p:nvPicPr>
          <p:cNvPr id="12" name="pic12"/>
          <p:cNvPicPr/>
          <p:nvPr/>
        </p:nvPicPr>
        <p:blipFill>
          <a:blip r:embed="rId6"/>
          <a:stretch>
            <a:fillRect/>
          </a:stretch>
        </p:blipFill>
        <p:spPr>
          <a:xfrm>
            <a:off x="6527800" y="1867396"/>
            <a:ext cx="177800" cy="177800"/>
          </a:xfrm>
          <a:prstGeom prst="rect">
            <a:avLst/>
          </a:prstGeom>
        </p:spPr>
      </p:pic>
      <p:pic>
        <p:nvPicPr>
          <p:cNvPr id="13" name="pic13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17600" y="4165798"/>
            <a:ext cx="177800" cy="177800"/>
          </a:xfrm>
          <a:prstGeom prst="rect">
            <a:avLst/>
          </a:prstGeom>
        </p:spPr>
      </p:pic>
      <p:pic>
        <p:nvPicPr>
          <p:cNvPr id="14" name="pic14"/>
          <p:cNvPicPr/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527800" y="4165798"/>
            <a:ext cx="177800" cy="177800"/>
          </a:xfrm>
          <a:prstGeom prst="rect">
            <a:avLst/>
          </a:prstGeom>
        </p:spPr>
      </p:pic>
      <p:sp>
        <p:nvSpPr>
          <p:cNvPr id="15" name="text15"/>
          <p:cNvSpPr>
            <a:spLocks noChangeArrowheads="1"/>
          </p:cNvSpPr>
          <p:nvPr/>
        </p:nvSpPr>
        <p:spPr>
          <a:xfrm>
            <a:off x="1117600" y="615950"/>
            <a:ext cx="1518785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2F5D8A"/>
                </a:solidFill>
                <a:latin typeface="Manrope"/>
              </a:rPr>
              <a:t>Партнёрство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Что мы даём поставщику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16000" y="2311896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Витрина 370 позиций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16000" y="2607171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Ваши товары сразу попадают в каталог с готовыми карточками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26200" y="2311896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Аналитика продаж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26200" y="2607171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Еженедельный отчёт по артикулам: динамика, остатки, спрос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016000" y="4610298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Запуск новинки за 5 дней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16000" y="4905573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Быстрая постановка на витрину и начало продаж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6426200" y="4610298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Обратная связь за 48 часов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426200" y="4905573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Передаём отзывы и вопросы покупателей для улучшения продукта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5090257" y="1789410"/>
            <a:ext cx="2366986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045"/>
              </a:lnSpc>
            </a:pPr>
            <a:r>
              <a:rPr lang="ru-RU" sz="950" b="1" cap="all" spc="171">
                <a:solidFill>
                  <a:srgbClr val="2F5D8A"/>
                </a:solidFill>
                <a:latin typeface="Manrope"/>
              </a:rPr>
              <a:t>Возвраты и качество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3415804" y="1731566"/>
            <a:ext cx="5360392" cy="2108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5675"/>
              </a:lnSpc>
            </a:pPr>
            <a:r>
              <a:rPr lang="ru-RU" sz="16500" b="1" spc="-659">
                <a:solidFill>
                  <a:srgbClr val="2F5D8A"/>
                </a:solidFill>
                <a:latin typeface="Manrope"/>
              </a:rPr>
              <a:t>4,2%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2079427" y="4389041"/>
            <a:ext cx="8033147" cy="3479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2640"/>
              </a:lnSpc>
            </a:pPr>
            <a:r>
              <a:rPr lang="ru-RU" sz="2200" b="1">
                <a:solidFill>
                  <a:srgbClr val="15171C"/>
                </a:solidFill>
                <a:latin typeface="Manrope"/>
              </a:rPr>
              <a:t>доля возвратов — вдвое ниже средней по рынку (8%)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2524323" y="4820841"/>
            <a:ext cx="7143353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Брак документируем и возвращаем поставщику в течение 3 дней с фотофиксацией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За 2025 год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table3"/>
          <p:cNvGraphicFramePr>
            <a:graphicFrameLocks noGrp="1"/>
          </p:cNvGraphicFramePr>
          <p:nvPr/>
        </p:nvGraphicFramePr>
        <p:xfrm>
          <a:off x="762000" y="1739900"/>
          <a:ext cx="10668000" cy="4108450"/>
        </p:xfrm>
        <a:graphic>
          <a:graphicData uri="http://schemas.openxmlformats.org/drawingml/2006/table">
            <a:tbl>
              <a:tblPr/>
              <a:tblGrid>
                <a:gridCol w="7112000"/>
                <a:gridCol w="1524000"/>
                <a:gridCol w="2032000"/>
              </a:tblGrid>
              <a:tr h="495300">
                <a:tc>
                  <a:txBody>
                    <a:bodyPr/>
                    <a:lstStyle/>
                    <a:p>
                      <a:pPr>
                        <a:lnSpc>
                          <a:spcPts val="1320"/>
                        </a:lnSpc>
                      </a:pPr>
                      <a:r>
                        <a:rPr lang="ru-RU" sz="1100" b="1">
                          <a:solidFill>
                            <a:srgbClr val="FFFFFF"/>
                          </a:solidFill>
                          <a:latin typeface="Manrope"/>
                        </a:rPr>
                        <a:t>Позиция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5171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lang="ru-RU" sz="1100" b="1">
                          <a:solidFill>
                            <a:srgbClr val="FFFFFF"/>
                          </a:solidFill>
                          <a:latin typeface="Manrope"/>
                        </a:rPr>
                        <a:t>Объём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5171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320"/>
                        </a:lnSpc>
                      </a:pPr>
                      <a:r>
                        <a:rPr lang="ru-RU" sz="1100" b="1">
                          <a:solidFill>
                            <a:srgbClr val="FFFFFF"/>
                          </a:solidFill>
                          <a:latin typeface="Manrope"/>
                        </a:rPr>
                        <a:t>Стоимость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5171C"/>
                    </a:solidFill>
                  </a:tcPr>
                </a:tc>
              </a:tr>
              <a:tr h="733425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</a:pPr>
                      <a:r>
                        <a:rPr lang="ru-RU" sz="1250" b="1">
                          <a:solidFill>
                            <a:srgbClr val="15171C"/>
                          </a:solidFill>
                          <a:latin typeface="Manrope"/>
                        </a:rPr>
                        <a:t>Объём закупки</a:t>
                      </a:r>
                      <a:r>
                        <a:rPr lang="ru-RU" sz="1050">
                          <a:solidFill>
                            <a:srgbClr val="636569"/>
                          </a:solidFill>
                          <a:latin typeface="Manrope"/>
                        </a:rPr>
                        <a:t>Гарантированный объём закупки на 2026 год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lang="ru-RU" sz="1100">
                          <a:solidFill>
                            <a:srgbClr val="636569"/>
                          </a:solidFill>
                          <a:latin typeface="Manrope"/>
                        </a:rPr>
                        <a:t>2026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40"/>
                        </a:lnSpc>
                      </a:pPr>
                      <a:r>
                        <a:rPr lang="ru-RU" sz="1200">
                          <a:solidFill>
                            <a:srgbClr val="15171C"/>
                          </a:solidFill>
                          <a:latin typeface="Manrope"/>
                        </a:rPr>
                        <a:t>25 млн ₽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</a:tr>
              <a:tr h="7366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</a:pPr>
                      <a:r>
                        <a:rPr lang="ru-RU" sz="1250" b="1">
                          <a:solidFill>
                            <a:srgbClr val="15171C"/>
                          </a:solidFill>
                          <a:latin typeface="Manrope"/>
                        </a:rPr>
                        <a:t>Отсрочка платежа</a:t>
                      </a:r>
                      <a:r>
                        <a:rPr lang="ru-RU" sz="1050">
                          <a:solidFill>
                            <a:srgbClr val="636569"/>
                          </a:solidFill>
                          <a:latin typeface="Manrope"/>
                        </a:rPr>
                        <a:t>Отсрочка платежа за поставленные партии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lang="ru-RU" sz="1100">
                          <a:solidFill>
                            <a:srgbClr val="636569"/>
                          </a:solidFill>
                          <a:latin typeface="Manrope"/>
                        </a:rPr>
                        <a:t>45 дней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40"/>
                        </a:lnSpc>
                      </a:pPr>
                      <a:r>
                        <a:rPr lang="ru-RU" sz="1200">
                          <a:solidFill>
                            <a:srgbClr val="15171C"/>
                          </a:solidFill>
                          <a:latin typeface="Manrope"/>
                        </a:rPr>
                        <a:t>45 дней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</a:tr>
              <a:tr h="7366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</a:pPr>
                      <a:r>
                        <a:rPr lang="ru-RU" sz="1250" b="1">
                          <a:solidFill>
                            <a:srgbClr val="15171C"/>
                          </a:solidFill>
                          <a:latin typeface="Manrope"/>
                        </a:rPr>
                        <a:t>Ретро-бонус</a:t>
                      </a:r>
                      <a:r>
                        <a:rPr lang="ru-RU" sz="1050">
                          <a:solidFill>
                            <a:srgbClr val="636569"/>
                          </a:solidFill>
                          <a:latin typeface="Manrope"/>
                        </a:rPr>
                        <a:t>При выполнении плана закупок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lang="ru-RU" sz="1100">
                          <a:solidFill>
                            <a:srgbClr val="636569"/>
                          </a:solidFill>
                          <a:latin typeface="Manrope"/>
                        </a:rPr>
                        <a:t>3%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40"/>
                        </a:lnSpc>
                      </a:pPr>
                      <a:r>
                        <a:rPr lang="ru-RU" sz="1200">
                          <a:solidFill>
                            <a:srgbClr val="15171C"/>
                          </a:solidFill>
                          <a:latin typeface="Manrope"/>
                        </a:rPr>
                        <a:t>3%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</a:tr>
              <a:tr h="7366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</a:pPr>
                      <a:r>
                        <a:rPr lang="ru-RU" sz="1250" b="1">
                          <a:solidFill>
                            <a:srgbClr val="15171C"/>
                          </a:solidFill>
                          <a:latin typeface="Manrope"/>
                        </a:rPr>
                        <a:t>Эксклюзив на категорию</a:t>
                      </a:r>
                      <a:r>
                        <a:rPr lang="ru-RU" sz="1050">
                          <a:solidFill>
                            <a:srgbClr val="636569"/>
                          </a:solidFill>
                          <a:latin typeface="Manrope"/>
                        </a:rPr>
                        <a:t>Эксклюзивные права на категорию «хранение»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lang="ru-RU" sz="1100">
                          <a:solidFill>
                            <a:srgbClr val="636569"/>
                          </a:solidFill>
                          <a:latin typeface="Manrope"/>
                        </a:rPr>
                        <a:t>Эксклюзив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40"/>
                        </a:lnSpc>
                      </a:pPr>
                      <a:r>
                        <a:rPr lang="ru-RU" sz="1200">
                          <a:solidFill>
                            <a:srgbClr val="15171C"/>
                          </a:solidFill>
                          <a:latin typeface="Manrope"/>
                        </a:rPr>
                        <a:t>«хранение»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</a:tr>
              <a:tr h="669925"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</a:pPr>
                      <a:r>
                        <a:rPr lang="ru-RU" sz="1400" b="1">
                          <a:solidFill>
                            <a:srgbClr val="15171C"/>
                          </a:solidFill>
                          <a:latin typeface="Manrope"/>
                        </a:rPr>
                        <a:t>Итого по проекту</a:t>
                      </a:r>
                    </a:p>
                  </a:txBody>
                  <a:tcPr marL="228600" marR="228600" marT="177800" marB="1778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>
                      <a:noFill/>
                    </a:lnB>
                    <a:solidFill>
                      <a:srgbClr val="E2E9F0"/>
                    </a:solidFill>
                  </a:tcPr>
                </a:tc>
                <a:tc>
                  <a:txBody>
                    <a:bodyPr/>
                    <a:lstStyle/>
                    <a:p/>
                  </a:txBody>
                  <a:tcPr marL="228600" marR="228600" marT="177800" marB="1778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>
                      <a:noFill/>
                    </a:lnB>
                    <a:solidFill>
                      <a:srgbClr val="E2E9F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160"/>
                        </a:lnSpc>
                      </a:pPr>
                      <a:r>
                        <a:rPr lang="ru-RU" sz="1800">
                          <a:solidFill>
                            <a:srgbClr val="2F5D8A"/>
                          </a:solidFill>
                          <a:latin typeface="Manrope"/>
                        </a:rPr>
                        <a:t>25 млн ₽</a:t>
                      </a:r>
                    </a:p>
                  </a:txBody>
                  <a:tcPr marL="228600" marR="228600" marT="177800" marB="1778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>
                      <a:noFill/>
                    </a:lnB>
                    <a:solidFill>
                      <a:srgbClr val="E2E9F0"/>
                    </a:solidFill>
                  </a:tcPr>
                </a:tc>
              </a:tr>
            </a:tbl>
          </a:graphicData>
        </a:graphic>
      </p:graphicFrame>
      <p:sp>
        <p:nvSpPr>
          <p:cNvPr id="4" name="text4"/>
          <p:cNvSpPr>
            <a:spLocks noChangeArrowheads="1"/>
          </p:cNvSpPr>
          <p:nvPr/>
        </p:nvSpPr>
        <p:spPr>
          <a:xfrm>
            <a:off x="1117600" y="615950"/>
            <a:ext cx="2439138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2F5D8A"/>
                </a:solidFill>
                <a:latin typeface="Manrope"/>
              </a:rPr>
              <a:t>Условия партнёрства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837505"/>
            <a:ext cx="11303000" cy="45161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456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Наши условия на 2026 год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6051550"/>
            <a:ext cx="1130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Отсрочка 45 дней · ретро-бонус 3% · эксклюзив на категорию «хранение»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План на 2026 год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5171C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5250458"/>
            <a:ext cx="1890713" cy="533400"/>
          </a:xfrm>
          <a:prstGeom prst="roundRect">
            <a:avLst>
              <a:gd name="adj" fmla="val 28571"/>
            </a:avLst>
          </a:prstGeom>
          <a:solidFill>
            <a:srgbClr val="2F5D8A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2805113" y="5250458"/>
            <a:ext cx="1641574" cy="533400"/>
          </a:xfrm>
          <a:prstGeom prst="roundRect">
            <a:avLst>
              <a:gd name="adj" fmla="val 28571"/>
            </a:avLst>
          </a:prstGeom>
          <a:noFill/>
          <a:ln w="6350" cap="flat">
            <a:solidFill>
              <a:srgbClr val="FFFFFF">
                <a:alpha val="30196"/>
              </a:srgbClr>
            </a:solidFill>
          </a:ln>
        </p:spPr>
      </p:sp>
      <p:sp>
        <p:nvSpPr>
          <p:cNvPr id="6" name="card6"/>
          <p:cNvSpPr/>
          <p:nvPr/>
        </p:nvSpPr>
        <p:spPr>
          <a:xfrm>
            <a:off x="8890000" y="2051050"/>
            <a:ext cx="2413000" cy="2413000"/>
          </a:xfrm>
          <a:prstGeom prst="roundRect">
            <a:avLst>
              <a:gd name="adj" fmla="val 9473"/>
            </a:avLst>
          </a:prstGeom>
          <a:solidFill>
            <a:srgbClr val="FFFFFF"/>
          </a:solidFill>
          <a:ln>
            <a:noFill/>
          </a:ln>
        </p:spPr>
      </p:sp>
      <p:pic>
        <p:nvPicPr>
          <p:cNvPr id="7" name="pic7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18600" y="2279650"/>
            <a:ext cx="1955800" cy="1955800"/>
          </a:xfrm>
          <a:prstGeom prst="rect">
            <a:avLst/>
          </a:prstGeom>
        </p:spPr>
      </p:pic>
      <p:sp>
        <p:nvSpPr>
          <p:cNvPr id="8" name="text8"/>
          <p:cNvSpPr>
            <a:spLocks noChangeArrowheads="1"/>
          </p:cNvSpPr>
          <p:nvPr/>
        </p:nvSpPr>
        <p:spPr>
          <a:xfrm>
            <a:off x="762000" y="1074142"/>
            <a:ext cx="7747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FFFFFF"/>
                </a:solidFill>
                <a:latin typeface="Manrope"/>
              </a:rPr>
              <a:t>Следующий шаг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353542"/>
            <a:ext cx="7137400" cy="25729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040"/>
              </a:lnSpc>
            </a:pPr>
            <a:r>
              <a:rPr lang="ru-RU" sz="4800" b="1" spc="-119">
                <a:solidFill>
                  <a:srgbClr val="FFFFFF"/>
                </a:solidFill>
                <a:latin typeface="Manrope"/>
              </a:rPr>
              <a:t>Приглашаем на встречу: покажем ассортимент, подпишем договор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4010620"/>
            <a:ext cx="5740400" cy="8413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75"/>
              </a:lnSpc>
            </a:pPr>
            <a:r>
              <a:rPr lang="ru-RU" sz="1450">
                <a:solidFill>
                  <a:srgbClr val="FFFFFF"/>
                </a:solidFill>
                <a:latin typeface="Manrope"/>
              </a:rPr>
              <a:t>Обсудим условия сотрудничества, покажем образцы и ответим на вопросы. Свяжитесь с нами — назначим встречу в удобное время.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999649" y="5399683"/>
            <a:ext cx="1415415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20"/>
              </a:lnSpc>
            </a:pPr>
            <a:r>
              <a:rPr lang="ru-RU" sz="1350" b="1">
                <a:solidFill>
                  <a:srgbClr val="FFFFFF"/>
                </a:solidFill>
                <a:latin typeface="Manrope"/>
              </a:rPr>
              <a:t>Написать нам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3067675" y="5399683"/>
            <a:ext cx="1116449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20"/>
              </a:lnSpc>
            </a:pPr>
            <a:r>
              <a:rPr lang="ru-RU" sz="1350" b="1">
                <a:solidFill>
                  <a:srgbClr val="FFFFFF"/>
                </a:solidFill>
                <a:latin typeface="Manrope"/>
              </a:rPr>
              <a:t>Позвонить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565301" y="4641850"/>
            <a:ext cx="3062399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140"/>
              </a:lnSpc>
            </a:pPr>
            <a:r>
              <a:rPr lang="ru-RU" sz="950" cap="all" spc="133">
                <a:solidFill>
                  <a:srgbClr val="FFFFFF"/>
                </a:solidFill>
                <a:latin typeface="Manrope"/>
              </a:rPr>
              <a:t>Сканируйте — перейти на сайт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интернет-магазина для поставщика — пример</dc:title>
  <dc:creator>Слайда</dc:creator>
</cp:coreProperties>
</file>