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  <p:sldId id="266" r:id="rId111"/>
    <p:sldId id="267" r:id="rId112"/>
  </p:sldIdLst>
  <p:sldSz cx="12192000" cy="6858000"/>
  <p:notesSz cx="6858000" cy="9144000"/>
  <p:embeddedFontLst>
    <p:embeddedFont>
      <p:font typeface="Manrope"/>
      <p:regular r:id="rId200"/>
      <p:bold r:id="rId201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111" Type="http://schemas.openxmlformats.org/officeDocument/2006/relationships/slide" Target="slides/slide11.xml"/><Relationship Id="rId112" Type="http://schemas.openxmlformats.org/officeDocument/2006/relationships/slide" Target="slides/slide12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3A7D44"/>
              </a:solidFill>
              <a:ln>
                <a:noFill/>
              </a:ln>
            </c:spPr>
          </c:dPt>
          <c:dPt>
            <c:idx val="1"/>
            <c:bubble3D val="0"/>
            <c:spPr>
              <a:solidFill>
                <a:srgbClr val="93B695"/>
              </a:solidFill>
              <a:ln>
                <a:noFill/>
              </a:ln>
            </c:spPr>
          </c:dPt>
          <c:dPt>
            <c:idx val="2"/>
            <c:bubble3D val="0"/>
            <c:spPr>
              <a:solidFill>
                <a:srgbClr val="2B4C33"/>
              </a:solidFill>
              <a:ln>
                <a:noFill/>
              </a:ln>
            </c:spPr>
          </c:dPt>
          <c:dPt>
            <c:idx val="3"/>
            <c:bubble3D val="0"/>
            <c:spPr>
              <a:solidFill>
                <a:srgbClr val="C7DAC8"/>
              </a:solidFill>
              <a:ln>
                <a:noFill/>
              </a:ln>
            </c:spPr>
          </c:dPt>
          <c:dLbls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Sheet1!$A$2:$A$5</c:f>
              <c:strCache>
                <c:ptCount val="4"/>
                <c:pt idx="0">
                  <c:v>Молочная продукция</c:v>
                </c:pt>
                <c:pt idx="1">
                  <c:v>Мясо и птица</c:v>
                </c:pt>
                <c:pt idx="2">
                  <c:v>Овощи и фрукты</c:v>
                </c:pt>
                <c:pt idx="3">
                  <c:v>Бакалея и напитки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34</c:v>
                </c:pt>
                <c:pt idx="1">
                  <c:v>27</c:v>
                </c:pt>
                <c:pt idx="2">
                  <c:v>22</c:v>
                </c:pt>
                <c:pt idx="3">
                  <c:v>17</c:v>
                </c:pt>
              </c:numCache>
            </c:numRef>
          </c:val>
        </c:ser>
        <c:firstSliceAng val="0"/>
        <c:holeSize val="70"/>
      </c:doughnutChart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400">
          <a:solidFill>
            <a:srgbClr val="636569"/>
          </a:solidFill>
          <a:latin typeface="+mn-lt"/>
        </a:defRPr>
      </a:pPr>
      <a:endParaRPr lang="ru-RU"/>
    </a:p>
  </c:tx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57150" cap="rnd">
              <a:solidFill>
                <a:srgbClr val="3A7D44"/>
              </a:solidFill>
              <a:round/>
            </a:ln>
          </c:spPr>
          <c:marker>
            <c:symbol val="circle"/>
            <c:size val="7"/>
            <c:spPr>
              <a:solidFill>
                <a:srgbClr val="FFFFFF"/>
              </a:solidFill>
              <a:ln w="28575">
                <a:solidFill>
                  <a:srgbClr val="3A7D44"/>
                </a:solidFill>
              </a:ln>
            </c:spPr>
          </c:marker>
          <c:cat>
            <c:strRef>
              <c:f>Sheet1!$A$2:$A$4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41</c:v>
                </c:pt>
                <c:pt idx="1">
                  <c:v>55</c:v>
                </c:pt>
                <c:pt idx="2">
                  <c:v>68</c:v>
                </c:pt>
              </c:numCache>
            </c:numRef>
          </c:val>
          <c:smooth val="0"/>
        </c:ser>
        <c:marker val="1"/>
        <c:axId val="101"/>
        <c:axId val="102"/>
      </c:lineChart>
      <c:catAx>
        <c:axId val="101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300">
                <a:solidFill>
                  <a:srgbClr val="15171C"/>
                </a:solidFill>
                <a:latin typeface="+mn-lt"/>
              </a:defRPr>
            </a:pPr>
            <a:endParaRPr lang="ru-RU"/>
          </a:p>
        </c:txPr>
        <c:crossAx val="102"/>
      </c:catAx>
      <c:valAx>
        <c:axId val="102"/>
        <c:scaling>
          <c:orientation val="minMax"/>
        </c:scaling>
        <c:delete val="1"/>
        <c:axPos val="l"/>
        <c:majorTickMark val="none"/>
        <c:minorTickMark val="none"/>
        <c:tickLblPos val="none"/>
        <c:crossAx val="101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300">
          <a:solidFill>
            <a:srgbClr val="636569"/>
          </a:solidFill>
          <a:latin typeface="+mn-lt"/>
        </a:defRPr>
      </a:pPr>
      <a:endParaRPr lang="ru-RU"/>
    </a:p>
  </c:txPr>
</c:chartSpace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Добрый день! Мы — сеть магазинов фермерских продуктов «Своё» из Ярославля. За четыре года мы выросли с одной точки до трёх магазинов и сейчас готовимся к открытию четвёртого. Сегодня расскажу, как устроен наш бизнес, какие у нас показатели и почему партнёрство с нами выгодно и торговому центру, и поставщикам.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приносим торговому центру не просто арендную плату, а живых покупателей. Каждую неделю через нашу точку проходит около 1 400 человек — это стабильный трафик, который распределяется по всему этажу. Пик приходится на выходные: семьи приходят за свежими продуктами и заодно заходят в соседние магазины и кафе. Мы дополняем других арендаторов, а не конкурируем с ними — наш формат усиливает общую посещаемость.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Чтобы открыть четвёртую точку, нам нужно помещение с понятными параметрами — они стандартные для нашего формата. Это площадь от 90 квадратных метров, место под холодильные витрины и мощность электричества от 15 киловатт. Обязательно нужна зона для погрузки-разгрузки: поставки идут каждое утро, и нам важно не мешать трафику торгового центра. Если параметры совпадают — мы готовы открыться уже через три месяца с момента подписания договора. Давайте посмотрим, что мы предлагаем торговому центру взамен.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готовы обсуждать условия уже сейчас. Если вы представляете торговый центр — расскажем, как формат «Своё» усилит ваш трафик. Если вы фермерское хозяйство — покажем, как мы работаем с поставщиками и какие объёмы закупаем. Напишите нам — и мы ответим в течение одного рабочего дня.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работаем с 2022 года и за это время открыли три магазина, четвёртый — в планах. Цифры за прошлый год говорят сами за себя: выручка сети составила 68 миллионов рублей, в месяц через наши точки проходит 21 тысяча чеков, а средний чек держится на уровне 780 рублей. Это стабильная, живая торговля, а не разовая история. Дальше расскажу, за счёт чего мы таких результатов добиваемся.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не просто магазин продуктов — мы альтернатива сетевому супермаркету. Наши четыре отличия — это фермерское происхождение, свежесть, локальность и личное отношение к покупателю. Мы работаем напрямую с 24 хозяйствами области, поэтому продукты приезжают к нам свежими, а не после долгого хранения на складе. Мы поддерживаем местных фермеров и предлагаем сезонные товары, которые не найти в обычной сети. И главное — мы знаем своих покупателей в лицо и помогаем им с выбором, как в настоящей лавке у дома.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Посмотрите, как распределяется наша выручка. Больше трети — 34% — приносит молочная продукция, ещё 27% — мясо и птица. Вместе это 61% оборота, то есть ядро нашего ассортимента — свежие фермерские продукты, за которыми к нам и приходят. Овощи и фрукты добавляют ещё 22%, а бакалея и напитки — 17%. Эта структура устойчивая: она отражает именно то, что покупатель ждёт от фермерского магазина, и помогает нам планировать закупки и работу с поставщиками.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Наши покупатели — это две устойчивые группы, которые обеспечивают стабильный поток. Первая — семьи с детьми 30–40 лет, они приходят за продуктами на неделю, два раза в неделю, и для них важны качество и натуральность. Вторая — пенсионеры 60+, они заходят к нам практически каждый день за свежими продуктами, для них ключевое — это свежесть и привычный ассортимент. Обе группы ценят то, что мы работаем напрямую с фермерами, без посредников. Именно это сочетание плановых и ежедневных покупок даёт нам стабильную посещаемость и оборот.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Наша точка устроена просто и эффективно. Это 90 квадратных метров, которые делятся на торговый зал, кассу и подсобку. В смене работают три человека — этого достаточно, чтобы обслуживать поток и держать качество. Работаем ежедневно с десяти утра до десяти вечера, как и положено магазину в торговом центре.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работаем с 24 фермерскими хозяйствами Ярославской области — это наши постоянные партнёры, а не разовые поставщики. Отбор жёсткий: мы проверяем происхождение продукции, свежесть и документацию на каждую партию. Поэтому покупатель всегда получает продукт, который мы готовы рекомендовать лично. Дальше расскажу, как устроена экономика нашей точки.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Теперь посмотрим, как устроена экономика одной точки. При выручке 68 миллионов рублей за год основная статья — закупка продукции, это 61 процент. Аренда занимает всего 9 процентов, фонд оплаты труда — 14. В итоге на прибыль остаётся 10 процентов — это 6,8 миллиона рублей с одной точки. Такая структура даёт нам запас прочности и возможность масштабироваться. Дальше покажу, как росла выручка сети в целом.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 на динамику: за два года выручка сети выросла с 41 до 68 миллионов рублей. Прирост стабильный — 34% и 24% год к году, без провалов. Это не разовый всплеск, а устойчивый тренд, который подтверждает, что формат востребован. Такую динамику мы планируем сохранить и с четвёртой точкой. Дальше покажу, как устроена экономика одного магазина.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b5cf92f42f75b442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0b19dc610d6f5ff2.png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m77e9383faeb99cc9.png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mb4edf107ece8fe31.png"/><Relationship Id="rId4" Type="http://schemas.openxmlformats.org/officeDocument/2006/relationships/image" Target="../media/m2749c864704a62f2.png"/><Relationship Id="rId5" Type="http://schemas.openxmlformats.org/officeDocument/2006/relationships/image" Target="../media/mab5f3d4765b0eab4.sv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9f1cf4046dae778d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0b19dc610d6f5ff2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b4edf107ece8fe31.png"/><Relationship Id="rId100" Type="http://schemas.openxmlformats.org/officeDocument/2006/relationships/chart" Target="../charts/chart1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b4edf107ece8fe31.png"/><Relationship Id="rId4" Type="http://schemas.openxmlformats.org/officeDocument/2006/relationships/image" Target="../media/m9041a42260f4534d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b4edf107ece8fe31.png"/><Relationship Id="rId4" Type="http://schemas.openxmlformats.org/officeDocument/2006/relationships/image" Target="../media/m030077ad23cabc4b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637df1885f432c71.png"/><Relationship Id="rId4" Type="http://schemas.openxmlformats.org/officeDocument/2006/relationships/image" Target="../media/m17d860f81669d271.png"/><Relationship Id="rId5" Type="http://schemas.openxmlformats.org/officeDocument/2006/relationships/image" Target="../media/m788015e0f5770224.svg"/><Relationship Id="rId6" Type="http://schemas.openxmlformats.org/officeDocument/2006/relationships/image" Target="../media/maca458a999e811b2.png"/><Relationship Id="rId7" Type="http://schemas.openxmlformats.org/officeDocument/2006/relationships/image" Target="../media/m788015e0f5770224.svg"/><Relationship Id="rId8" Type="http://schemas.openxmlformats.org/officeDocument/2006/relationships/image" Target="../media/m17d860f81669d271.png"/><Relationship Id="rId9" Type="http://schemas.openxmlformats.org/officeDocument/2006/relationships/image" Target="../media/m788015e0f5770224.sv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1b7eed7490794f6e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b4edf107ece8fe31.png"/><Relationship Id="rId100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3A7D44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55700" y="625475"/>
            <a:ext cx="703898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15171C"/>
                </a:solidFill>
                <a:latin typeface="Manrope"/>
              </a:rPr>
              <a:t>Своё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016820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3A7D44"/>
                </a:solidFill>
                <a:latin typeface="Manrope"/>
              </a:rPr>
              <a:t>Презентация для арендодателя и поставщиков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2289870"/>
            <a:ext cx="9423400" cy="14527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107">
                <a:solidFill>
                  <a:srgbClr val="15171C"/>
                </a:solidFill>
                <a:latin typeface="Manrope"/>
              </a:rPr>
              <a:t>Магазин фермерских продуктов «Своё»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837880"/>
            <a:ext cx="70104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636569"/>
                </a:solidFill>
                <a:latin typeface="Manrope"/>
              </a:rPr>
              <a:t>Кто мы, как работает точка и почему нам стоит дать место в торговом центре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5848350"/>
            <a:ext cx="1184489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Город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6057900"/>
            <a:ext cx="1063585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Ярославль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2054721" y="5848350"/>
            <a:ext cx="655792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Год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2054721" y="6057900"/>
            <a:ext cx="534888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2026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2869009" y="5848350"/>
            <a:ext cx="6262489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Аудитория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2869009" y="6057900"/>
            <a:ext cx="6262489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Для арендодателя торгового центра и потенциальных поставщиков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739900"/>
            <a:ext cx="3454400" cy="3644900"/>
          </a:xfrm>
          <a:prstGeom prst="roundRect">
            <a:avLst>
              <a:gd name="adj" fmla="val 6617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368800" y="1739900"/>
            <a:ext cx="3454400" cy="3644900"/>
          </a:xfrm>
          <a:prstGeom prst="roundRect">
            <a:avLst>
              <a:gd name="adj" fmla="val 6617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975600" y="1739900"/>
            <a:ext cx="3454400" cy="3644900"/>
          </a:xfrm>
          <a:prstGeom prst="roundRect">
            <a:avLst>
              <a:gd name="adj" fmla="val 6617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62000" y="5638800"/>
            <a:ext cx="10668000" cy="584200"/>
          </a:xfrm>
          <a:prstGeom prst="roundRect">
            <a:avLst>
              <a:gd name="adj" fmla="val 26086"/>
            </a:avLst>
          </a:prstGeom>
          <a:solidFill>
            <a:srgbClr val="E5EEE5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15950"/>
            <a:ext cx="3356670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3A7D44"/>
                </a:solidFill>
                <a:latin typeface="Manrope"/>
              </a:rPr>
              <a:t>Что мы даём торговому центру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837505"/>
            <a:ext cx="11303000" cy="45161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456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Поток покупателей и дополнение арендаторов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66800" y="2019300"/>
            <a:ext cx="3413760" cy="1727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60"/>
              </a:lnSpc>
            </a:pPr>
            <a:r>
              <a:rPr lang="ru-RU" sz="1050">
                <a:solidFill>
                  <a:srgbClr val="3A7D44"/>
                </a:solidFill>
                <a:latin typeface="Manrope"/>
              </a:rPr>
              <a:t>Трафик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66800" y="2336800"/>
            <a:ext cx="2870200" cy="546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0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Трафик 1 400 посетителей в неделю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66800" y="2971205"/>
            <a:ext cx="28702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Регулярный поток покупателей, которые приходят за свежими продуктами несколько раз в неделю.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673600" y="2019300"/>
            <a:ext cx="3413760" cy="1727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60"/>
              </a:lnSpc>
            </a:pPr>
            <a:r>
              <a:rPr lang="ru-RU" sz="1050">
                <a:solidFill>
                  <a:srgbClr val="3A7D44"/>
                </a:solidFill>
                <a:latin typeface="Manrope"/>
              </a:rPr>
              <a:t>Выходные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73600" y="2336800"/>
            <a:ext cx="2870200" cy="546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0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Якорный формат выходного дня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73600" y="2971205"/>
            <a:ext cx="28702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Семейные походы за продуктами в выходные — наш пик, который разогревает весь ТЦ.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280400" y="2019300"/>
            <a:ext cx="3413760" cy="1727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60"/>
              </a:lnSpc>
            </a:pPr>
            <a:r>
              <a:rPr lang="ru-RU" sz="1050">
                <a:solidFill>
                  <a:srgbClr val="3A7D44"/>
                </a:solidFill>
                <a:latin typeface="Manrope"/>
              </a:rPr>
              <a:t>Соседство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80400" y="2336800"/>
            <a:ext cx="2870200" cy="546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0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Дополняем других арендаторов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280400" y="2971205"/>
            <a:ext cx="28702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Наши покупатели заходят и в соседние магазины, кафе и службы быта — взаимный трафик.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41400" y="5854700"/>
            <a:ext cx="1028248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80"/>
              </a:lnSpc>
            </a:pPr>
            <a:r>
              <a:rPr lang="ru-RU" sz="900" cap="all" spc="126">
                <a:solidFill>
                  <a:srgbClr val="3A7D44"/>
                </a:solidFill>
                <a:latin typeface="Manrope"/>
              </a:rPr>
              <a:t>Результат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1969393" y="5816600"/>
            <a:ext cx="6940352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Формат, который приводит живых покупателей и усиливает соседние точки.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Внутренние данные сети, 2025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952500" y="2898973"/>
            <a:ext cx="10287000" cy="508000"/>
          </a:xfrm>
          <a:prstGeom prst="roundRect">
            <a:avLst>
              <a:gd name="adj" fmla="val 45000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952500" y="3914973"/>
            <a:ext cx="10287000" cy="508000"/>
          </a:xfrm>
          <a:prstGeom prst="roundRect">
            <a:avLst>
              <a:gd name="adj" fmla="val 45000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1308100" y="742950"/>
            <a:ext cx="2848832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3A7D44"/>
                </a:solidFill>
                <a:latin typeface="Manrope"/>
              </a:rPr>
              <a:t>Требования к помещению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952500" y="831155"/>
            <a:ext cx="10922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Что нужно для четвёртой точки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206500" y="2638623"/>
            <a:ext cx="5898356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b="1" cap="all" spc="102">
                <a:solidFill>
                  <a:srgbClr val="9D9EA0"/>
                </a:solidFill>
                <a:latin typeface="Manrope"/>
              </a:rPr>
              <a:t>Требование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6394992" y="2638623"/>
            <a:ext cx="2209014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020"/>
              </a:lnSpc>
            </a:pPr>
            <a:r>
              <a:rPr lang="ru-RU" sz="850" b="1" cap="all" spc="102">
                <a:solidFill>
                  <a:srgbClr val="9D9EA0"/>
                </a:solidFill>
                <a:latin typeface="Manrope"/>
              </a:rPr>
              <a:t>Статус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8529141" y="2638623"/>
            <a:ext cx="3051262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b="1" cap="all" spc="102">
                <a:solidFill>
                  <a:srgbClr val="9D9EA0"/>
                </a:solidFill>
                <a:latin typeface="Manrope"/>
              </a:rPr>
              <a:t>Документ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206500" y="3051373"/>
            <a:ext cx="589835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Площадь помещения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446808" y="3076773"/>
            <a:ext cx="2105382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080"/>
              </a:lnSpc>
            </a:pPr>
            <a:r>
              <a:rPr lang="ru-RU" sz="900" b="1">
                <a:solidFill>
                  <a:srgbClr val="3A7D44"/>
                </a:solidFill>
                <a:latin typeface="Manrope"/>
              </a:rPr>
              <a:t>от 90 м²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8529141" y="3067248"/>
            <a:ext cx="294763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>
                <a:solidFill>
                  <a:srgbClr val="636569"/>
                </a:solidFill>
                <a:latin typeface="Manrope"/>
              </a:rPr>
              <a:t>План и техпаспорт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206500" y="3559373"/>
            <a:ext cx="589835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Холодильные витрины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46808" y="3584773"/>
            <a:ext cx="2105382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080"/>
              </a:lnSpc>
            </a:pPr>
            <a:r>
              <a:rPr lang="ru-RU" sz="900" b="1">
                <a:solidFill>
                  <a:srgbClr val="3A7D44"/>
                </a:solidFill>
                <a:latin typeface="Manrope"/>
              </a:rPr>
              <a:t>до 6 витрин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529141" y="3575248"/>
            <a:ext cx="294763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>
                <a:solidFill>
                  <a:srgbClr val="636569"/>
                </a:solidFill>
                <a:latin typeface="Manrope"/>
              </a:rPr>
              <a:t>Согласование размещения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206500" y="4067373"/>
            <a:ext cx="589835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Мощность электроэнергии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6446808" y="4092773"/>
            <a:ext cx="2105382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080"/>
              </a:lnSpc>
            </a:pPr>
            <a:r>
              <a:rPr lang="ru-RU" sz="900" b="1">
                <a:solidFill>
                  <a:srgbClr val="3A7D44"/>
                </a:solidFill>
                <a:latin typeface="Manrope"/>
              </a:rPr>
              <a:t>от 15 кВт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529141" y="4083248"/>
            <a:ext cx="294763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>
                <a:solidFill>
                  <a:srgbClr val="636569"/>
                </a:solidFill>
                <a:latin typeface="Manrope"/>
              </a:rPr>
              <a:t>Акт о технологическом присоединении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1206500" y="4575373"/>
            <a:ext cx="589835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Зона погрузки-разгрузки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46808" y="4600773"/>
            <a:ext cx="2105382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080"/>
              </a:lnSpc>
            </a:pPr>
            <a:r>
              <a:rPr lang="ru-RU" sz="900" b="1">
                <a:solidFill>
                  <a:srgbClr val="3A7D44"/>
                </a:solidFill>
                <a:latin typeface="Manrope"/>
              </a:rPr>
              <a:t>требуется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8529141" y="4591248"/>
            <a:ext cx="294763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>
                <a:solidFill>
                  <a:srgbClr val="636569"/>
                </a:solidFill>
                <a:latin typeface="Manrope"/>
              </a:rPr>
              <a:t>Схема подъезда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5171C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4290318"/>
            <a:ext cx="2964359" cy="533400"/>
          </a:xfrm>
          <a:prstGeom prst="roundRect">
            <a:avLst>
              <a:gd name="adj" fmla="val 28571"/>
            </a:avLst>
          </a:prstGeom>
          <a:solidFill>
            <a:srgbClr val="3A7D44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8890000" y="1968500"/>
            <a:ext cx="2413000" cy="2413000"/>
          </a:xfrm>
          <a:prstGeom prst="roundRect">
            <a:avLst>
              <a:gd name="adj" fmla="val 9473"/>
            </a:avLst>
          </a:prstGeom>
          <a:solidFill>
            <a:srgbClr val="FFFFFF"/>
          </a:solidFill>
          <a:ln>
            <a:noFill/>
          </a:ln>
        </p:spPr>
      </p:sp>
      <p:pic>
        <p:nvPicPr>
          <p:cNvPr id="6" name="pic6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18600" y="2197100"/>
            <a:ext cx="1955800" cy="1955800"/>
          </a:xfrm>
          <a:prstGeom prst="rect">
            <a:avLst/>
          </a:prstGeom>
        </p:spPr>
      </p:pic>
      <p:sp>
        <p:nvSpPr>
          <p:cNvPr id="7" name="text7"/>
          <p:cNvSpPr>
            <a:spLocks noChangeArrowheads="1"/>
          </p:cNvSpPr>
          <p:nvPr/>
        </p:nvSpPr>
        <p:spPr>
          <a:xfrm>
            <a:off x="762000" y="2034183"/>
            <a:ext cx="7747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FFFFF"/>
                </a:solidFill>
                <a:latin typeface="Manrope"/>
              </a:rPr>
              <a:t>Следующий шаг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2313583"/>
            <a:ext cx="7747000" cy="6527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040"/>
              </a:lnSpc>
            </a:pPr>
            <a:r>
              <a:rPr lang="ru-RU" sz="4800" b="1" spc="-119">
                <a:solidFill>
                  <a:srgbClr val="FFFFFF"/>
                </a:solidFill>
                <a:latin typeface="Manrope"/>
              </a:rPr>
              <a:t>Свяжитесь с нами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3050480"/>
            <a:ext cx="5740400" cy="8413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75"/>
              </a:lnSpc>
            </a:pPr>
            <a:r>
              <a:rPr lang="ru-RU" sz="1450">
                <a:solidFill>
                  <a:srgbClr val="FFFFFF"/>
                </a:solidFill>
                <a:latin typeface="Manrope"/>
              </a:rPr>
              <a:t>Обсудим условия аренды для четвёртой точки сети «Своё» и возможности поставок в наши магазины. Ответим на вопросы в течение одного рабочего дня.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892284" y="4439543"/>
            <a:ext cx="270379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FFFFFF"/>
                </a:solidFill>
                <a:latin typeface="Manrope"/>
              </a:rPr>
              <a:t>Обсудить сотрудничество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8750300" y="4559300"/>
            <a:ext cx="2692400" cy="342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00"/>
              </a:lnSpc>
            </a:pPr>
            <a:r>
              <a:rPr lang="ru-RU" sz="950" cap="all" spc="133">
                <a:solidFill>
                  <a:srgbClr val="FFFFFF"/>
                </a:solidFill>
                <a:latin typeface="Manrope"/>
              </a:rPr>
              <a:t>Сканируйте — пример собран в «Слайде»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808883"/>
            <a:ext cx="3420467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385667" y="2808883"/>
            <a:ext cx="3420566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8009434" y="2808883"/>
            <a:ext cx="3420566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117600" y="1769467"/>
            <a:ext cx="1423773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3A7D44"/>
                </a:solidFill>
                <a:latin typeface="Manrope"/>
              </a:rPr>
              <a:t>Сеть «Своё»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2029123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Рост и ключевые показатели 2025 года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41400" y="2999383"/>
            <a:ext cx="3496667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3A7D44"/>
                </a:solidFill>
                <a:latin typeface="Manrope"/>
              </a:rPr>
              <a:t>68 млн ₽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41400" y="3799483"/>
            <a:ext cx="343400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Выручка за 2025 год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1400" y="4136033"/>
            <a:ext cx="3434001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по всей сети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665067" y="2999383"/>
            <a:ext cx="34967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3A7D44"/>
                </a:solidFill>
                <a:latin typeface="Manrope"/>
              </a:rPr>
              <a:t>21 000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665067" y="3799483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Чеков в месяц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65067" y="4136033"/>
            <a:ext cx="343412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в среднем по сети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288834" y="2999383"/>
            <a:ext cx="34967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3A7D44"/>
                </a:solidFill>
                <a:latin typeface="Manrope"/>
              </a:rPr>
              <a:t>780 ₽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288834" y="3799483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Средний чек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88834" y="4136033"/>
            <a:ext cx="343412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за 2025 год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62000" y="4840883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Сеть открыта в 2022 году, сейчас 3 магазина, планируется 4-й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Данные сети за 2025 год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15950"/>
            <a:ext cx="1315545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3A7D44"/>
                </a:solidFill>
                <a:latin typeface="Manrope"/>
              </a:rPr>
              <a:t>Концепция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Чем мы отличаемся от супермаркета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3A7D44"/>
                </a:solidFill>
                <a:latin typeface="Manrope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Фермерское происхождение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Продукция от 24 проверенных хозяйств Ярославской области, без посредников.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3A7D44"/>
                </a:solidFill>
                <a:latin typeface="Manrope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Свежесть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Поставки напрямую с ферм несколько раз в неделю — продукты не лежат на складе.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3A7D44"/>
                </a:solidFill>
                <a:latin typeface="Manrope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Локальные продукты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Поддерживаем местных производителей и предлагаем сезонные товары региона.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833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3A7D44"/>
                </a:solidFill>
                <a:latin typeface="Manrope"/>
              </a:rPr>
              <a:t>04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Отношение к покупателю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Знаем каждого гостя, помогаем с выбором и рассказываем о продукте.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3937000" y="306546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3A7D44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3937000" y="350996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93B695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937000" y="395446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2B4C33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3937000" y="439896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C7DAC8"/>
          </a:solidFill>
          <a:ln>
            <a:noFill/>
          </a:ln>
        </p:spPr>
      </p:sp>
      <p:graphicFrame>
        <p:nvGraphicFramePr>
          <p:cNvPr id="7" name="chart7"/>
          <p:cNvGraphicFramePr/>
          <p:nvPr/>
        </p:nvGraphicFramePr>
        <p:xfrm>
          <a:off x="762000" y="2468563"/>
          <a:ext cx="26670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8" name="text8"/>
          <p:cNvSpPr>
            <a:spLocks noChangeArrowheads="1"/>
          </p:cNvSpPr>
          <p:nvPr/>
        </p:nvSpPr>
        <p:spPr>
          <a:xfrm>
            <a:off x="762000" y="1646238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69">
                <a:solidFill>
                  <a:srgbClr val="15171C"/>
                </a:solidFill>
                <a:latin typeface="Manrope"/>
              </a:rPr>
              <a:t>Структура выручки сети за 2025 год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354227" y="3297238"/>
            <a:ext cx="1482447" cy="561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4320"/>
              </a:lnSpc>
            </a:pPr>
            <a:r>
              <a:rPr lang="ru-RU" sz="3600" b="1">
                <a:solidFill>
                  <a:srgbClr val="3A7D44"/>
                </a:solidFill>
                <a:latin typeface="Manrope"/>
              </a:rPr>
              <a:t>100%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479550" y="3913188"/>
            <a:ext cx="1231900" cy="393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5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выручка 68 млн ₽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191000" y="3005138"/>
            <a:ext cx="733167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Молочная продукция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1001970" y="2995613"/>
            <a:ext cx="55503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3A7D44"/>
                </a:solidFill>
                <a:latin typeface="Manrope"/>
              </a:rPr>
              <a:t>34%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191000" y="3449638"/>
            <a:ext cx="7343477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Мясо и птица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1013777" y="3440113"/>
            <a:ext cx="543223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3A7D44"/>
                </a:solidFill>
                <a:latin typeface="Manrope"/>
              </a:rPr>
              <a:t>27%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191000" y="3894138"/>
            <a:ext cx="733127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Овощи и фрукты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1001573" y="3884613"/>
            <a:ext cx="555427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3A7D44"/>
                </a:solidFill>
                <a:latin typeface="Manrope"/>
              </a:rPr>
              <a:t>22%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4191000" y="4338638"/>
            <a:ext cx="737393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Бакалея и напитки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1044238" y="4329113"/>
            <a:ext cx="512763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3A7D44"/>
                </a:solidFill>
                <a:latin typeface="Manrope"/>
              </a:rPr>
              <a:t>17%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За 2025 год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952500" y="698500"/>
            <a:ext cx="3302000" cy="5334000"/>
          </a:xfrm>
          <a:prstGeom prst="roundRect">
            <a:avLst>
              <a:gd name="adj" fmla="val 692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1968500" y="1003300"/>
            <a:ext cx="1270000" cy="1270000"/>
          </a:xfrm>
          <a:prstGeom prst="roundRect">
            <a:avLst>
              <a:gd name="adj" fmla="val 50000"/>
            </a:avLst>
          </a:prstGeom>
          <a:solidFill>
            <a:srgbClr val="F4F5F7"/>
          </a:solidFill>
          <a:ln>
            <a:noFill/>
          </a:ln>
          <a:effectLst>
            <a:outerShdw blurRad="381000" dist="152400" dir="5400000" rotWithShape="0">
              <a:srgbClr val="15151C">
                <a:alpha val="14118"/>
              </a:srgbClr>
            </a:outerShdw>
          </a:effectLst>
        </p:spPr>
      </p:sp>
      <p:sp>
        <p:nvSpPr>
          <p:cNvPr id="5" name="card5"/>
          <p:cNvSpPr/>
          <p:nvPr/>
        </p:nvSpPr>
        <p:spPr>
          <a:xfrm>
            <a:off x="4660900" y="698500"/>
            <a:ext cx="3225800" cy="2603500"/>
          </a:xfrm>
          <a:prstGeom prst="roundRect">
            <a:avLst>
              <a:gd name="adj" fmla="val 8780"/>
            </a:avLst>
          </a:prstGeom>
          <a:solidFill>
            <a:srgbClr val="FFFFFF"/>
          </a:solidFill>
          <a:ln w="6350" cap="flat">
            <a:solidFill>
              <a:srgbClr val="E4E7EC"/>
            </a:solidFill>
          </a:ln>
        </p:spPr>
      </p:sp>
      <p:sp>
        <p:nvSpPr>
          <p:cNvPr id="6" name="card6"/>
          <p:cNvSpPr/>
          <p:nvPr/>
        </p:nvSpPr>
        <p:spPr>
          <a:xfrm>
            <a:off x="4880068" y="1203419"/>
            <a:ext cx="107763" cy="107763"/>
          </a:xfrm>
          <a:prstGeom prst="roundRect">
            <a:avLst>
              <a:gd name="adj" fmla="val 17677"/>
            </a:avLst>
          </a:prstGeom>
          <a:solidFill>
            <a:srgbClr val="3A7D44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4880068" y="1652879"/>
            <a:ext cx="107763" cy="107763"/>
          </a:xfrm>
          <a:prstGeom prst="roundRect">
            <a:avLst>
              <a:gd name="adj" fmla="val 17677"/>
            </a:avLst>
          </a:prstGeom>
          <a:solidFill>
            <a:srgbClr val="3A7D44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4880068" y="1915710"/>
            <a:ext cx="107763" cy="107763"/>
          </a:xfrm>
          <a:prstGeom prst="roundRect">
            <a:avLst>
              <a:gd name="adj" fmla="val 17677"/>
            </a:avLst>
          </a:prstGeom>
          <a:solidFill>
            <a:srgbClr val="3A7D44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8013700" y="698500"/>
            <a:ext cx="3225800" cy="2603500"/>
          </a:xfrm>
          <a:prstGeom prst="roundRect">
            <a:avLst>
              <a:gd name="adj" fmla="val 8780"/>
            </a:avLst>
          </a:prstGeom>
          <a:solidFill>
            <a:srgbClr val="FFFFFF"/>
          </a:solidFill>
          <a:ln w="6350" cap="flat">
            <a:solidFill>
              <a:srgbClr val="E4E7EC"/>
            </a:solidFill>
          </a:ln>
        </p:spPr>
      </p:sp>
      <p:sp>
        <p:nvSpPr>
          <p:cNvPr id="10" name="card10"/>
          <p:cNvSpPr/>
          <p:nvPr/>
        </p:nvSpPr>
        <p:spPr>
          <a:xfrm>
            <a:off x="8232869" y="1203419"/>
            <a:ext cx="107762" cy="107763"/>
          </a:xfrm>
          <a:prstGeom prst="roundRect">
            <a:avLst>
              <a:gd name="adj" fmla="val 17677"/>
            </a:avLst>
          </a:prstGeom>
          <a:solidFill>
            <a:srgbClr val="C0473C"/>
          </a:solidFill>
          <a:ln>
            <a:noFill/>
          </a:ln>
        </p:spPr>
      </p:sp>
      <p:sp>
        <p:nvSpPr>
          <p:cNvPr id="11" name="card11"/>
          <p:cNvSpPr/>
          <p:nvPr/>
        </p:nvSpPr>
        <p:spPr>
          <a:xfrm>
            <a:off x="8232869" y="1652879"/>
            <a:ext cx="107762" cy="107763"/>
          </a:xfrm>
          <a:prstGeom prst="roundRect">
            <a:avLst>
              <a:gd name="adj" fmla="val 17677"/>
            </a:avLst>
          </a:prstGeom>
          <a:solidFill>
            <a:srgbClr val="C0473C"/>
          </a:solidFill>
          <a:ln>
            <a:noFill/>
          </a:ln>
        </p:spPr>
      </p:sp>
      <p:sp>
        <p:nvSpPr>
          <p:cNvPr id="12" name="card12"/>
          <p:cNvSpPr/>
          <p:nvPr/>
        </p:nvSpPr>
        <p:spPr>
          <a:xfrm>
            <a:off x="8232869" y="1915710"/>
            <a:ext cx="107762" cy="107763"/>
          </a:xfrm>
          <a:prstGeom prst="roundRect">
            <a:avLst>
              <a:gd name="adj" fmla="val 17677"/>
            </a:avLst>
          </a:prstGeom>
          <a:solidFill>
            <a:srgbClr val="C0473C"/>
          </a:solidFill>
          <a:ln>
            <a:noFill/>
          </a:ln>
        </p:spPr>
      </p:sp>
      <p:sp>
        <p:nvSpPr>
          <p:cNvPr id="13" name="card13"/>
          <p:cNvSpPr/>
          <p:nvPr/>
        </p:nvSpPr>
        <p:spPr>
          <a:xfrm>
            <a:off x="4660900" y="3429000"/>
            <a:ext cx="3225800" cy="2603500"/>
          </a:xfrm>
          <a:prstGeom prst="roundRect">
            <a:avLst>
              <a:gd name="adj" fmla="val 8780"/>
            </a:avLst>
          </a:prstGeom>
          <a:solidFill>
            <a:srgbClr val="FFFFFF"/>
          </a:solidFill>
          <a:ln w="6350" cap="flat">
            <a:solidFill>
              <a:srgbClr val="E4E7EC"/>
            </a:solidFill>
          </a:ln>
        </p:spPr>
      </p:sp>
      <p:sp>
        <p:nvSpPr>
          <p:cNvPr id="14" name="card14"/>
          <p:cNvSpPr/>
          <p:nvPr/>
        </p:nvSpPr>
        <p:spPr>
          <a:xfrm>
            <a:off x="4880068" y="3933918"/>
            <a:ext cx="107763" cy="107763"/>
          </a:xfrm>
          <a:prstGeom prst="roundRect">
            <a:avLst>
              <a:gd name="adj" fmla="val 17677"/>
            </a:avLst>
          </a:prstGeom>
          <a:solidFill>
            <a:srgbClr val="3A7D44"/>
          </a:solidFill>
          <a:ln>
            <a:noFill/>
          </a:ln>
        </p:spPr>
      </p:sp>
      <p:sp>
        <p:nvSpPr>
          <p:cNvPr id="15" name="card15"/>
          <p:cNvSpPr/>
          <p:nvPr/>
        </p:nvSpPr>
        <p:spPr>
          <a:xfrm>
            <a:off x="4880068" y="4383379"/>
            <a:ext cx="107763" cy="107763"/>
          </a:xfrm>
          <a:prstGeom prst="roundRect">
            <a:avLst>
              <a:gd name="adj" fmla="val 17677"/>
            </a:avLst>
          </a:prstGeom>
          <a:solidFill>
            <a:srgbClr val="3A7D44"/>
          </a:solidFill>
          <a:ln>
            <a:noFill/>
          </a:ln>
        </p:spPr>
      </p:sp>
      <p:sp>
        <p:nvSpPr>
          <p:cNvPr id="16" name="card16"/>
          <p:cNvSpPr/>
          <p:nvPr/>
        </p:nvSpPr>
        <p:spPr>
          <a:xfrm>
            <a:off x="4880068" y="4646210"/>
            <a:ext cx="107763" cy="107763"/>
          </a:xfrm>
          <a:prstGeom prst="roundRect">
            <a:avLst>
              <a:gd name="adj" fmla="val 17677"/>
            </a:avLst>
          </a:prstGeom>
          <a:solidFill>
            <a:srgbClr val="3A7D44"/>
          </a:solidFill>
          <a:ln>
            <a:noFill/>
          </a:ln>
        </p:spPr>
      </p:sp>
      <p:sp>
        <p:nvSpPr>
          <p:cNvPr id="17" name="card17"/>
          <p:cNvSpPr/>
          <p:nvPr/>
        </p:nvSpPr>
        <p:spPr>
          <a:xfrm>
            <a:off x="8013700" y="3429000"/>
            <a:ext cx="3225800" cy="2603500"/>
          </a:xfrm>
          <a:prstGeom prst="roundRect">
            <a:avLst>
              <a:gd name="adj" fmla="val 8780"/>
            </a:avLst>
          </a:prstGeom>
          <a:solidFill>
            <a:srgbClr val="FFFFFF"/>
          </a:solidFill>
          <a:ln w="6350" cap="flat">
            <a:solidFill>
              <a:srgbClr val="E4E7EC"/>
            </a:solidFill>
          </a:ln>
        </p:spPr>
      </p:sp>
      <p:sp>
        <p:nvSpPr>
          <p:cNvPr id="18" name="card18"/>
          <p:cNvSpPr/>
          <p:nvPr/>
        </p:nvSpPr>
        <p:spPr>
          <a:xfrm>
            <a:off x="8232869" y="3933918"/>
            <a:ext cx="107762" cy="107763"/>
          </a:xfrm>
          <a:prstGeom prst="roundRect">
            <a:avLst>
              <a:gd name="adj" fmla="val 17677"/>
            </a:avLst>
          </a:prstGeom>
          <a:solidFill>
            <a:srgbClr val="3A7D44"/>
          </a:solidFill>
          <a:ln>
            <a:noFill/>
          </a:ln>
        </p:spPr>
      </p:sp>
      <p:sp>
        <p:nvSpPr>
          <p:cNvPr id="19" name="card19"/>
          <p:cNvSpPr/>
          <p:nvPr/>
        </p:nvSpPr>
        <p:spPr>
          <a:xfrm>
            <a:off x="8232869" y="4196749"/>
            <a:ext cx="107762" cy="107763"/>
          </a:xfrm>
          <a:prstGeom prst="roundRect">
            <a:avLst>
              <a:gd name="adj" fmla="val 17677"/>
            </a:avLst>
          </a:prstGeom>
          <a:solidFill>
            <a:srgbClr val="3A7D44"/>
          </a:solidFill>
          <a:ln>
            <a:noFill/>
          </a:ln>
        </p:spPr>
      </p:sp>
      <p:sp>
        <p:nvSpPr>
          <p:cNvPr id="20" name="card20"/>
          <p:cNvSpPr/>
          <p:nvPr/>
        </p:nvSpPr>
        <p:spPr>
          <a:xfrm>
            <a:off x="8232869" y="4646210"/>
            <a:ext cx="107762" cy="107763"/>
          </a:xfrm>
          <a:prstGeom prst="roundRect">
            <a:avLst>
              <a:gd name="adj" fmla="val 17677"/>
            </a:avLst>
          </a:prstGeom>
          <a:solidFill>
            <a:srgbClr val="3A7D44"/>
          </a:solidFill>
          <a:ln>
            <a:noFill/>
          </a:ln>
        </p:spPr>
      </p:sp>
      <p:pic>
        <p:nvPicPr>
          <p:cNvPr id="21" name="pic21"/>
          <p:cNvPicPr/>
          <p:nvPr/>
        </p:nvPicPr>
        <p:blipFill>
          <a:blip r:embed="rId4"/>
          <a:srcRect l="20056" t="0" r="20056" b="0"/>
          <a:stretch>
            <a:fillRect/>
          </a:stretch>
        </p:blipFill>
        <p:spPr>
          <a:xfrm>
            <a:off x="1968500" y="1003300"/>
            <a:ext cx="1270000" cy="1270000"/>
          </a:xfrm>
          <a:prstGeom prst="rect">
            <a:avLst/>
          </a:prstGeom>
        </p:spPr>
      </p:pic>
      <p:sp>
        <p:nvSpPr>
          <p:cNvPr id="22" name="text22"/>
          <p:cNvSpPr>
            <a:spLocks noChangeArrowheads="1"/>
          </p:cNvSpPr>
          <p:nvPr/>
        </p:nvSpPr>
        <p:spPr>
          <a:xfrm>
            <a:off x="1411208" y="2451100"/>
            <a:ext cx="2384584" cy="3022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2280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Наш покупатель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4895850" y="908050"/>
            <a:ext cx="339090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b="1" cap="all" spc="119">
                <a:solidFill>
                  <a:srgbClr val="3A7D44"/>
                </a:solidFill>
                <a:latin typeface="Manrope"/>
              </a:rPr>
              <a:t>Основной покупатель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5060950" y="1163985"/>
            <a:ext cx="2616200" cy="3859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70"/>
              </a:lnSpc>
            </a:pPr>
            <a:r>
              <a:rPr lang="ru-RU" sz="1050">
                <a:solidFill>
                  <a:srgbClr val="15171C"/>
                </a:solidFill>
                <a:latin typeface="Manrope"/>
              </a:rPr>
              <a:t>Закупка на неделю: молочные продукты, мясо, овощи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5060950" y="1613416"/>
            <a:ext cx="1696879" cy="1993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70"/>
              </a:lnSpc>
            </a:pPr>
            <a:r>
              <a:rPr lang="ru-RU" sz="1050">
                <a:solidFill>
                  <a:srgbClr val="15171C"/>
                </a:solidFill>
                <a:latin typeface="Manrope"/>
              </a:rPr>
              <a:t>Визит 2 раза в неделю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5060950" y="1876246"/>
            <a:ext cx="2504956" cy="1993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70"/>
              </a:lnSpc>
            </a:pPr>
            <a:r>
              <a:rPr lang="ru-RU" sz="1050">
                <a:solidFill>
                  <a:srgbClr val="15171C"/>
                </a:solidFill>
                <a:latin typeface="Manrope"/>
              </a:rPr>
              <a:t>Ценят качество и натуральность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8248650" y="908050"/>
            <a:ext cx="339090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b="1" cap="all" spc="119">
                <a:solidFill>
                  <a:srgbClr val="C0473C"/>
                </a:solidFill>
                <a:latin typeface="Manrope"/>
              </a:rPr>
              <a:t>Постоянный покупатель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8413750" y="1163985"/>
            <a:ext cx="2616200" cy="3859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70"/>
              </a:lnSpc>
            </a:pPr>
            <a:r>
              <a:rPr lang="ru-RU" sz="1050">
                <a:solidFill>
                  <a:srgbClr val="15171C"/>
                </a:solidFill>
                <a:latin typeface="Manrope"/>
              </a:rPr>
              <a:t>Ежедневные покупки свежих продуктов: молоко, хлеб, сезонные овощи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8413750" y="1613416"/>
            <a:ext cx="1446609" cy="1993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70"/>
              </a:lnSpc>
            </a:pPr>
            <a:r>
              <a:rPr lang="ru-RU" sz="1050">
                <a:solidFill>
                  <a:srgbClr val="15171C"/>
                </a:solidFill>
                <a:latin typeface="Manrope"/>
              </a:rPr>
              <a:t>Визит каждый день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8413750" y="1876276"/>
            <a:ext cx="2616200" cy="3859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70"/>
              </a:lnSpc>
            </a:pPr>
            <a:r>
              <a:rPr lang="ru-RU" sz="1050">
                <a:solidFill>
                  <a:srgbClr val="15171C"/>
                </a:solidFill>
                <a:latin typeface="Manrope"/>
              </a:rPr>
              <a:t>Ценят свежесть и привычный ассортимент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4895850" y="3638550"/>
            <a:ext cx="339090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b="1" cap="all" spc="119">
                <a:solidFill>
                  <a:srgbClr val="3A7D44"/>
                </a:solidFill>
                <a:latin typeface="Manrope"/>
              </a:rPr>
              <a:t>Цели</a:t>
            </a:r>
          </a:p>
        </p:txBody>
      </p:sp>
      <p:sp>
        <p:nvSpPr>
          <p:cNvPr id="32" name="text32"/>
          <p:cNvSpPr>
            <a:spLocks noChangeArrowheads="1"/>
          </p:cNvSpPr>
          <p:nvPr/>
        </p:nvSpPr>
        <p:spPr>
          <a:xfrm>
            <a:off x="5060950" y="3894485"/>
            <a:ext cx="2616200" cy="3859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70"/>
              </a:lnSpc>
            </a:pPr>
            <a:r>
              <a:rPr lang="ru-RU" sz="1050">
                <a:solidFill>
                  <a:srgbClr val="15171C"/>
                </a:solidFill>
                <a:latin typeface="Manrope"/>
              </a:rPr>
              <a:t>Свежие фермерские продукты без посредников</a:t>
            </a:r>
          </a:p>
        </p:txBody>
      </p:sp>
      <p:sp>
        <p:nvSpPr>
          <p:cNvPr id="33" name="text33"/>
          <p:cNvSpPr>
            <a:spLocks noChangeArrowheads="1"/>
          </p:cNvSpPr>
          <p:nvPr/>
        </p:nvSpPr>
        <p:spPr>
          <a:xfrm>
            <a:off x="5060950" y="4343916"/>
            <a:ext cx="2854762" cy="1993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70"/>
              </a:lnSpc>
            </a:pPr>
            <a:r>
              <a:rPr lang="ru-RU" sz="1050">
                <a:solidFill>
                  <a:srgbClr val="15171C"/>
                </a:solidFill>
                <a:latin typeface="Manrope"/>
              </a:rPr>
              <a:t>Поддержка местных производителей</a:t>
            </a:r>
          </a:p>
        </p:txBody>
      </p:sp>
      <p:sp>
        <p:nvSpPr>
          <p:cNvPr id="34" name="text34"/>
          <p:cNvSpPr>
            <a:spLocks noChangeArrowheads="1"/>
          </p:cNvSpPr>
          <p:nvPr/>
        </p:nvSpPr>
        <p:spPr>
          <a:xfrm>
            <a:off x="5060950" y="4606746"/>
            <a:ext cx="2213967" cy="1993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70"/>
              </a:lnSpc>
            </a:pPr>
            <a:r>
              <a:rPr lang="ru-RU" sz="1050">
                <a:solidFill>
                  <a:srgbClr val="15171C"/>
                </a:solidFill>
                <a:latin typeface="Manrope"/>
              </a:rPr>
              <a:t>Здоровое питание для семьи</a:t>
            </a:r>
          </a:p>
        </p:txBody>
      </p:sp>
      <p:sp>
        <p:nvSpPr>
          <p:cNvPr id="35" name="text35"/>
          <p:cNvSpPr>
            <a:spLocks noChangeArrowheads="1"/>
          </p:cNvSpPr>
          <p:nvPr/>
        </p:nvSpPr>
        <p:spPr>
          <a:xfrm>
            <a:off x="8248650" y="3638550"/>
            <a:ext cx="339090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b="1" cap="all" spc="119">
                <a:solidFill>
                  <a:srgbClr val="3A7D44"/>
                </a:solidFill>
                <a:latin typeface="Manrope"/>
              </a:rPr>
              <a:t>Боли</a:t>
            </a:r>
          </a:p>
        </p:txBody>
      </p:sp>
      <p:sp>
        <p:nvSpPr>
          <p:cNvPr id="36" name="text36"/>
          <p:cNvSpPr>
            <a:spLocks noChangeArrowheads="1"/>
          </p:cNvSpPr>
          <p:nvPr/>
        </p:nvSpPr>
        <p:spPr>
          <a:xfrm>
            <a:off x="8413750" y="3894455"/>
            <a:ext cx="2876074" cy="1993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70"/>
              </a:lnSpc>
            </a:pPr>
            <a:r>
              <a:rPr lang="ru-RU" sz="1050">
                <a:solidFill>
                  <a:srgbClr val="15171C"/>
                </a:solidFill>
                <a:latin typeface="Manrope"/>
              </a:rPr>
              <a:t>Недоверие к сетевым супермаркетам</a:t>
            </a:r>
          </a:p>
        </p:txBody>
      </p:sp>
      <p:sp>
        <p:nvSpPr>
          <p:cNvPr id="37" name="text37"/>
          <p:cNvSpPr>
            <a:spLocks noChangeArrowheads="1"/>
          </p:cNvSpPr>
          <p:nvPr/>
        </p:nvSpPr>
        <p:spPr>
          <a:xfrm>
            <a:off x="8413750" y="4157315"/>
            <a:ext cx="2616200" cy="3859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70"/>
              </a:lnSpc>
            </a:pPr>
            <a:r>
              <a:rPr lang="ru-RU" sz="1050">
                <a:solidFill>
                  <a:srgbClr val="15171C"/>
                </a:solidFill>
                <a:latin typeface="Manrope"/>
              </a:rPr>
              <a:t>Нехватка времени на поиск качественных продуктов</a:t>
            </a:r>
          </a:p>
        </p:txBody>
      </p:sp>
      <p:sp>
        <p:nvSpPr>
          <p:cNvPr id="38" name="text38"/>
          <p:cNvSpPr>
            <a:spLocks noChangeArrowheads="1"/>
          </p:cNvSpPr>
          <p:nvPr/>
        </p:nvSpPr>
        <p:spPr>
          <a:xfrm>
            <a:off x="8413750" y="4606746"/>
            <a:ext cx="3068717" cy="1993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70"/>
              </a:lnSpc>
            </a:pPr>
            <a:r>
              <a:rPr lang="ru-RU" sz="1050">
                <a:solidFill>
                  <a:srgbClr val="15171C"/>
                </a:solidFill>
                <a:latin typeface="Manrope"/>
              </a:rPr>
              <a:t>Опасения по поводу состава и свежести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7747000" cy="6925667"/>
          </a:xfrm>
          <a:prstGeom prst="roundRect">
            <a:avLst>
              <a:gd name="adj" fmla="val 3300"/>
            </a:avLst>
          </a:prstGeom>
          <a:solidFill>
            <a:srgbClr val="F4F5F7"/>
          </a:solidFill>
          <a:ln>
            <a:noFill/>
          </a:ln>
          <a:effectLst>
            <a:outerShdw blurRad="381000" dist="152400" dir="5400000" rotWithShape="0">
              <a:srgbClr val="15151C">
                <a:alpha val="14118"/>
              </a:srgbClr>
            </a:outerShdw>
          </a:effectLst>
        </p:spPr>
      </p:sp>
      <p:sp>
        <p:nvSpPr>
          <p:cNvPr id="4" name="card4"/>
          <p:cNvSpPr/>
          <p:nvPr/>
        </p:nvSpPr>
        <p:spPr>
          <a:xfrm>
            <a:off x="8318500" y="571500"/>
            <a:ext cx="1304528" cy="279400"/>
          </a:xfrm>
          <a:prstGeom prst="roundRect">
            <a:avLst>
              <a:gd name="adj" fmla="val 40909"/>
            </a:avLst>
          </a:prstGeom>
          <a:solidFill>
            <a:srgbClr val="E5EEE5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8318500" y="2741017"/>
            <a:ext cx="1530350" cy="977900"/>
          </a:xfrm>
          <a:prstGeom prst="roundRect">
            <a:avLst>
              <a:gd name="adj" fmla="val 15584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9963150" y="2741017"/>
            <a:ext cx="1530350" cy="977900"/>
          </a:xfrm>
          <a:prstGeom prst="roundRect">
            <a:avLst>
              <a:gd name="adj" fmla="val 15584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8318500" y="3833217"/>
            <a:ext cx="1530350" cy="977900"/>
          </a:xfrm>
          <a:prstGeom prst="roundRect">
            <a:avLst>
              <a:gd name="adj" fmla="val 15584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9963150" y="3833217"/>
            <a:ext cx="1530350" cy="977900"/>
          </a:xfrm>
          <a:prstGeom prst="roundRect">
            <a:avLst>
              <a:gd name="adj" fmla="val 15584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8318500" y="5871567"/>
            <a:ext cx="2676327" cy="482600"/>
          </a:xfrm>
          <a:prstGeom prst="roundRect">
            <a:avLst>
              <a:gd name="adj" fmla="val 27631"/>
            </a:avLst>
          </a:prstGeom>
          <a:solidFill>
            <a:srgbClr val="3A7D44"/>
          </a:solidFill>
          <a:ln>
            <a:noFill/>
          </a:ln>
        </p:spPr>
      </p:sp>
      <p:pic>
        <p:nvPicPr>
          <p:cNvPr id="10" name="pic10"/>
          <p:cNvPicPr/>
          <p:nvPr/>
        </p:nvPicPr>
        <p:blipFill>
          <a:blip r:embed="rId4"/>
          <a:srcRect l="17935" t="0" r="17935" b="0"/>
          <a:stretch>
            <a:fillRect/>
          </a:stretch>
        </p:blipFill>
        <p:spPr>
          <a:xfrm>
            <a:off x="0" y="0"/>
            <a:ext cx="7747000" cy="6858000"/>
          </a:xfrm>
          <a:prstGeom prst="rect">
            <a:avLst/>
          </a:prstGeom>
        </p:spPr>
      </p:pic>
      <p:sp>
        <p:nvSpPr>
          <p:cNvPr id="11" name="text11"/>
          <p:cNvSpPr>
            <a:spLocks noChangeArrowheads="1"/>
          </p:cNvSpPr>
          <p:nvPr/>
        </p:nvSpPr>
        <p:spPr>
          <a:xfrm>
            <a:off x="8470900" y="635000"/>
            <a:ext cx="1291114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80"/>
              </a:lnSpc>
            </a:pPr>
            <a:r>
              <a:rPr lang="ru-RU" sz="900" cap="all" spc="90">
                <a:solidFill>
                  <a:srgbClr val="3A7D44"/>
                </a:solidFill>
                <a:latin typeface="Manrope"/>
              </a:rPr>
              <a:t>Формат · 90 м²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8318500" y="990600"/>
            <a:ext cx="3200400" cy="874117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91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Как устроена точка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318500" y="2017117"/>
            <a:ext cx="3200400" cy="457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50"/>
              </a:lnSpc>
            </a:pPr>
            <a:r>
              <a:rPr lang="ru-RU" sz="1250">
                <a:solidFill>
                  <a:srgbClr val="636569"/>
                </a:solidFill>
                <a:latin typeface="Manrope"/>
              </a:rPr>
              <a:t>Компактный магазин у дома в торговом центре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509000" y="2880717"/>
            <a:ext cx="1379220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>
                <a:solidFill>
                  <a:srgbClr val="636569"/>
                </a:solidFill>
                <a:latin typeface="Manrope"/>
              </a:rPr>
              <a:t>Площадь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509000" y="3058517"/>
            <a:ext cx="13792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90 м²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153650" y="2880717"/>
            <a:ext cx="1379220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>
                <a:solidFill>
                  <a:srgbClr val="636569"/>
                </a:solidFill>
                <a:latin typeface="Manrope"/>
              </a:rPr>
              <a:t>Зонирование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153650" y="3058517"/>
            <a:ext cx="1174750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5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Зал, касса, подсобка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509000" y="3972917"/>
            <a:ext cx="1379220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>
                <a:solidFill>
                  <a:srgbClr val="636569"/>
                </a:solidFill>
                <a:latin typeface="Manrope"/>
              </a:rPr>
              <a:t>Режим работы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509000" y="4150717"/>
            <a:ext cx="1174750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5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10:00–22:00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0153650" y="3972917"/>
            <a:ext cx="1379220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>
                <a:solidFill>
                  <a:srgbClr val="636569"/>
                </a:solidFill>
                <a:latin typeface="Manrope"/>
              </a:rPr>
              <a:t>Персонал в смене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0153650" y="4150717"/>
            <a:ext cx="13792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3 человека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8318500" y="5090517"/>
            <a:ext cx="1307203" cy="5003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840"/>
              </a:lnSpc>
            </a:pPr>
            <a:r>
              <a:rPr lang="ru-RU" sz="3200" b="1" spc="-63">
                <a:solidFill>
                  <a:srgbClr val="3A7D44"/>
                </a:solidFill>
                <a:latin typeface="Manrope"/>
              </a:rPr>
              <a:t>90 м²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9506049" y="5376267"/>
            <a:ext cx="1788795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оптимальная площадь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8447107" y="6001742"/>
            <a:ext cx="2419112" cy="203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500"/>
              </a:lnSpc>
            </a:pPr>
            <a:r>
              <a:rPr lang="ru-RU" sz="1250" b="1">
                <a:solidFill>
                  <a:srgbClr val="FFFFFF"/>
                </a:solidFill>
                <a:latin typeface="Manrope"/>
              </a:rPr>
              <a:t>Открытие через 3 месяца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5461000" y="2574925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3A7D44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5461000" y="3263900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3A7D44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5461000" y="3952875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3A7D44"/>
          </a:solidFill>
          <a:ln>
            <a:noFill/>
          </a:ln>
        </p:spPr>
      </p:sp>
      <p:pic>
        <p:nvPicPr>
          <p:cNvPr id="6" name="pic6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49900" y="2676525"/>
            <a:ext cx="152400" cy="127000"/>
          </a:xfrm>
          <a:prstGeom prst="rect">
            <a:avLst/>
          </a:prstGeom>
        </p:spPr>
      </p:pic>
      <p:pic>
        <p:nvPicPr>
          <p:cNvPr id="7" name="pic7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49900" y="3365500"/>
            <a:ext cx="152400" cy="127000"/>
          </a:xfrm>
          <a:prstGeom prst="rect">
            <a:avLst/>
          </a:prstGeom>
        </p:spPr>
      </p:pic>
      <p:pic>
        <p:nvPicPr>
          <p:cNvPr id="8" name="pic8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49900" y="4054475"/>
            <a:ext cx="152400" cy="127000"/>
          </a:xfrm>
          <a:prstGeom prst="rect">
            <a:avLst/>
          </a:prstGeom>
        </p:spPr>
      </p:pic>
      <p:sp>
        <p:nvSpPr>
          <p:cNvPr id="9" name="text9"/>
          <p:cNvSpPr>
            <a:spLocks noChangeArrowheads="1"/>
          </p:cNvSpPr>
          <p:nvPr/>
        </p:nvSpPr>
        <p:spPr>
          <a:xfrm>
            <a:off x="1117600" y="1875334"/>
            <a:ext cx="1469493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3A7D44"/>
                </a:solidFill>
                <a:latin typeface="Manrope"/>
              </a:rPr>
              <a:t>Поставщики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2134989"/>
            <a:ext cx="3962400" cy="18260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570"/>
              </a:lnSpc>
            </a:pPr>
            <a:r>
              <a:rPr lang="ru-RU" sz="3400" b="1" spc="-67">
                <a:solidFill>
                  <a:srgbClr val="15171C"/>
                </a:solidFill>
                <a:latin typeface="Manrope"/>
              </a:rPr>
              <a:t>24 фермерских хозяйства Ярославской области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4195018"/>
            <a:ext cx="3962400" cy="78035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15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Отбираем и проверяем поставщиков по трём критериям — чтобы на полку попадало только проверенное.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5969000" y="2497138"/>
            <a:ext cx="5486400" cy="4730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Происхождение — продукция только от фермерских хозяйств Ярославской области, без посредников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5969000" y="3186113"/>
            <a:ext cx="5486400" cy="4730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Свежесть — короткий срок от производства до прилавка, поставки несколько раз в неделю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5969000" y="3875088"/>
            <a:ext cx="5486400" cy="4730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Документация — полный пакет документов и деклараций соответствия на каждую партию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3403600" y="2641798"/>
            <a:ext cx="5511800" cy="215900"/>
          </a:xfrm>
          <a:prstGeom prst="roundRect">
            <a:avLst>
              <a:gd name="adj" fmla="val 39705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3403600" y="2641798"/>
            <a:ext cx="5511800" cy="215900"/>
          </a:xfrm>
          <a:prstGeom prst="roundRect">
            <a:avLst>
              <a:gd name="adj" fmla="val 39705"/>
            </a:avLst>
          </a:prstGeom>
          <a:solidFill>
            <a:srgbClr val="3A7D44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403600" y="3105348"/>
            <a:ext cx="5511800" cy="215900"/>
          </a:xfrm>
          <a:prstGeom prst="roundRect">
            <a:avLst>
              <a:gd name="adj" fmla="val 39705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3403600" y="3105348"/>
            <a:ext cx="1521222" cy="215900"/>
          </a:xfrm>
          <a:prstGeom prst="roundRect">
            <a:avLst>
              <a:gd name="adj" fmla="val 39705"/>
            </a:avLst>
          </a:prstGeom>
          <a:solidFill>
            <a:srgbClr val="E5EEE5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3403600" y="3568898"/>
            <a:ext cx="5511800" cy="215900"/>
          </a:xfrm>
          <a:prstGeom prst="roundRect">
            <a:avLst>
              <a:gd name="adj" fmla="val 39705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3403600" y="3568898"/>
            <a:ext cx="1179513" cy="215900"/>
          </a:xfrm>
          <a:prstGeom prst="roundRect">
            <a:avLst>
              <a:gd name="adj" fmla="val 39705"/>
            </a:avLst>
          </a:prstGeom>
          <a:solidFill>
            <a:srgbClr val="E5EEE5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3403600" y="4032448"/>
            <a:ext cx="5511800" cy="215900"/>
          </a:xfrm>
          <a:prstGeom prst="roundRect">
            <a:avLst>
              <a:gd name="adj" fmla="val 39705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3403600" y="4032448"/>
            <a:ext cx="1096764" cy="215900"/>
          </a:xfrm>
          <a:prstGeom prst="roundRect">
            <a:avLst>
              <a:gd name="adj" fmla="val 39705"/>
            </a:avLst>
          </a:prstGeom>
          <a:solidFill>
            <a:srgbClr val="E5EEE5"/>
          </a:solidFill>
          <a:ln>
            <a:noFill/>
          </a:ln>
        </p:spPr>
      </p:sp>
      <p:sp>
        <p:nvSpPr>
          <p:cNvPr id="11" name="card11"/>
          <p:cNvSpPr/>
          <p:nvPr/>
        </p:nvSpPr>
        <p:spPr>
          <a:xfrm>
            <a:off x="3403600" y="4495998"/>
            <a:ext cx="5511800" cy="215900"/>
          </a:xfrm>
          <a:prstGeom prst="roundRect">
            <a:avLst>
              <a:gd name="adj" fmla="val 39705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12" name="card12"/>
          <p:cNvSpPr/>
          <p:nvPr/>
        </p:nvSpPr>
        <p:spPr>
          <a:xfrm>
            <a:off x="3403600" y="4495998"/>
            <a:ext cx="837704" cy="215900"/>
          </a:xfrm>
          <a:prstGeom prst="roundRect">
            <a:avLst>
              <a:gd name="adj" fmla="val 39705"/>
            </a:avLst>
          </a:prstGeom>
          <a:solidFill>
            <a:srgbClr val="E5EEE5"/>
          </a:solidFill>
          <a:ln>
            <a:noFill/>
          </a:ln>
        </p:spPr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117600" y="1558627"/>
            <a:ext cx="2649164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3A7D44"/>
                </a:solidFill>
                <a:latin typeface="Manrope"/>
              </a:rPr>
              <a:t>Экономика точки · 2025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2000" y="1761133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Структура затрат и прибыли магазина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62000" y="2632273"/>
            <a:ext cx="28956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Закупка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839200" y="2638623"/>
            <a:ext cx="1828800" cy="203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00"/>
              </a:lnSpc>
            </a:pPr>
            <a:r>
              <a:rPr lang="ru-RU" sz="1250">
                <a:solidFill>
                  <a:srgbClr val="636569"/>
                </a:solidFill>
                <a:latin typeface="Manrope"/>
              </a:rPr>
              <a:t>41,5 млн ₽ · 61%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62000" y="3095823"/>
            <a:ext cx="28956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Фонд оплаты труда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839200" y="3102173"/>
            <a:ext cx="1828800" cy="203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00"/>
              </a:lnSpc>
            </a:pPr>
            <a:r>
              <a:rPr lang="ru-RU" sz="1250">
                <a:solidFill>
                  <a:srgbClr val="636569"/>
                </a:solidFill>
                <a:latin typeface="Manrope"/>
              </a:rPr>
              <a:t>9,5 млн ₽ · 14%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762000" y="3559373"/>
            <a:ext cx="28956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Прибыль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8839200" y="3565723"/>
            <a:ext cx="1828800" cy="203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00"/>
              </a:lnSpc>
            </a:pPr>
            <a:r>
              <a:rPr lang="ru-RU" sz="1250">
                <a:solidFill>
                  <a:srgbClr val="636569"/>
                </a:solidFill>
                <a:latin typeface="Manrope"/>
              </a:rPr>
              <a:t>6,8 млн ₽ · 10%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762000" y="4022923"/>
            <a:ext cx="28956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Аренда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8839200" y="4029273"/>
            <a:ext cx="1828800" cy="203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00"/>
              </a:lnSpc>
            </a:pPr>
            <a:r>
              <a:rPr lang="ru-RU" sz="1250">
                <a:solidFill>
                  <a:srgbClr val="636569"/>
                </a:solidFill>
                <a:latin typeface="Manrope"/>
              </a:rPr>
              <a:t>6,1 млн ₽ · 9%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762000" y="4486473"/>
            <a:ext cx="28956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Прочее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8839200" y="4492823"/>
            <a:ext cx="1828800" cy="203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00"/>
              </a:lnSpc>
            </a:pPr>
            <a:r>
              <a:rPr lang="ru-RU" sz="1250">
                <a:solidFill>
                  <a:srgbClr val="636569"/>
                </a:solidFill>
                <a:latin typeface="Manrope"/>
              </a:rPr>
              <a:t>4,1 млн ₽ · 6%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762000" y="5051623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Выручка 68 млн ₽ · прибыль 10% — устойчивая маржинальность для формата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Данные сети «Своё», 2025 год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chart3"/>
          <p:cNvGraphicFramePr/>
          <p:nvPr/>
        </p:nvGraphicFramePr>
        <p:xfrm>
          <a:off x="762000" y="1858963"/>
          <a:ext cx="106680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4" name="text4"/>
          <p:cNvSpPr>
            <a:spLocks noChangeArrowheads="1"/>
          </p:cNvSpPr>
          <p:nvPr/>
        </p:nvSpPr>
        <p:spPr>
          <a:xfrm>
            <a:off x="762000" y="725488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69">
                <a:solidFill>
                  <a:srgbClr val="15171C"/>
                </a:solidFill>
                <a:latin typeface="Manrope"/>
              </a:rPr>
              <a:t>Выручка сети растёт третий год подряд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395413"/>
            <a:ext cx="113030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636569"/>
                </a:solidFill>
                <a:latin typeface="Manrope"/>
              </a:rPr>
              <a:t>Выручка сети, млн ₽, 2023–2025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5827713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За два года выручка выросла на 66% — с 41 до 68 млн ₽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Данные сети «Своё», 2023–2025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Магазин фермерских продуктов «Своё»</dc:title>
  <dc:creator>Слайда</dc:creator>
</cp:coreProperties>
</file>