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Manrope"/>
      <p:regular r:id="rIdFont0"/>
      <p:bold r:id="rIdFont1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F5FBF"/>
            </a:solidFill>
            <a:ln>
              <a:noFill/>
            </a:ln>
          </c:spPr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Товарооборот с м² в месяц</c:v>
                </c:pt>
                <c:pt idx="1">
                  <c:v>Средний чек</c:v>
                </c:pt>
                <c:pt idx="2">
                  <c:v>Конверсия из трафика</c:v>
                </c:pt>
                <c:pt idx="3">
                  <c:v>Доля повторных покупателей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42000</c:v>
                </c:pt>
                <c:pt idx="1">
                  <c:v>1850</c:v>
                </c:pt>
                <c:pt idx="2">
                  <c:v>6.4</c:v>
                </c:pt>
                <c:pt idx="3">
                  <c:v>38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15171C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l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100">
          <a:solidFill>
            <a:srgbClr val="636569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день. Меня зовут Елена Гордеева, я директор по развитию сети магазинов для рукоделия «Моток». Мы подаём заявку на помещение в вашем торговом центре «Меридиан» — сегодня сентябрь 2026 года, и мы хотели бы открыть точку в феврале 2027-го. Дальше я коротко покажу, кто мы, какой у нас покупатель и какие показатели дают действующие магазины. Разговор будет не про товар, а про трафик, выручку с квадратного метра и наши требования к помещению.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Коротко о нас: «Моток» работает с 2019 года, сегодня это 12 магазинов в 5 городах. У нас собственный склад, поэтому мы держим полный ассортимент — пряжа, ткани, фурнитура и наборы для творчества — и не зависим от сторонних поставщиков по срокам. Это устойчивая сеть с понятной экономикой, и именно её мы предлагаем усилить точкой в вашем торговом центре. Дальше расскажу, какой формат точки нам нужен и на каких показателях он работает.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Наш формат — это компактная точка на 70 квадратных метров, и каждый метр в ней работает. Витрина от четырёх метров затягивает внутрь, дальше покупатель идёт по основному залу с пряжей и тканями, затем попадает в зону фурнитуры — там как раз добирает мелочи к основной покупке. Отдельно стоит стол для коротких мастер-классов: он и приводит людей, и даёт нам трафик в будни, когда в торговом центре обычно тихо. Подсобное помещение с отдельным входом — чтобы приёмка товара и запасы не мешали залу. По срокам мы реалистичны: 45 дней от приёмки помещения до открытия, и это уже отработано на действующих точках.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Наш покупатель — это женщины 28–55 лет: мамы с детьми и постоянные рукодельницы. Они приходят с конкретной задачей — пряжа или ткань под проект, фурнитура, набор для творчества. Возвращаются за тремя вещами: консультацией продавца, новыми коллекциями пряжи и записью на мастер-класс. Именно поэтому доля повторных покупателей в действующих точках держится на уровне 38 процентов. Для торгового центра это значит предсказуемый поток людей, которые заходят целенаправленно и остаются надолго.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цифрах, которые для вас важнее всего — это показатели действующих точек за 2025 год. С каждого квадратного метра мы делаем 42 000 рублей товарооборота в месяц, средний чек — 1 850 рублей. Конверсия из проходящего трафика — 6,4%, и почти каждый третий покупатель возвращается к нам снова: доля повторных — 38%. Если перенести это на помещение в 70 квадратных метров, прогноз оборота точки — около 2,94 миллиона рублей в месяц. Это не обещание роста вашего трафика, а расчёт на нашей собственной аудитории и повторных визитах.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не обещаем вам роста общего трафика — это было бы нечестно. Но у нас есть своя аудитория: рукодельницы приходят в «Моток» целенаправленно, а записи на мастер-классы собирают людей в зале в конкретные часы. За счёт этого мы даём ровный поток в будние дни, когда торговый центр обычно пустеет. Мы хорошо сочетаемся с продуктовым и детским якорями: человек заходит за пряжей по пути за покупками. И важное — прямых конкурентов среди ваших арендаторов нет, нишу мы займём первыми.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том, что нам нужно от помещения — это короткий, но обязательный чек-лист. Площадь от шестидесяти пяти до восьмидесяти квадратных метров, оптимально — семьдесят. Первый или второй этаж рядом с детской зоной: это прямо влияет на трафик и на сочетаемость с якорями. Витрина от четырёх метров — нам важно показать ассортимент с улицы и из галереи. И два пункта, которые нужно проверить по конкретному помещению: выделенная мощность и отдельный вход в подсобное помещение. Если по этим двум пунктам всё сходится — мы готовы переходить к условиям.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важно показать, что «Моток» — это не разрозненные лавки, а сеть с единым стандартом оформления. Фасадная вывеска, витрина с сезонной выкладкой пряжи и наборов, навигация и выкладка в зале — всё по одному фирменному шаблону, который мы воспроизводим в каждой точке. Для торгового центра это значит предсказуемый, аккуратный вид арендатора и понятную зону притяжения рядом с детским якорем. Такой же стандарт мы применим и к помещению в «Меридиане». Дальше перейдём к условиям, которые мы предлагаем.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предлагаем условия, которые снижают риски обеих сторон. Пятилетний договор даёт торговому центру стабильного арендатора, а нам — возможность планировать развитие точки. Арендные каникулы на 45 дней совпадают со сроком ремонта: за это время мы приводим помещение в порядок и открываемся. Ставка — фиксированная часть плюс процент с товарооборота, то есть торговый центр зарабатывает вместе с нами, когда точка работает хорошо. Планируемое открытие — февраль 2027 года, поэтому решение по условиям важно принять в ближайшее время.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предлагаю перейти к делу. Давайте выберем удобную дату и вместе посмотрим помещение — так вы сразу оцените витрину, зонирование и подсобные площади. Параллельно обменяемся документами: с нашей стороны это сведения по сети, заявка и подтверждение показателей действующих точек. Со стороны торгового центра — планировка, условия по мощности и проект договора. Координаты для связи у вас на экране, я на связи в любой рабочий день. Готов ответить на вопросы и зафиксировать следующий шаг прямо сегодня.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2a022e7ee439c4c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c5907d61867e5fb8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809bedfc5a4290bd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b4edf107ece8fe31.png"/><Relationship Id="rId4" Type="http://schemas.openxmlformats.org/officeDocument/2006/relationships/image" Target="../media/m66f726002b8ec901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567102226a57c793.png"/><Relationship Id="rIdChart0" Type="http://schemas.openxmlformats.org/officeDocument/2006/relationships/chart" Target="../charts/char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809bedfc5a4290bd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d8e64e88d9268dd3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a89e4b8d3bc22e73.png"/><Relationship Id="rId4" Type="http://schemas.openxmlformats.org/officeDocument/2006/relationships/image" Target="../media/m827de9f00f852e29.jpe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59935dce166923d2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b4edf107ece8fe31.png"/><Relationship Id="rId4" Type="http://schemas.openxmlformats.org/officeDocument/2006/relationships/image" Target="../media/m7df4e593bc580c99.png"/><Relationship Id="rId5" Type="http://schemas.openxmlformats.org/officeDocument/2006/relationships/image" Target="../media/mf921f67cc73c713f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25475"/>
            <a:ext cx="830302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5171C"/>
                </a:solidFill>
                <a:latin typeface="Manrope"/>
              </a:rPr>
              <a:t>Моток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50445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5FBF"/>
                </a:solidFill>
                <a:latin typeface="Manrope"/>
              </a:rPr>
              <a:t>Заявка на аренду · ТЦ «Меридиан»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77750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5171C"/>
                </a:solidFill>
                <a:latin typeface="Manrope"/>
              </a:rPr>
              <a:t>«Моток»: заявка на помещение в ТЦ «Меридиан»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4045545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36569"/>
                </a:solidFill>
                <a:latin typeface="Manrope"/>
              </a:rPr>
              <a:t>Сеть магазинов товаров для рукоделия просит помещение 65–80 м²: показываем трафик, выручку с квадратного метра и условия для торгового центра.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848350"/>
            <a:ext cx="167859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Автор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057900"/>
            <a:ext cx="1557695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Елена Гордеева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66479" y="5848350"/>
            <a:ext cx="2844935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Роль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66479" y="6057900"/>
            <a:ext cx="272403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директор по развитию сети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5142905" y="5848350"/>
            <a:ext cx="5715794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Аудитория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142905" y="6057900"/>
            <a:ext cx="5715794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Для управляющей компании и отдела аренды ТЦ «Меридиан»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489174"/>
            <a:ext cx="865092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BF"/>
                </a:solidFill>
                <a:latin typeface="Manrope"/>
              </a:rPr>
              <a:t>О сети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844080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«Моток»: сеть магазинов товаров для рукоделия с 2019 года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092200" y="2956520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1F5FBF"/>
                </a:solidFill>
                <a:latin typeface="Manrope"/>
              </a:rPr>
              <a:t>2019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4115395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год основания сети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4439245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Работаем с 2019 года, развиваемся как сеть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699000" y="2956520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1F5FBF"/>
                </a:solidFill>
                <a:latin typeface="Manrope"/>
              </a:rPr>
              <a:t>12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699000" y="4115395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магазинов в сети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99000" y="4439245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Действующие точки в 5 городах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305800" y="2956520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1F5FBF"/>
                </a:solidFill>
                <a:latin typeface="Manrope"/>
              </a:rPr>
              <a:t>5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05800" y="4115395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городов присутствия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05800" y="4439245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Собственный склад обеспечивает поставки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5121077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Ассортимент: пряжа, ткани, фурнитура и наборы для творчества.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76537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4" name="card4"/>
          <p:cNvSpPr/>
          <p:nvPr/>
        </p:nvSpPr>
        <p:spPr>
          <a:xfrm>
            <a:off x="4368800" y="1976537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5" name="card5"/>
          <p:cNvSpPr/>
          <p:nvPr/>
        </p:nvSpPr>
        <p:spPr>
          <a:xfrm>
            <a:off x="7975600" y="1976537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4374059"/>
            <a:ext cx="3454400" cy="2201863"/>
          </a:xfrm>
          <a:prstGeom prst="roundRect">
            <a:avLst>
              <a:gd name="adj" fmla="val 103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7" name="card7"/>
          <p:cNvSpPr/>
          <p:nvPr/>
        </p:nvSpPr>
        <p:spPr>
          <a:xfrm>
            <a:off x="4368800" y="4374059"/>
            <a:ext cx="3454400" cy="2201863"/>
          </a:xfrm>
          <a:prstGeom prst="roundRect">
            <a:avLst>
              <a:gd name="adj" fmla="val 103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8" name="card8"/>
          <p:cNvSpPr/>
          <p:nvPr/>
        </p:nvSpPr>
        <p:spPr>
          <a:xfrm>
            <a:off x="7975600" y="4374059"/>
            <a:ext cx="3454400" cy="2201863"/>
          </a:xfrm>
          <a:prstGeom prst="roundRect">
            <a:avLst>
              <a:gd name="adj" fmla="val 103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0" y="615950"/>
            <a:ext cx="1615107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BF"/>
                </a:solidFill>
                <a:latin typeface="Manrope"/>
              </a:rPr>
              <a:t>Формат точки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70415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Формат точки: 70 м², зонирование зала и открытие за 45 дней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262287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579787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Витрина и входная зона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947491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Витрина от 4 метров: пряжа и сезонные наборы на виду, навигация в едином стиле сети ведёт покупателя в зал.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9950" y="2262287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2579787"/>
            <a:ext cx="2857500" cy="571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0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Основной зал: пряжа и ткани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3226891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Стеллажи с пряжей и отрезы тканей — ядро ассортимента, вокруг которого строится маршрут покупателя.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6750" y="2262287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2579787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Зона фурнитуры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947491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Компактная зона спиц, крючков, пуговиц и мелочей для рукоделия — дополняет покупку и повышает чек.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73150" y="4659809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977309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Стол для мастер-классов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5345013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Короткие мастер-классы прямо в зале: приводят аудиторию, дают ровный трафик в будни и записи на занятия.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9950" y="4659809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977309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Подсобное помещение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5345013"/>
            <a:ext cx="2857500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Отдельный вход в подсобку: складской запас, приёмка товара и рабочие процессы не мешают торговому залу.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8286750" y="4659809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06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286750" y="4977309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Открытие за 45 дней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86750" y="5345013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После приёмки помещения — ремонт, монтаж оборудования и выкладка: открытие точки за 45 дней.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698500"/>
            <a:ext cx="3302000" cy="5334000"/>
          </a:xfrm>
          <a:prstGeom prst="roundRect">
            <a:avLst>
              <a:gd name="adj" fmla="val 6923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968500" y="1003300"/>
            <a:ext cx="1270000" cy="1270000"/>
          </a:xfrm>
          <a:prstGeom prst="roundRect">
            <a:avLst>
              <a:gd name="adj" fmla="val 50000"/>
            </a:avLst>
          </a:prstGeom>
          <a:solidFill>
            <a:srgbClr val="F4F5F7"/>
          </a:solidFill>
          <a:ln>
            <a:noFill/>
          </a:ln>
          <a:effectLst>
            <a:outerShdw blurRad="381000" dist="152400" dir="5400000" rotWithShape="0">
              <a:srgbClr val="15151C">
                <a:alpha val="14118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1494135" y="3213100"/>
            <a:ext cx="2218630" cy="254000"/>
          </a:xfrm>
          <a:prstGeom prst="roundRect">
            <a:avLst>
              <a:gd name="adj" fmla="val 50000"/>
            </a:avLst>
          </a:prstGeom>
          <a:solidFill>
            <a:srgbClr val="E4EDF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660900" y="698500"/>
            <a:ext cx="3225800" cy="2603500"/>
          </a:xfrm>
          <a:prstGeom prst="roundRect">
            <a:avLst>
              <a:gd name="adj" fmla="val 878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7" name="card7"/>
          <p:cNvSpPr/>
          <p:nvPr/>
        </p:nvSpPr>
        <p:spPr>
          <a:xfrm>
            <a:off x="4880068" y="1203419"/>
            <a:ext cx="107763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4880068" y="1652879"/>
            <a:ext cx="107763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4880068" y="2102340"/>
            <a:ext cx="107763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4880068" y="2365171"/>
            <a:ext cx="107763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8013700" y="698500"/>
            <a:ext cx="3225800" cy="2603500"/>
          </a:xfrm>
          <a:prstGeom prst="roundRect">
            <a:avLst>
              <a:gd name="adj" fmla="val 878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2" name="card12"/>
          <p:cNvSpPr/>
          <p:nvPr/>
        </p:nvSpPr>
        <p:spPr>
          <a:xfrm>
            <a:off x="8232869" y="1203419"/>
            <a:ext cx="107762" cy="107763"/>
          </a:xfrm>
          <a:prstGeom prst="roundRect">
            <a:avLst>
              <a:gd name="adj" fmla="val 17677"/>
            </a:avLst>
          </a:prstGeom>
          <a:solidFill>
            <a:srgbClr val="C0473C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8232869" y="1652879"/>
            <a:ext cx="107762" cy="107763"/>
          </a:xfrm>
          <a:prstGeom prst="roundRect">
            <a:avLst>
              <a:gd name="adj" fmla="val 17677"/>
            </a:avLst>
          </a:prstGeom>
          <a:solidFill>
            <a:srgbClr val="C0473C"/>
          </a:solidFill>
          <a:ln>
            <a:noFill/>
          </a:ln>
        </p:spPr>
      </p:sp>
      <p:sp>
        <p:nvSpPr>
          <p:cNvPr id="14" name="card14"/>
          <p:cNvSpPr/>
          <p:nvPr/>
        </p:nvSpPr>
        <p:spPr>
          <a:xfrm>
            <a:off x="8232869" y="1915710"/>
            <a:ext cx="107762" cy="107763"/>
          </a:xfrm>
          <a:prstGeom prst="roundRect">
            <a:avLst>
              <a:gd name="adj" fmla="val 17677"/>
            </a:avLst>
          </a:prstGeom>
          <a:solidFill>
            <a:srgbClr val="C0473C"/>
          </a:solidFill>
          <a:ln>
            <a:noFill/>
          </a:ln>
        </p:spPr>
      </p:sp>
      <p:sp>
        <p:nvSpPr>
          <p:cNvPr id="15" name="card15"/>
          <p:cNvSpPr/>
          <p:nvPr/>
        </p:nvSpPr>
        <p:spPr>
          <a:xfrm>
            <a:off x="8232869" y="2178540"/>
            <a:ext cx="107762" cy="107763"/>
          </a:xfrm>
          <a:prstGeom prst="roundRect">
            <a:avLst>
              <a:gd name="adj" fmla="val 17677"/>
            </a:avLst>
          </a:prstGeom>
          <a:solidFill>
            <a:srgbClr val="C0473C"/>
          </a:solidFill>
          <a:ln>
            <a:noFill/>
          </a:ln>
        </p:spPr>
      </p:sp>
      <p:sp>
        <p:nvSpPr>
          <p:cNvPr id="16" name="card16"/>
          <p:cNvSpPr/>
          <p:nvPr/>
        </p:nvSpPr>
        <p:spPr>
          <a:xfrm>
            <a:off x="4660900" y="3429000"/>
            <a:ext cx="3225800" cy="2603500"/>
          </a:xfrm>
          <a:prstGeom prst="roundRect">
            <a:avLst>
              <a:gd name="adj" fmla="val 878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7" name="card17"/>
          <p:cNvSpPr/>
          <p:nvPr/>
        </p:nvSpPr>
        <p:spPr>
          <a:xfrm>
            <a:off x="4880068" y="3933918"/>
            <a:ext cx="107763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18" name="card18"/>
          <p:cNvSpPr/>
          <p:nvPr/>
        </p:nvSpPr>
        <p:spPr>
          <a:xfrm>
            <a:off x="4880068" y="4196749"/>
            <a:ext cx="107763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19" name="card19"/>
          <p:cNvSpPr/>
          <p:nvPr/>
        </p:nvSpPr>
        <p:spPr>
          <a:xfrm>
            <a:off x="4880068" y="4459579"/>
            <a:ext cx="107763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20" name="card20"/>
          <p:cNvSpPr/>
          <p:nvPr/>
        </p:nvSpPr>
        <p:spPr>
          <a:xfrm>
            <a:off x="4880068" y="4722410"/>
            <a:ext cx="107763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21" name="card21"/>
          <p:cNvSpPr/>
          <p:nvPr/>
        </p:nvSpPr>
        <p:spPr>
          <a:xfrm>
            <a:off x="8013700" y="3429000"/>
            <a:ext cx="3225800" cy="2603500"/>
          </a:xfrm>
          <a:prstGeom prst="roundRect">
            <a:avLst>
              <a:gd name="adj" fmla="val 878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22" name="card22"/>
          <p:cNvSpPr/>
          <p:nvPr/>
        </p:nvSpPr>
        <p:spPr>
          <a:xfrm>
            <a:off x="8232869" y="3933918"/>
            <a:ext cx="107762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23" name="card23"/>
          <p:cNvSpPr/>
          <p:nvPr/>
        </p:nvSpPr>
        <p:spPr>
          <a:xfrm>
            <a:off x="8232869" y="4383379"/>
            <a:ext cx="107762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24" name="card24"/>
          <p:cNvSpPr/>
          <p:nvPr/>
        </p:nvSpPr>
        <p:spPr>
          <a:xfrm>
            <a:off x="8232869" y="4832840"/>
            <a:ext cx="107762" cy="107763"/>
          </a:xfrm>
          <a:prstGeom prst="roundRect">
            <a:avLst>
              <a:gd name="adj" fmla="val 17677"/>
            </a:avLst>
          </a:prstGeom>
          <a:solidFill>
            <a:srgbClr val="1F5FBF"/>
          </a:solidFill>
          <a:ln>
            <a:noFill/>
          </a:ln>
        </p:spPr>
      </p:sp>
      <p:pic>
        <p:nvPicPr>
          <p:cNvPr id="25" name="pic25"/>
          <p:cNvPicPr/>
          <p:nvPr/>
        </p:nvPicPr>
        <p:blipFill>
          <a:blip r:embed="rId4"/>
          <a:stretch>
            <a:fillRect/>
          </a:stretch>
        </p:blipFill>
        <p:spPr>
          <a:xfrm>
            <a:off x="1968500" y="1003300"/>
            <a:ext cx="1270000" cy="1270000"/>
          </a:xfrm>
          <a:prstGeom prst="rect">
            <a:avLst/>
          </a:prstGeom>
        </p:spPr>
      </p:pic>
      <p:sp>
        <p:nvSpPr>
          <p:cNvPr id="26" name="text26"/>
          <p:cNvSpPr>
            <a:spLocks noChangeArrowheads="1"/>
          </p:cNvSpPr>
          <p:nvPr/>
        </p:nvSpPr>
        <p:spPr>
          <a:xfrm>
            <a:off x="1219200" y="2451100"/>
            <a:ext cx="276860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600"/>
              </a:lnSpc>
            </a:pPr>
            <a:r>
              <a:rPr lang="ru-RU" sz="1900" b="1">
                <a:solidFill>
                  <a:srgbClr val="15171C"/>
                </a:solidFill>
                <a:latin typeface="Manrope"/>
              </a:rPr>
              <a:t>Наш покупатель — Мария, 34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1423656" y="3270250"/>
            <a:ext cx="2359589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960"/>
              </a:lnSpc>
            </a:pPr>
            <a:r>
              <a:rPr lang="ru-RU" sz="800" b="1" cap="all" spc="32">
                <a:solidFill>
                  <a:srgbClr val="1F5FBF"/>
                </a:solidFill>
                <a:latin typeface="Manrope"/>
              </a:rPr>
              <a:t>мама и рукодельница, 28–55 лет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1219200" y="3639840"/>
            <a:ext cx="27686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80"/>
              </a:lnSpc>
            </a:pPr>
            <a:r>
              <a:rPr lang="ru-RU" sz="1050" i="1">
                <a:solidFill>
                  <a:srgbClr val="636569"/>
                </a:solidFill>
                <a:latin typeface="Manrope"/>
              </a:rPr>
              <a:t>«Я прихожу за пряжей к конкретному проекту, но остаюсь из-за консультации и мастер-классов — здесь всегда подскажут, что взять.»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4895850" y="908050"/>
            <a:ext cx="339090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19">
                <a:solidFill>
                  <a:srgbClr val="1F5FBF"/>
                </a:solidFill>
                <a:latin typeface="Manrope"/>
              </a:rPr>
              <a:t>Цели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5060950" y="1163985"/>
            <a:ext cx="2616200" cy="3859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Найти пряжу или ткань под конкретный проект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5060950" y="1613446"/>
            <a:ext cx="2616200" cy="3859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подобрать фурнитуру и набор для творчества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5060950" y="2062877"/>
            <a:ext cx="2777847" cy="1993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научиться новому на мастер-классе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5060950" y="2325737"/>
            <a:ext cx="2616200" cy="3859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купить всё в одном месте, не заказывая вслепую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8248650" y="908050"/>
            <a:ext cx="339090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19">
                <a:solidFill>
                  <a:srgbClr val="C0473C"/>
                </a:solidFill>
                <a:latin typeface="Manrope"/>
              </a:rPr>
              <a:t>Боли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8413750" y="1163985"/>
            <a:ext cx="2616200" cy="3859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Сложно подобрать состав и расход пряжи без подсказки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8413750" y="1613416"/>
            <a:ext cx="3095982" cy="1993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в интернете не видно оттенка и фактуры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8413750" y="1876246"/>
            <a:ext cx="2208728" cy="1993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нужного цвета нет в наличии</a:t>
            </a:r>
          </a:p>
        </p:txBody>
      </p:sp>
      <p:sp>
        <p:nvSpPr>
          <p:cNvPr id="38" name="text38"/>
          <p:cNvSpPr>
            <a:spLocks noChangeArrowheads="1"/>
          </p:cNvSpPr>
          <p:nvPr/>
        </p:nvSpPr>
        <p:spPr>
          <a:xfrm>
            <a:off x="8413750" y="2139077"/>
            <a:ext cx="2998827" cy="1993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непонятно, хватит ли мотка на изделие</a:t>
            </a:r>
          </a:p>
        </p:txBody>
      </p:sp>
      <p:sp>
        <p:nvSpPr>
          <p:cNvPr id="39" name="text39"/>
          <p:cNvSpPr>
            <a:spLocks noChangeArrowheads="1"/>
          </p:cNvSpPr>
          <p:nvPr/>
        </p:nvSpPr>
        <p:spPr>
          <a:xfrm>
            <a:off x="4895850" y="3638550"/>
            <a:ext cx="339090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19">
                <a:solidFill>
                  <a:srgbClr val="1F5FBF"/>
                </a:solidFill>
                <a:latin typeface="Manrope"/>
              </a:rPr>
              <a:t>Каналы</a:t>
            </a:r>
          </a:p>
        </p:txBody>
      </p:sp>
      <p:sp>
        <p:nvSpPr>
          <p:cNvPr id="40" name="text40"/>
          <p:cNvSpPr>
            <a:spLocks noChangeArrowheads="1"/>
          </p:cNvSpPr>
          <p:nvPr/>
        </p:nvSpPr>
        <p:spPr>
          <a:xfrm>
            <a:off x="5060950" y="3894455"/>
            <a:ext cx="2888694" cy="1993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Витрина и вывеска в торговом центре</a:t>
            </a:r>
          </a:p>
        </p:txBody>
      </p:sp>
      <p:sp>
        <p:nvSpPr>
          <p:cNvPr id="41" name="text41"/>
          <p:cNvSpPr>
            <a:spLocks noChangeArrowheads="1"/>
          </p:cNvSpPr>
          <p:nvPr/>
        </p:nvSpPr>
        <p:spPr>
          <a:xfrm>
            <a:off x="5060950" y="4157285"/>
            <a:ext cx="2332077" cy="1993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консультация продавца в зале</a:t>
            </a:r>
          </a:p>
        </p:txBody>
      </p:sp>
      <p:sp>
        <p:nvSpPr>
          <p:cNvPr id="42" name="text42"/>
          <p:cNvSpPr>
            <a:spLocks noChangeArrowheads="1"/>
          </p:cNvSpPr>
          <p:nvPr/>
        </p:nvSpPr>
        <p:spPr>
          <a:xfrm>
            <a:off x="5060950" y="4420116"/>
            <a:ext cx="1942386" cy="1993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записи на мастер-классы</a:t>
            </a:r>
          </a:p>
        </p:txBody>
      </p:sp>
      <p:sp>
        <p:nvSpPr>
          <p:cNvPr id="43" name="text43"/>
          <p:cNvSpPr>
            <a:spLocks noChangeArrowheads="1"/>
          </p:cNvSpPr>
          <p:nvPr/>
        </p:nvSpPr>
        <p:spPr>
          <a:xfrm>
            <a:off x="5060950" y="4682976"/>
            <a:ext cx="2616200" cy="5725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постоянные покупательницы возвращаются по привычке и за новыми коллекциями</a:t>
            </a:r>
          </a:p>
        </p:txBody>
      </p:sp>
      <p:sp>
        <p:nvSpPr>
          <p:cNvPr id="44" name="text44"/>
          <p:cNvSpPr>
            <a:spLocks noChangeArrowheads="1"/>
          </p:cNvSpPr>
          <p:nvPr/>
        </p:nvSpPr>
        <p:spPr>
          <a:xfrm>
            <a:off x="8248650" y="3638550"/>
            <a:ext cx="339090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19">
                <a:solidFill>
                  <a:srgbClr val="1F5FBF"/>
                </a:solidFill>
                <a:latin typeface="Manrope"/>
              </a:rPr>
              <a:t>Контекст</a:t>
            </a:r>
          </a:p>
        </p:txBody>
      </p:sp>
      <p:sp>
        <p:nvSpPr>
          <p:cNvPr id="45" name="text45"/>
          <p:cNvSpPr>
            <a:spLocks noChangeArrowheads="1"/>
          </p:cNvSpPr>
          <p:nvPr/>
        </p:nvSpPr>
        <p:spPr>
          <a:xfrm>
            <a:off x="8413750" y="3894485"/>
            <a:ext cx="2616200" cy="3859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Женщины 28–55 лет, мамы с детьми и постоянные рукодельницы</a:t>
            </a:r>
          </a:p>
        </p:txBody>
      </p:sp>
      <p:sp>
        <p:nvSpPr>
          <p:cNvPr id="46" name="text46"/>
          <p:cNvSpPr>
            <a:spLocks noChangeArrowheads="1"/>
          </p:cNvSpPr>
          <p:nvPr/>
        </p:nvSpPr>
        <p:spPr>
          <a:xfrm>
            <a:off x="8413750" y="4343946"/>
            <a:ext cx="2616200" cy="3859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приходят в будни и выходные, часто вместе с ребёнком</a:t>
            </a:r>
          </a:p>
        </p:txBody>
      </p:sp>
      <p:sp>
        <p:nvSpPr>
          <p:cNvPr id="47" name="text47"/>
          <p:cNvSpPr>
            <a:spLocks noChangeArrowheads="1"/>
          </p:cNvSpPr>
          <p:nvPr/>
        </p:nvSpPr>
        <p:spPr>
          <a:xfrm>
            <a:off x="8413750" y="4793407"/>
            <a:ext cx="2616200" cy="3859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70"/>
              </a:lnSpc>
            </a:pPr>
            <a:r>
              <a:rPr lang="ru-RU" sz="1050">
                <a:solidFill>
                  <a:srgbClr val="15171C"/>
                </a:solidFill>
                <a:latin typeface="Manrope"/>
              </a:rPr>
              <a:t>средний уход с покупкой — пряжа или набор для творчества</a:t>
            </a:r>
          </a:p>
        </p:txBody>
      </p:sp>
      <p:sp>
        <p:nvSpPr>
          <p:cNvPr id="48" name="text48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Показатели действующих точек сети «Моток», 2025 год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698500" y="1618258"/>
            <a:ext cx="3937000" cy="865981"/>
          </a:xfrm>
          <a:prstGeom prst="roundRect">
            <a:avLst>
              <a:gd name="adj" fmla="val 26397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98500" y="2636639"/>
            <a:ext cx="3937000" cy="865981"/>
          </a:xfrm>
          <a:prstGeom prst="roundRect">
            <a:avLst>
              <a:gd name="adj" fmla="val 26397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98500" y="3655020"/>
            <a:ext cx="3937000" cy="865981"/>
          </a:xfrm>
          <a:prstGeom prst="roundRect">
            <a:avLst>
              <a:gd name="adj" fmla="val 26397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98500" y="4673402"/>
            <a:ext cx="3937000" cy="865981"/>
          </a:xfrm>
          <a:prstGeom prst="roundRect">
            <a:avLst>
              <a:gd name="adj" fmla="val 26397"/>
            </a:avLst>
          </a:prstGeom>
          <a:solidFill>
            <a:srgbClr val="F4F5F7"/>
          </a:solidFill>
          <a:ln>
            <a:noFill/>
          </a:ln>
        </p:spPr>
      </p:sp>
      <p:graphicFrame>
        <p:nvGraphicFramePr>
          <p:cNvPr id="7" name="chart7"/>
          <p:cNvGraphicFramePr/>
          <p:nvPr/>
        </p:nvGraphicFramePr>
        <p:xfrm>
          <a:off x="5181600" y="1610320"/>
          <a:ext cx="6184900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8" name="text8"/>
          <p:cNvSpPr>
            <a:spLocks noChangeArrowheads="1"/>
          </p:cNvSpPr>
          <p:nvPr/>
        </p:nvSpPr>
        <p:spPr>
          <a:xfrm>
            <a:off x="698500" y="866180"/>
            <a:ext cx="11430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KPI сети «Моток» за 2025 год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39800" y="1669058"/>
            <a:ext cx="4089400" cy="292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00"/>
              </a:lnSpc>
            </a:pPr>
            <a:r>
              <a:rPr lang="ru-RU" sz="2200" b="1">
                <a:solidFill>
                  <a:srgbClr val="15171C"/>
                </a:solidFill>
                <a:latin typeface="Manrope"/>
              </a:rPr>
              <a:t>42 000 ₽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39800" y="2018308"/>
            <a:ext cx="40894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Товарооборот с м² в месяц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39800" y="2209998"/>
            <a:ext cx="40894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 b="1">
                <a:solidFill>
                  <a:srgbClr val="2F7D52"/>
                </a:solidFill>
                <a:latin typeface="Manrope"/>
              </a:rPr>
              <a:t>42 000 ₽/м²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39800" y="2687439"/>
            <a:ext cx="4089400" cy="292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00"/>
              </a:lnSpc>
            </a:pPr>
            <a:r>
              <a:rPr lang="ru-RU" sz="2200" b="1">
                <a:solidFill>
                  <a:srgbClr val="15171C"/>
                </a:solidFill>
                <a:latin typeface="Manrope"/>
              </a:rPr>
              <a:t>1 850 ₽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39800" y="3036689"/>
            <a:ext cx="40894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Средний чек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39800" y="3228380"/>
            <a:ext cx="40894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 b="1">
                <a:solidFill>
                  <a:srgbClr val="2F7D52"/>
                </a:solidFill>
                <a:latin typeface="Manrope"/>
              </a:rPr>
              <a:t>1 850 ₽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39800" y="3705820"/>
            <a:ext cx="4089400" cy="292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00"/>
              </a:lnSpc>
            </a:pPr>
            <a:r>
              <a:rPr lang="ru-RU" sz="2200" b="1">
                <a:solidFill>
                  <a:srgbClr val="15171C"/>
                </a:solidFill>
                <a:latin typeface="Manrope"/>
              </a:rPr>
              <a:t>6,4%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39800" y="4055070"/>
            <a:ext cx="40894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Конверсия из трафика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39800" y="4246761"/>
            <a:ext cx="40894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 b="1">
                <a:solidFill>
                  <a:srgbClr val="2F7D52"/>
                </a:solidFill>
                <a:latin typeface="Manrope"/>
              </a:rPr>
              <a:t>6,4%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39800" y="4724202"/>
            <a:ext cx="4089400" cy="292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00"/>
              </a:lnSpc>
            </a:pPr>
            <a:r>
              <a:rPr lang="ru-RU" sz="2200" b="1">
                <a:solidFill>
                  <a:srgbClr val="15171C"/>
                </a:solidFill>
                <a:latin typeface="Manrope"/>
              </a:rPr>
              <a:t>38%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39800" y="5073452"/>
            <a:ext cx="40894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Доля повторных покупателей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39800" y="5265142"/>
            <a:ext cx="4089400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 b="1">
                <a:solidFill>
                  <a:srgbClr val="2F7D52"/>
                </a:solidFill>
                <a:latin typeface="Manrope"/>
              </a:rPr>
              <a:t>38%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98500" y="569972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Прогноз оборота точки на 70 м² — около 2,94 млн ₽ в месяц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Источник: данные сети «Моток», 2025 год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49896"/>
            <a:ext cx="5257800" cy="2015232"/>
          </a:xfrm>
          <a:prstGeom prst="roundRect">
            <a:avLst>
              <a:gd name="adj" fmla="val 11343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49896"/>
            <a:ext cx="5257800" cy="2015232"/>
          </a:xfrm>
          <a:prstGeom prst="roundRect">
            <a:avLst>
              <a:gd name="adj" fmla="val 11343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717528"/>
            <a:ext cx="5257800" cy="2251472"/>
          </a:xfrm>
          <a:prstGeom prst="roundRect">
            <a:avLst>
              <a:gd name="adj" fmla="val 10153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717528"/>
            <a:ext cx="5257800" cy="2251472"/>
          </a:xfrm>
          <a:prstGeom prst="roundRect">
            <a:avLst>
              <a:gd name="adj" fmla="val 10153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17600" y="615950"/>
            <a:ext cx="2939796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BF"/>
                </a:solidFill>
                <a:latin typeface="Manrope"/>
              </a:rPr>
              <a:t>Выгоды для арендодателя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0415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Что «Моток» даёт торговому центру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83564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15314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Собственная аудитория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2085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База покупателей сети и записи на мастер-классы — люди приходят в ТЦ целенаправленно, а не только за продуктами.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83564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15314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Ровный трафик в будни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2085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Мастер-классы и закупки рукодельниц дают поток в спокойные дни недели, когда посещаемость ТЦ падает.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003278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320778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Сочетаемость с якорями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688483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Дополняем продуктовый и детский якоря: покупатель заходит за пряжей и набором для творчества вместе с основным маршрутом.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83350" y="4003278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5FBF"/>
                </a:solidFill>
                <a:latin typeface="Manrope"/>
              </a:rPr>
              <a:t>04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320778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Нет прямых конкурентов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68848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Среди действующих арендаторов ТЦ «Меридиан» нет магазина товаров для рукоделия — ниша свободна.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2644973"/>
            <a:ext cx="10287000" cy="508000"/>
          </a:xfrm>
          <a:prstGeom prst="roundRect">
            <a:avLst>
              <a:gd name="adj" fmla="val 4500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3660973"/>
            <a:ext cx="10287000" cy="508000"/>
          </a:xfrm>
          <a:prstGeom prst="roundRect">
            <a:avLst>
              <a:gd name="adj" fmla="val 4500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52500" y="4676973"/>
            <a:ext cx="10287000" cy="508000"/>
          </a:xfrm>
          <a:prstGeom prst="roundRect">
            <a:avLst>
              <a:gd name="adj" fmla="val 4500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308100" y="742950"/>
            <a:ext cx="2848832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BF"/>
                </a:solidFill>
                <a:latin typeface="Manrope"/>
              </a:rPr>
              <a:t>Требования к помещению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83115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Чек-лист требований к помещению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206500" y="2384623"/>
            <a:ext cx="5898356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02">
                <a:solidFill>
                  <a:srgbClr val="9D9EA0"/>
                </a:solidFill>
                <a:latin typeface="Manrope"/>
              </a:rPr>
              <a:t>Требование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94992" y="2384623"/>
            <a:ext cx="2209014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20"/>
              </a:lnSpc>
            </a:pPr>
            <a:r>
              <a:rPr lang="ru-RU" sz="850" b="1" cap="all" spc="102">
                <a:solidFill>
                  <a:srgbClr val="9D9EA0"/>
                </a:solidFill>
                <a:latin typeface="Manrope"/>
              </a:rPr>
              <a:t>Статус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529141" y="2384623"/>
            <a:ext cx="305126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02">
                <a:solidFill>
                  <a:srgbClr val="9D9EA0"/>
                </a:solidFill>
                <a:latin typeface="Manrope"/>
              </a:rPr>
              <a:t>Документ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206500" y="2797373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Площадь помещения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46808" y="2822773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Manrope"/>
              </a:rPr>
              <a:t>✓ соответствует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529141" y="2813248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36569"/>
                </a:solidFill>
                <a:latin typeface="Manrope"/>
              </a:rPr>
              <a:t>От 65 до 80 м², оптимально 70 м²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206500" y="3305373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Расположение: первый или второй этаж рядом с детской зоной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46808" y="3330773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Manrope"/>
              </a:rPr>
              <a:t>✓ соответствует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529141" y="3321248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36569"/>
                </a:solidFill>
                <a:latin typeface="Manrope"/>
              </a:rPr>
              <a:t>Рядом с детской зоной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206500" y="3813373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Витрина от 4 метров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46808" y="3838773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Manrope"/>
              </a:rPr>
              <a:t>✓ соответствует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29141" y="3829248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36569"/>
                </a:solidFill>
                <a:latin typeface="Manrope"/>
              </a:rPr>
              <a:t>Витринные окна от 4 м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206500" y="4321373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Выделенная электрическая мощность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46808" y="4346773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1F5FBF"/>
                </a:solidFill>
                <a:latin typeface="Manrope"/>
              </a:rPr>
              <a:t>требует проверки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8529141" y="4337248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36569"/>
                </a:solidFill>
                <a:latin typeface="Manrope"/>
              </a:rPr>
              <a:t>Выделенная мощность на точку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206500" y="4829373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Отдельный вход в подсобное помещение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446808" y="4854773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1F5FBF"/>
                </a:solidFill>
                <a:latin typeface="Manrope"/>
              </a:rPr>
              <a:t>требует проверки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8529141" y="4845248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36569"/>
                </a:solidFill>
                <a:latin typeface="Manrope"/>
              </a:rPr>
              <a:t>Отдельный вход в подсобное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3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4"/>
          <p:cNvSpPr>
            <a:spLocks noChangeArrowheads="1"/>
          </p:cNvSpPr>
          <p:nvPr/>
        </p:nvSpPr>
        <p:spPr>
          <a:xfrm>
            <a:off x="762000" y="3523655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5FBF"/>
                </a:solidFill>
                <a:latin typeface="Manrope"/>
              </a:rPr>
              <a:t>Единый стиль сети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3771305"/>
            <a:ext cx="8915400" cy="17087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452"/>
              </a:lnSpc>
            </a:pPr>
            <a:r>
              <a:rPr lang="ru-RU" sz="4200" b="1" spc="-83">
                <a:solidFill>
                  <a:srgbClr val="FFFFFF"/>
                </a:solidFill>
                <a:latin typeface="Manrope"/>
              </a:rPr>
              <a:t>Как выглядит точка «Моток»: вывеска, витрина и навигация в одном стиле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676900"/>
            <a:ext cx="701040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FFFFFF"/>
                </a:solidFill>
                <a:latin typeface="Manrope"/>
              </a:rPr>
              <a:t>Фасадная вывеска, сезонная выкладка пряжи и наборов, навигация и выкладка в зале — по стандарту сети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897731"/>
            <a:ext cx="3074293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5FBF"/>
                </a:solidFill>
                <a:latin typeface="Manrope"/>
              </a:rPr>
              <a:t>Условия для ТЦ «Меридиан»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100237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Предлагаемые условия аренды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062857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BF"/>
                </a:solidFill>
                <a:latin typeface="Manrope"/>
              </a:rPr>
              <a:t>01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393057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Срок договора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790527"/>
            <a:ext cx="5130800" cy="5409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Заключаем договор на 5 лет — долгосрочное присутствие сети в торговом центре без ежегодных пересмотров.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24600" y="2062857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BF"/>
                </a:solidFill>
                <a:latin typeface="Manrope"/>
              </a:rPr>
              <a:t>02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24600" y="2393057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Арендные каникулы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324600" y="2790527"/>
            <a:ext cx="5130800" cy="5409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45 дней на время ремонта и открытия точки: в этот период арендная плата не начисляется.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3781028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BF"/>
                </a:solidFill>
                <a:latin typeface="Manrope"/>
              </a:rPr>
              <a:t>03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4111228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Ставка аренды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4508698"/>
            <a:ext cx="51308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Фиксированная часть плюс процент с товарооборота — параметры обсуждаемы и привязывают доход ТЦ к обороту точки.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324600" y="3781028"/>
            <a:ext cx="57404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F5FBF"/>
                </a:solidFill>
                <a:latin typeface="Manrope"/>
              </a:rPr>
              <a:t>04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324600" y="4111228"/>
            <a:ext cx="57404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Планируемое открытие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324600" y="4508698"/>
            <a:ext cx="5130800" cy="5409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Февраль 2027 года — 45 дней после приёмки помещения, при согласовании условий в сентябре 2026 года.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571252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Условия обсуждаемы; открытие — февраль 2027 года.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71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4930378"/>
            <a:ext cx="3210520" cy="533400"/>
          </a:xfrm>
          <a:prstGeom prst="roundRect">
            <a:avLst>
              <a:gd name="adj" fmla="val 28571"/>
            </a:avLst>
          </a:prstGeom>
          <a:solidFill>
            <a:srgbClr val="1F5FB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124920" y="4930378"/>
            <a:ext cx="2476302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FFFFFF">
                <a:alpha val="30196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8890000" y="1968500"/>
            <a:ext cx="2413000" cy="2413000"/>
          </a:xfrm>
          <a:prstGeom prst="roundRect">
            <a:avLst>
              <a:gd name="adj" fmla="val 9473"/>
            </a:avLst>
          </a:prstGeom>
          <a:solidFill>
            <a:srgbClr val="FFFFFF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18600" y="2197100"/>
            <a:ext cx="1955800" cy="19558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2000" y="1394123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FFFFFF"/>
                </a:solidFill>
                <a:latin typeface="Manrope"/>
              </a:rPr>
              <a:t>Следующий шаг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673523"/>
            <a:ext cx="7137400" cy="19328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040"/>
              </a:lnSpc>
            </a:pPr>
            <a:r>
              <a:rPr lang="ru-RU" sz="4800" b="1" spc="-119">
                <a:solidFill>
                  <a:srgbClr val="FFFFFF"/>
                </a:solidFill>
                <a:latin typeface="Manrope"/>
              </a:rPr>
              <a:t>Смотрим помещение и обмениваемся документами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3690541"/>
            <a:ext cx="5740400" cy="8413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75"/>
              </a:lnSpc>
            </a:pPr>
            <a:r>
              <a:rPr lang="ru-RU" sz="1450">
                <a:solidFill>
                  <a:srgbClr val="FFFFFF"/>
                </a:solidFill>
                <a:latin typeface="Manrope"/>
              </a:rPr>
              <a:t>Предлагаем совместный просмотр помещения в удобную для вас дату, после — обмен документами по сети и заявке. Контакты для связи — директор по развитию Елена Гордеева.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67668" y="5079603"/>
            <a:ext cx="2999184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Manrope"/>
              </a:rPr>
              <a:t>Согласовать дату просмотра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304010" y="5079603"/>
            <a:ext cx="2118122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Manrope"/>
              </a:rPr>
              <a:t>Обмен документами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750300" y="4559300"/>
            <a:ext cx="2692400" cy="342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00"/>
              </a:lnSpc>
            </a:pPr>
            <a:r>
              <a:rPr lang="ru-RU" sz="950" cap="all" spc="133">
                <a:solidFill>
                  <a:srgbClr val="FFFFFF"/>
                </a:solidFill>
                <a:latin typeface="Manrope"/>
              </a:rPr>
              <a:t>Полный пакет по заявке — по ссылке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магазина для торгового центра — пример</dc:title>
  <dc:creator>Слайда</dc:creator>
</cp:coreProperties>
</file>