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</p:sldIdLst>
  <p:sldSz cx="12192000" cy="6858000"/>
  <p:notesSz cx="6858000" cy="9144000"/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Здравствуйте, уважаемые члены комиссии. Представляю вам свою курсовую работу на тему «Вправление сычуга при левостороннем смещении у крупного рогатого скота». Это исследование посвящено актуальной проблеме в хирургии крупного рогатого скота.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Коллеги, левостороннее смещение сычуга — одна из самых частых хирургических патологий у молочных коров. Встречаемость доходит до 5% стада, особенно в первые недели после отёла. Это ведёт к серьёзным потерям: корова теряет до трети продуктивности, а без операции — погибает в половине случаев. Поэтому крайне важно вовремя диагностировать смещение и провести вправление. Сегодня мы разберём методику, которая позволяет вернуть животное в строй.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перейдем к целям и задачам нашей курсовой работы. Главная цель — детально изучить методику вправления сычуга при левостороннем смещении. Для этого мы поставили четыре конкретные задачи: сначала разобраться в анатомии и этиологии, затем разобрать клинические проявления, потом поэтапно представить саму операцию и, наконец, определить послеоперационный уход. Таким образом, работа охватывает полный цикл от диагностики до восстановления.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 на строение желудка коровы. Вот здесь мы видим рубец — самый большой отдел, затем сетка, книжка и, наконец, сычуг. В норме сычуг находится справа. Но при определённых условиях он может смещаться влево. Почему это происходит? Чаще всего из-за неправильного кормления, когда в рационе много концентратов и мало грубого корма. Также способствуют беременность и ослабление моторики рубца. В результате сычуг заполняется газом и перемещается, что вызывает у коровы серьёзные проблемы. Дальше мы разберём, как это проявляется клинически.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этот характерный симптом — вздутие в левой голодной ямке. Это классический признак левостороннего смещения сычуга. При перкуссии мы слышим тимпанический звук, похожий на барабан. Животное стоит с вытянутой головой, оно вялое, не жуёт жвачку. Если вовремя распознать эти симптомы, можно быстро начать лечение и избежать осложнений.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разберём методику вправления сычуга по этапам. Сначала проводим лапаротомию — разрез по правой подвздошной области. Затем, проникнув в брюшную полость, находим смещённый сычуг и аккуратно репонируем его в анатомически правильное положение. Далее выполняем оментопексию — подшиваем сальник к брюшной стенке, чтобы предотвратить рецидив. Завершаем операцию послойным ушиванием раны. Каждый этап требует ювелирной точности и строгого соблюдения асептики.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После операции мы переходим к самому важному этапу – уходу и реабилитации. В первую очередь назначаем антибиотики, чтобы избежать инфицирования. Обязательно проводим инфузионную терапию – восстанавливаем жидкость и электролиты, ведь животное могло быть обезвожено. Кормление начинаем с легкоусвояемых кормов и постепенно возвращаем к обычному рациону. Каждый день осматриваем шов, следим за его чистотой. И главное – строго соблюдаем режим содержания, чтобы смещение не повторилось. При правильном уходе корова возвращается к нормальной продуктивности.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Подводя итог, хочу подчеркнуть: левостороннее смещение сычуга — это распространённая патология, с которой мы часто сталкиваемся у высокопродуктивных коров. Однако при своевременном хирургическом лечении и грамотном послеоперационном уходе прогноз благоприятный. Как видите на фото, после восстановления животное возвращается к нормальной жизни. Дальше я готов ответить на ваши вопросы.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slide1-plate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slide2-plate.png"/><Relationship Id="rId4" Type="http://schemas.openxmlformats.org/officeDocument/2006/relationships/image" Target="../media/slide2-pic1.jpe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slide3-plate.png"/><Relationship Id="rId4" Type="http://schemas.openxmlformats.org/officeDocument/2006/relationships/image" Target="../media/slide3-pic1.jpe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slide4-plate.png"/><Relationship Id="rId4" Type="http://schemas.openxmlformats.org/officeDocument/2006/relationships/image" Target="../media/slide4-pic1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slide5-plate.png"/><Relationship Id="rId4" Type="http://schemas.openxmlformats.org/officeDocument/2006/relationships/image" Target="../media/slide5-pic1.jpe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slide6-plate.png"/><Relationship Id="rId4" Type="http://schemas.openxmlformats.org/officeDocument/2006/relationships/image" Target="../media/slide6-pic1.jpeg"/><Relationship Id="rId5" Type="http://schemas.openxmlformats.org/officeDocument/2006/relationships/image" Target="../media/slide6-pic2.jpeg"/><Relationship Id="rId6" Type="http://schemas.openxmlformats.org/officeDocument/2006/relationships/image" Target="../media/slide6-pic3.jpeg"/><Relationship Id="rId7" Type="http://schemas.openxmlformats.org/officeDocument/2006/relationships/image" Target="../media/slide6-pic4.jpe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slide7-plate.png"/><Relationship Id="rId4" Type="http://schemas.openxmlformats.org/officeDocument/2006/relationships/image" Target="../media/slide7-pic1.jpe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slide8-plate.png"/><Relationship Id="rId4" Type="http://schemas.openxmlformats.org/officeDocument/2006/relationships/image" Target="../media/slide8-pic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1016000" y="533400"/>
            <a:ext cx="10160000" cy="1778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ctr"/>
            <a:r>
              <a:rPr lang="ru-RU" sz="1725" b="1">
                <a:solidFill>
                  <a:srgbClr val="173C56"/>
                </a:solidFill>
                <a:latin typeface="Arial"/>
              </a:rPr>
              <a:t>МГАВМиБ им. К.И. Скрябина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5214938" y="2721372"/>
            <a:ext cx="1762026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ctr"/>
            <a:r>
              <a:rPr lang="ru-RU" sz="1650" spc="297">
                <a:solidFill>
                  <a:srgbClr val="1C84C9"/>
                </a:solidFill>
                <a:latin typeface="Arial"/>
              </a:rPr>
              <a:t>Курсовая работа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1651000" y="3070622"/>
            <a:ext cx="8890000" cy="100449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ctr"/>
            <a:r>
              <a:rPr lang="ru-RU" sz="5100" b="1" spc="-101">
                <a:solidFill>
                  <a:srgbClr val="173C56"/>
                </a:solidFill>
                <a:latin typeface="Arial"/>
              </a:rPr>
              <a:t>Вправление сычуга при левостороннем смещении у крупного рогатого скота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16000" y="6197600"/>
            <a:ext cx="880070" cy="1651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575">
                <a:solidFill>
                  <a:srgbClr val="010000"/>
                </a:solidFill>
                <a:latin typeface="Arial"/>
              </a:rPr>
              <a:t>Москва · 2026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6630591" y="5848350"/>
            <a:ext cx="1270000" cy="139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75" spc="128">
                <a:solidFill>
                  <a:srgbClr val="010000"/>
                </a:solidFill>
                <a:latin typeface="Arial"/>
              </a:rPr>
              <a:t>Выполнил(а)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052991" y="5848350"/>
            <a:ext cx="2421632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173C56"/>
                </a:solidFill>
                <a:latin typeface="Arial"/>
              </a:rPr>
              <a:t>Студент: Иванов И. И., группа 4В-1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6630591" y="6096000"/>
            <a:ext cx="1270000" cy="266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75" spc="128">
                <a:solidFill>
                  <a:srgbClr val="010000"/>
                </a:solidFill>
                <a:latin typeface="Arial"/>
              </a:rPr>
              <a:t>Научный руководитель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8052991" y="6096000"/>
            <a:ext cx="3123009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173C56"/>
                </a:solidFill>
                <a:latin typeface="Arial"/>
              </a:rPr>
              <a:t>Научный руководитель: Петрова А. В., к.в.н.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07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5842000" y="635000"/>
            <a:ext cx="5588000" cy="1905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1C84C9"/>
                </a:solidFill>
                <a:latin typeface="Arial"/>
              </a:rPr>
              <a:t>Актуальность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5842000" y="914400"/>
            <a:ext cx="5588000" cy="1790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73C56"/>
                </a:solidFill>
                <a:latin typeface="Arial"/>
              </a:rPr>
              <a:t>Левостороннее смещение сычуга — актуальная проблема молочного скотово…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5842000" y="2895600"/>
            <a:ext cx="5588000" cy="166360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Левостороннее смещение сычуга (LDA) встречается у 2–5% высокопродуктивных коров, вызывая снижение удоев на 20–30%. Экономический ущерб складывается из потери продукции, затрат на лечение и преждевременной выбраковки. Без своевременного хирургического вмешательства летальность достигает 50%.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6121400" y="4850011"/>
            <a:ext cx="5308600" cy="485775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73C56"/>
                </a:solidFill>
                <a:latin typeface="Arial"/>
              </a:rPr>
              <a:t>Экономический ущерб на одно животное может превышать 30 000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1C84C9"/>
                </a:solidFill>
                <a:latin typeface="Arial"/>
              </a:rPr>
              <a:t>ЦЕЛЬ И ЗАДАЧИ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933450"/>
            <a:ext cx="5588000" cy="12890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73C56"/>
                </a:solidFill>
                <a:latin typeface="Arial"/>
              </a:rPr>
              <a:t>Цель: изучить методику вправления сычуга при левостороннем смещении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470150"/>
            <a:ext cx="5588000" cy="135374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Задачи: 1. Рассмотреть анатомические особенности и этиологию LDA. 2. Описать клинические признаки смещения. 3. Представить поэтапную методику хирургического вправления. 4. Определить послеоперационный уход и профилактику рецидивов.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07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584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1C84C9"/>
                </a:solidFill>
                <a:latin typeface="Arial"/>
              </a:rPr>
              <a:t>Анатомия и этиология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5842000" y="933450"/>
            <a:ext cx="5588000" cy="869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73C56"/>
                </a:solidFill>
                <a:latin typeface="Arial"/>
              </a:rPr>
              <a:t>Строение желудка КРС и причины смещения сычуга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5842000" y="2051050"/>
            <a:ext cx="5588000" cy="163820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Желудок крупного рогатого скота состоит из четырех отделов: рубец, сетка, книжка и сычуг. В норме сычуг располагается в правом подреберье. Левостороннее смещение возникает при перемещении сычуга в левую половину брюшной полости между рубцом и брюшной стенкой. Основные причины: высококонцентратное кормление (избыток зе…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6121400" y="3999111"/>
            <a:ext cx="5308600" cy="466725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73C56"/>
                </a:solidFill>
                <a:latin typeface="Arial"/>
              </a:rPr>
              <a:t>Сычуг — истинный желудок, вырабатывающий соляную кислоту и пепсин.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1C84C9"/>
                </a:solidFill>
                <a:latin typeface="Arial"/>
              </a:rPr>
              <a:t>Клиническая картина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933450"/>
            <a:ext cx="5588000" cy="12890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73C56"/>
                </a:solidFill>
                <a:latin typeface="Arial"/>
              </a:rPr>
              <a:t>Клинические признаки левостороннего смещения сычуга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470150"/>
            <a:ext cx="5588000" cy="106928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У животного наблюдается угнетение, отсутствие жвачки, вздутие в левой голодной ямке. При перкуссии слышен тимпанический звук. Характерная поза с вытянутой головой и сгорбленной спиной. Аппетит снижен, возможна тахикардия.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41400" y="3849291"/>
            <a:ext cx="5308600" cy="466725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73C56"/>
                </a:solidFill>
                <a:latin typeface="Arial"/>
              </a:rPr>
              <a:t>Тимпанический звук — ключевой признак, отличающий от других заболеваний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702991"/>
            <a:ext cx="6223496" cy="4393009"/>
          </a:xfrm>
          <a:prstGeom prst="rect">
            <a:avLst/>
          </a:prstGeom>
        </p:spPr>
      </p:pic>
      <p:pic>
        <p:nvPicPr>
          <p:cNvPr id="4" name="pic4"/>
          <p:cNvPicPr/>
          <p:nvPr/>
        </p:nvPicPr>
        <p:blipFill>
          <a:blip r:embed="rId5"/>
          <a:stretch>
            <a:fillRect/>
          </a:stretch>
        </p:blipFill>
        <p:spPr>
          <a:xfrm>
            <a:off x="7137896" y="1702991"/>
            <a:ext cx="4292005" cy="1362670"/>
          </a:xfrm>
          <a:prstGeom prst="rect">
            <a:avLst/>
          </a:prstGeom>
        </p:spPr>
      </p:pic>
      <p:pic>
        <p:nvPicPr>
          <p:cNvPr id="5" name="pic5"/>
          <p:cNvPicPr/>
          <p:nvPr/>
        </p:nvPicPr>
        <p:blipFill>
          <a:blip r:embed="rId6"/>
          <a:stretch>
            <a:fillRect/>
          </a:stretch>
        </p:blipFill>
        <p:spPr>
          <a:xfrm>
            <a:off x="7137896" y="3218061"/>
            <a:ext cx="4292005" cy="1362770"/>
          </a:xfrm>
          <a:prstGeom prst="rect">
            <a:avLst/>
          </a:prstGeom>
        </p:spPr>
      </p:pic>
      <p:pic>
        <p:nvPicPr>
          <p:cNvPr id="6" name="pic6"/>
          <p:cNvPicPr/>
          <p:nvPr/>
        </p:nvPicPr>
        <p:blipFill>
          <a:blip r:embed="rId7"/>
          <a:stretch>
            <a:fillRect/>
          </a:stretch>
        </p:blipFill>
        <p:spPr>
          <a:xfrm>
            <a:off x="7137896" y="4733230"/>
            <a:ext cx="4292005" cy="1362770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762000" y="635000"/>
            <a:ext cx="5867301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1C84C9"/>
                </a:solidFill>
                <a:latin typeface="Arial"/>
              </a:rPr>
              <a:t>Галерея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895350"/>
            <a:ext cx="5867301" cy="4826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800" b="1" spc="-95">
                <a:solidFill>
                  <a:srgbClr val="173C56"/>
                </a:solidFill>
                <a:latin typeface="Arial"/>
              </a:rPr>
              <a:t>Методика вправления сычуга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9415264" y="1134666"/>
            <a:ext cx="2014736" cy="1968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r"/>
            <a:r>
              <a:rPr lang="ru-RU" sz="1875">
                <a:solidFill>
                  <a:srgbClr val="010000"/>
                </a:solidFill>
                <a:latin typeface="Arial"/>
              </a:rPr>
              <a:t>Основные этапы операции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927100" y="5810250"/>
            <a:ext cx="5893296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F1F8FC"/>
                </a:solidFill>
                <a:latin typeface="Arial"/>
              </a:rPr>
              <a:t>Лапаротомия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302996" y="2779911"/>
            <a:ext cx="3961805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F1F8FC"/>
                </a:solidFill>
                <a:latin typeface="Arial"/>
              </a:rPr>
              <a:t>Репозиция сычуга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302996" y="4295080"/>
            <a:ext cx="3961805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F1F8FC"/>
                </a:solidFill>
                <a:latin typeface="Arial"/>
              </a:rPr>
              <a:t>Оментопексия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7302996" y="5810250"/>
            <a:ext cx="3961805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F1F8FC"/>
                </a:solidFill>
                <a:latin typeface="Arial"/>
              </a:rPr>
              <a:t>Ушивание раны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07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584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1C84C9"/>
                </a:solidFill>
                <a:latin typeface="Arial"/>
              </a:rPr>
              <a:t>Реабилитация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5842000" y="933450"/>
            <a:ext cx="5588000" cy="869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73C56"/>
                </a:solidFill>
                <a:latin typeface="Arial"/>
              </a:rPr>
              <a:t>Послеоперационный уход и реабилитация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5842000" y="2051050"/>
            <a:ext cx="5588000" cy="163820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После операции назначается курс антибиотиков для профилактики инфекций, инфузионная терапия для коррекции водно-электролитного баланса, диетическое кормление с постепенным переходом на обычный рацион, ежедневный контроль за состоянием шва и предупреждение рецидивов путём соблюдения режима содержания.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6121400" y="3999111"/>
            <a:ext cx="4396383" cy="2095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73C56"/>
                </a:solidFill>
                <a:latin typeface="Arial"/>
              </a:rPr>
              <a:t>Профилактика рецидивов – залог успешного лечения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622300"/>
            <a:ext cx="5588000" cy="4508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73C56"/>
                </a:solidFill>
                <a:latin typeface="Arial"/>
              </a:rPr>
              <a:t>Выводы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320800"/>
            <a:ext cx="5588000" cy="106928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Левостороннее смещение сычуга — частая патология высокопродуктивных коров. Своевременное оперативное лечение с правильным послеоперационным уходом обеспечивает высокую эффективность.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x">
  <a:themeElements>
    <a:clrScheme name="prezx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zx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rez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prezx">
  <a:themeElements>
    <a:clrScheme name="prezx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zx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rez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prezx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курсовой «Вправление сычуга у КРС»</dc:title>
  <dc:creator>prezx</dc:creator>
</cp:coreProperties>
</file>