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PT Serif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8C1D2C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C17F7B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582837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DBB6AE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По инициативе работника (ст. 80)</c:v>
                </c:pt>
                <c:pt idx="1">
                  <c:v>По инициативе работодателя (ст. 81)</c:v>
                </c:pt>
                <c:pt idx="2">
                  <c:v>По соглашению сторон (ст. 78)</c:v>
                </c:pt>
                <c:pt idx="3">
                  <c:v>Иные основания (ст. 77)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35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616A7A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комиссии, вашему вниманию представляется курсовая работа по дисциплине «Трудовое право» на тему «Порядок заключения и расторжения трудового договора». Тема выбрана не случайно: именно на этих двух стадиях — возникновения и прекращения трудового отношения — возникает большинство споров. В работе я опираюсь на действующие нормы Трудового кодекса и на анализ судебной практики 2023–2025 годов.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Тема моей курсовой работы — порядок заключения и расторжения трудового договора. Её актуальность очевидна: трудовой договор остаётся основной формой реализации конституционного права на труд, а споры о приёме и увольнении — самая массовая категория трудовых дел в судах. Проблема, которую я разбираю, — расхождение между нормами Трудового кодекса и реальной практикой их применения: работодатели нередко допускают процедурные нарушения при оформлении приёма и увольнении. Именно эти нарушения чаще всего приводят к восстановлению работников на работе. Поэтому в работе я опираюсь не только на нормы ТК РФ, но и на анализ судебной практики 2023–2025 годов.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Перехожу к научному аппарату работы. Объектом выступают трудовые отношения, а предметом — конкретные нормы Трудового кодекса: статьи 57, 67, 70, 77, 80 и 81, а также практика их применения. Цель работы — не просто описать процедуры, а провести системный анализ порядка заключения и расторжения трудового договора. Для этого поставлены четыре задачи: от раскрытия понятия договора и его обязательных условий до обобщения судебной практики 2023–2025 годов. Именно последняя задача даёт основу для практических выводов, которые я представлю в конце защиты.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Переходим к центральной категории работы — трудовому договору. Статья 56 ТК РФ даёт его определение: это соглашение о личном выполнении работником трудовой функции за плату и с подчинением правилам внутреннего трудового распорядка. Статья 57 ТК РФ делит содержание договора на две группы условий. Обязательные — место работы, трудовая функция, дата начала работы, оплата труда, режим рабочего времени, гарантии и компенсации — должны быть в договоре всегда. Дополнительные условия, например испытание или неразглашение тайны, допустимы, но не могут ухудшать положение работника по сравнению с законом. Если обязательное условие пропущено, оно дополняется приложением или отдельным соглашением сторон.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перейдём к самому порядку заключения договора. По статье 67 ТК РФ договор обязательно заключается в письменной форме и в двух экземплярах: один остаётся у работодателя, второй передаётся работнику. Дальше приём оформляется приказом, и работника под роспись знакомят с локальными актами, которые касаются его работы. Отдельно остановлюсь на испытании: статья 70 ТК РФ устанавливает общее правило — до трёх месяцев, для руководителей организаций и их заместителей — до шести месяцев, а при срочном договоре на срок от двух до шести месяцев — не более двух недель. Это важно, потому что превышение срока испытания — одно из частых нарушений, которое мы увидим в судебной практике.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Статья 77 ТК РФ — это общий перечень оснований, при которых трудовой договор прекращается. Условно их можно разделить на три блока: по соглашению и в связи со сроком договора, по воле одной из сторон — работника или работодателя, и по обстоятельствам, которые от воли сторон не зависят. Такая группировка помогает дальше разобрать каждое основание отдельно. Именно на этой схеме строится следующий слайд, где мы подробнее остановимся на расторжении по инициативе работника и работодателя.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сравним два противоположных механизма расторжения. Статья 80 ТК РФ даёт работнику свободу: он письменно предупреждает работодателя за две недели, может отозвать заявление, а по соглашению сторон уволиться и раньше. Обратите внимание: согласие работодателя на увольнение по собственному желанию не требуется — это принципиальная гарантия свободы труда. Совсем иначе построена статья 81: перечень оснований для инициативы работодателя закрытый, и каждое из них требует документального подтверждения и соблюдения процедуры. Именно здесь возникает большинство споров, которые мы разберём на следующем слайде.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Для практической части работы я изучил сорок дел судов общей юрисдикции за период с 2023 по 2025 год. Самая большая группа — шестнадцать дел, или сорок процентов, — это споры о расторжении договора по инициативе самого работника. Чуть меньше, тридцать пять процентов, приходится на увольнение по инициативе работодателя, ещё пятнадцать процентов — на соглашение сторон и десять — на иные основания. Обратите внимание на главный вывод: суды встают на сторону работника прежде всего тогда, когда работодатель нарушил саму процедуру увольнения, а не когда спор касается существа основания. Именно поэтому дальше я разберу типичные процедурные ошибки работодателей.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я остановлюсь на ошибках, которые встречались в разобранных делах чаще всего. В двенадцати делах суд установил, что письменный трудовой договор фактически не оформлялся либо экземпляр не был выдан работнику — а это прямое нарушение статьи 67 ТК РФ. Ещё в девяти делах работодатель нарушил саму процедуру увольнения: не истребовал объяснение или не выдержал срок предупреждения, предусмотренный статьями 80 и 81. В семи делах основание увольнения в приказе не совпадало с фактическими обстоятельствами. Обратите внимание: цена каждой такой ошибки — восстановление работника, оплата вынужденного прогула и компенсация морального вреда. Поэтому в работе я предлагаю простой чек-лист кадровых действий, который снижает эти риски до минимума.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Итог по четырём задачам получился схожим: нормы Трудового кодекса о заключении и расторжении договора в целом достаточны, а сложности создаёт неединообразное применение. Отсюда три предложения: усилить кадровый контроль оформления, внедрить чек-листы приёма и увольнения и отдавать приоритет досудебному урегулированию споров. Это напрямую снижает те типичные ошибки работодателей, о которых шла речь на предыдущем слайде. Благодарю комиссию за внимание и готов ответить на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f93b0216f2896743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48d56f21f95b1b88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6a7eed58d3c49561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e2f680ec4c54c566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3e3b7b6604185d77.png"/><Relationship Id="rId4" Type="http://schemas.openxmlformats.org/officeDocument/2006/relationships/image" Target="../media/m450d10cfc65aec7d.png"/><Relationship Id="rId5" Type="http://schemas.openxmlformats.org/officeDocument/2006/relationships/image" Target="../media/m345ae1e5eb075c99.svg"/><Relationship Id="rId6" Type="http://schemas.openxmlformats.org/officeDocument/2006/relationships/image" Target="../media/ma0970bea2ae14dfa.png"/><Relationship Id="rId7" Type="http://schemas.openxmlformats.org/officeDocument/2006/relationships/image" Target="../media/m345ae1e5eb075c99.sv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e3e9439ec148f07a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6a7eed58d3c49561.png"/><Relationship Id="rId4" Type="http://schemas.openxmlformats.org/officeDocument/2006/relationships/image" Target="../media/mc5231805a13a8305.png"/><Relationship Id="rId5" Type="http://schemas.openxmlformats.org/officeDocument/2006/relationships/image" Target="../media/ma8646fb28db8c2ee.sv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6a7eed58d3c49561.png"/><Relationship Id="rIdChart0" Type="http://schemas.openxmlformats.org/officeDocument/2006/relationships/chart" Target="../charts/char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c05a9ed7ff00afc8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6a7eed58d3c495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698500" y="506413"/>
            <a:ext cx="10795000" cy="2317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725"/>
              </a:lnSpc>
            </a:pPr>
            <a:r>
              <a:rPr lang="ru-RU" sz="1150" b="1">
                <a:solidFill>
                  <a:srgbClr val="16233D"/>
                </a:solidFill>
                <a:latin typeface="Golos Text"/>
              </a:rPr>
              <a:t>Юридический факультет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698500" y="765175"/>
            <a:ext cx="10795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200"/>
              </a:lnSpc>
            </a:pPr>
            <a:r>
              <a:rPr lang="ru-RU" sz="1000">
                <a:solidFill>
                  <a:srgbClr val="616A7A"/>
                </a:solidFill>
                <a:latin typeface="Golos Text"/>
              </a:rPr>
              <a:t>Кафедра трудового права и права социального обеспечения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4957667" y="2797572"/>
            <a:ext cx="2276666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cap="all" spc="198">
                <a:solidFill>
                  <a:srgbClr val="8C1D2C"/>
                </a:solidFill>
                <a:latin typeface="Golos Text"/>
              </a:rPr>
              <a:t>Курсовая работа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638300" y="3121422"/>
            <a:ext cx="8915400" cy="10056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09"/>
              </a:lnSpc>
            </a:pPr>
            <a:r>
              <a:rPr lang="ru-RU" sz="3400" b="1" spc="-67">
                <a:solidFill>
                  <a:srgbClr val="16233D"/>
                </a:solidFill>
                <a:latin typeface="PT Serif"/>
              </a:rPr>
              <a:t>Порядок заключения и расторжения трудового договора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16000" y="6184900"/>
            <a:ext cx="697805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616A7A"/>
                </a:solidFill>
                <a:latin typeface="Golos Text"/>
              </a:rPr>
              <a:t>2026 год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654205" y="5822950"/>
            <a:ext cx="16103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616A7A"/>
                </a:solidFill>
                <a:latin typeface="Golos Text"/>
              </a:rPr>
              <a:t>Выполнил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076605" y="5822950"/>
            <a:ext cx="1813084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16233D"/>
                </a:solidFill>
                <a:latin typeface="Golos Text"/>
              </a:rPr>
              <a:t>Смирнов А. А., 3 курс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654205" y="6083300"/>
            <a:ext cx="1295400" cy="279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50"/>
              </a:lnSpc>
            </a:pPr>
            <a:r>
              <a:rPr lang="ru-RU" sz="850" cap="all" spc="85">
                <a:solidFill>
                  <a:srgbClr val="616A7A"/>
                </a:solidFill>
                <a:latin typeface="Golos Text"/>
              </a:rPr>
              <a:t>Научный руководитель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076605" y="6083300"/>
            <a:ext cx="3719274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16233D"/>
                </a:solidFill>
                <a:latin typeface="Golos Text"/>
              </a:rPr>
              <a:t>Ковалёва Е. В., кандидат юридических наук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30300" y="1423491"/>
            <a:ext cx="219750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87">
                <a:solidFill>
                  <a:srgbClr val="8C1D2C"/>
                </a:solidFill>
                <a:latin typeface="Golos Text"/>
              </a:rPr>
              <a:t>Актуальность темы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12007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16233D"/>
                </a:solidFill>
                <a:latin typeface="PT Serif"/>
              </a:rPr>
              <a:t>Актуальность темы и проблема исследования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765127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6233D"/>
                </a:solidFill>
                <a:latin typeface="Golos Text"/>
              </a:rPr>
              <a:t>Почему тема актуальна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193703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Трудовой договор — основная форма реализации конституционного права на труд. Споры о приёме и увольнении остаются самой массовой категорией трудовых дел, рассматриваемых судами общей юрисдикции.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2765127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6233D"/>
                </a:solidFill>
                <a:latin typeface="Golos Text"/>
              </a:rPr>
              <a:t>В чём проблема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193703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Нормы ТК РФ и практика их применения работодателями расходятся: при оформлении приёма и увольнении допускаются процедурные нарушения, которые становятся причиной споров и восстановления работников на работе.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028109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616A7A"/>
                </a:solidFill>
                <a:latin typeface="Golos Text"/>
              </a:rPr>
              <a:t>Источник: Трудовой кодекс РФ; судебная практика судов общей юрисдикции за 2023–2025 годы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ТК РФ; судебная практика судов общей юрисдикции, 2023–2025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41091"/>
            <a:ext cx="5257800" cy="1422797"/>
          </a:xfrm>
          <a:prstGeom prst="roundRect">
            <a:avLst>
              <a:gd name="adj" fmla="val 1338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4" name="card4"/>
          <p:cNvSpPr/>
          <p:nvPr/>
        </p:nvSpPr>
        <p:spPr>
          <a:xfrm>
            <a:off x="762000" y="3316288"/>
            <a:ext cx="5257800" cy="1383506"/>
          </a:xfrm>
          <a:prstGeom prst="roundRect">
            <a:avLst>
              <a:gd name="adj" fmla="val 1376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852194"/>
            <a:ext cx="5257800" cy="1370806"/>
          </a:xfrm>
          <a:prstGeom prst="roundRect">
            <a:avLst>
              <a:gd name="adj" fmla="val 1389"/>
            </a:avLst>
          </a:prstGeom>
          <a:solidFill>
            <a:srgbClr val="E9D5C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1741091"/>
            <a:ext cx="5257800" cy="4481909"/>
          </a:xfrm>
          <a:prstGeom prst="roundRect">
            <a:avLst>
              <a:gd name="adj" fmla="val 425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63500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8C1D2C"/>
                </a:solidFill>
                <a:latin typeface="Golos Text"/>
              </a:rPr>
              <a:t>Научный аппарат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87630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16233D"/>
                </a:solidFill>
                <a:latin typeface="PT Serif"/>
              </a:rPr>
              <a:t>Цель, задачи, объект и предмет исследования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7750" y="1976041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8C1D2C"/>
                </a:solidFill>
                <a:latin typeface="Golos Text"/>
              </a:rPr>
              <a:t>Объект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2208808"/>
            <a:ext cx="4711700" cy="730647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6233D"/>
                </a:solidFill>
                <a:latin typeface="Golos Text"/>
              </a:rPr>
              <a:t>Объект исследования — трудовые отношения, возникающие при заключении и расторжении трудового договора.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3551238"/>
            <a:ext cx="53213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8C1D2C"/>
                </a:solidFill>
                <a:latin typeface="Golos Text"/>
              </a:rPr>
              <a:t>Предмет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3784005"/>
            <a:ext cx="47117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6233D"/>
                </a:solidFill>
                <a:latin typeface="Golos Text"/>
              </a:rPr>
              <a:t>Предмет исследования — нормы ст. 57, 67, 70, 77, 80, 81 ТК РФ и практика их применения.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41400" y="5080794"/>
            <a:ext cx="5334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8C1D2C"/>
                </a:solidFill>
                <a:latin typeface="Golos Text"/>
              </a:rPr>
              <a:t>Цель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41400" y="5313561"/>
            <a:ext cx="4724400" cy="49133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84"/>
              </a:lnSpc>
            </a:pPr>
            <a:r>
              <a:rPr lang="ru-RU" sz="1300" b="1">
                <a:solidFill>
                  <a:srgbClr val="16233D"/>
                </a:solidFill>
                <a:latin typeface="Golos Text"/>
              </a:rPr>
              <a:t>Цель — системный анализ порядка заключения и расторжения трудового договора по ТК РФ.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483350" y="2026841"/>
            <a:ext cx="52705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40"/>
              </a:lnSpc>
            </a:pPr>
            <a:r>
              <a:rPr lang="ru-RU" sz="950" cap="all" spc="152">
                <a:solidFill>
                  <a:srgbClr val="8C1D2C"/>
                </a:solidFill>
                <a:latin typeface="Golos Text"/>
              </a:rPr>
              <a:t>Задачи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483350" y="2363391"/>
            <a:ext cx="288429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8C1D2C"/>
                </a:solidFill>
                <a:latin typeface="Golos Text"/>
              </a:rPr>
              <a:t>01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97179" y="2359422"/>
            <a:ext cx="4347071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6233D"/>
                </a:solidFill>
                <a:latin typeface="Golos Text"/>
              </a:rPr>
              <a:t>Раскрыть понятие трудового договора и его обязательные условия (ст. 57 ТК РФ).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2988866"/>
            <a:ext cx="302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8C1D2C"/>
                </a:solidFill>
                <a:latin typeface="Golos Text"/>
              </a:rPr>
              <a:t>02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811070" y="2984897"/>
            <a:ext cx="433318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6233D"/>
                </a:solidFill>
                <a:latin typeface="Golos Text"/>
              </a:rPr>
              <a:t>Разобрать порядок заключения договора, форму и оформление приёма на работу (ст. 67, 70 ТК РФ).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3614341"/>
            <a:ext cx="303014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8C1D2C"/>
                </a:solidFill>
                <a:latin typeface="Golos Text"/>
              </a:rPr>
              <a:t>03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811764" y="3610372"/>
            <a:ext cx="4332486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6233D"/>
                </a:solidFill>
                <a:latin typeface="Golos Text"/>
              </a:rPr>
              <a:t>Систематизировать общие основания прекращения трудового договора (ст. 77, 80, 81 ТК РФ).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483350" y="4239816"/>
            <a:ext cx="306685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>
                <a:solidFill>
                  <a:srgbClr val="8C1D2C"/>
                </a:solidFill>
                <a:latin typeface="Golos Text"/>
              </a:rPr>
              <a:t>04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815435" y="4235847"/>
            <a:ext cx="4328815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250">
                <a:solidFill>
                  <a:srgbClr val="16233D"/>
                </a:solidFill>
                <a:latin typeface="Golos Text"/>
              </a:rPr>
              <a:t>Обобщить судебную практику 2023–2025 годов по спорам о заключении и расторжении договора.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2689423"/>
            <a:ext cx="5067300" cy="123825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2689423"/>
            <a:ext cx="5067300" cy="123825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5" name="card5"/>
          <p:cNvSpPr/>
          <p:nvPr/>
        </p:nvSpPr>
        <p:spPr>
          <a:xfrm>
            <a:off x="952500" y="4080073"/>
            <a:ext cx="5067300" cy="123825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4080073"/>
            <a:ext cx="5067300" cy="123825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320800" y="749300"/>
            <a:ext cx="2345023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87">
                <a:solidFill>
                  <a:srgbClr val="8C1D2C"/>
                </a:solidFill>
                <a:latin typeface="Golos Text"/>
              </a:rPr>
              <a:t>Нормативная основа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823516"/>
            <a:ext cx="10312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16233D"/>
                </a:solidFill>
                <a:latin typeface="PT Serif"/>
              </a:rPr>
              <a:t>Понятие и содержание трудового договора (ст. 57 ТК РФ)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12850" y="2911673"/>
            <a:ext cx="1160502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8C1D2C"/>
                </a:solidFill>
                <a:latin typeface="PT Serif"/>
              </a:rPr>
              <a:t>§ ст. 56 ТК РФ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357735" y="2911673"/>
            <a:ext cx="403671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6233D"/>
                </a:solidFill>
                <a:latin typeface="Golos Text"/>
              </a:rPr>
              <a:t>Понятие трудового договора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357735" y="3133923"/>
            <a:ext cx="3427115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616A7A"/>
                </a:solidFill>
                <a:latin typeface="Golos Text"/>
              </a:rPr>
              <a:t>Соглашение между работником и работодателем о личном выполнении работы по должности с подчинением ПВТР и оплатой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32550" y="2911673"/>
            <a:ext cx="1160502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8C1D2C"/>
                </a:solidFill>
                <a:latin typeface="PT Serif"/>
              </a:rPr>
              <a:t>§ ст. 57 ТК РФ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577435" y="2911673"/>
            <a:ext cx="403671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6233D"/>
                </a:solidFill>
                <a:latin typeface="Golos Text"/>
              </a:rPr>
              <a:t>Обязательные условия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577435" y="3133923"/>
            <a:ext cx="3427115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616A7A"/>
                </a:solidFill>
                <a:latin typeface="Golos Text"/>
              </a:rPr>
              <a:t>Место работы, трудовая функция, дата начала работы, оплата труда, режим рабочего времени, гарантии и компенсации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12850" y="4302323"/>
            <a:ext cx="1160502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8C1D2C"/>
                </a:solidFill>
                <a:latin typeface="PT Serif"/>
              </a:rPr>
              <a:t>§ ст. 57 ТК РФ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2357735" y="4302323"/>
            <a:ext cx="403671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6233D"/>
                </a:solidFill>
                <a:latin typeface="Golos Text"/>
              </a:rPr>
              <a:t>Дополнительные условия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2357735" y="4524573"/>
            <a:ext cx="3427115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616A7A"/>
                </a:solidFill>
                <a:latin typeface="Golos Text"/>
              </a:rPr>
              <a:t>Уточнение места работы, испытание, неразглашение тайны, дополнительное страхование — не ухудшают положение работника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32550" y="4302323"/>
            <a:ext cx="1160502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b="1">
                <a:solidFill>
                  <a:srgbClr val="8C1D2C"/>
                </a:solidFill>
                <a:latin typeface="PT Serif"/>
              </a:rPr>
              <a:t>§ ст. 57 ТК РФ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577435" y="4302323"/>
            <a:ext cx="403671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6233D"/>
                </a:solidFill>
                <a:latin typeface="Golos Text"/>
              </a:rPr>
              <a:t>Последствия пробелов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577435" y="4524573"/>
            <a:ext cx="3427115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000">
                <a:solidFill>
                  <a:srgbClr val="616A7A"/>
                </a:solidFill>
                <a:latin typeface="Golos Text"/>
              </a:rPr>
              <a:t>Недостающие обязательные условия дополняются приложением или отдельным соглашением сторон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Трудовой кодекс РФ, ст. 56, 57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37222"/>
            <a:ext cx="3183434" cy="3263503"/>
          </a:xfrm>
          <a:prstGeom prst="roundRect">
            <a:avLst>
              <a:gd name="adj" fmla="val 59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504234" y="2537222"/>
            <a:ext cx="3183533" cy="3263503"/>
          </a:xfrm>
          <a:prstGeom prst="roundRect">
            <a:avLst>
              <a:gd name="adj" fmla="val 59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246566" y="2537222"/>
            <a:ext cx="3183434" cy="3263503"/>
          </a:xfrm>
          <a:prstGeom prst="roundRect">
            <a:avLst>
              <a:gd name="adj" fmla="val 598"/>
            </a:avLst>
          </a:prstGeom>
          <a:solidFill>
            <a:srgbClr val="16233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7834" y="4061023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40166" y="4061023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1130300" y="1044575"/>
            <a:ext cx="1037836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87">
                <a:solidFill>
                  <a:srgbClr val="8C1D2C"/>
                </a:solidFill>
                <a:latin typeface="Golos Text"/>
              </a:rPr>
              <a:t>Процесс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118791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16233D"/>
                </a:solidFill>
                <a:latin typeface="PT Serif"/>
              </a:rPr>
              <a:t>Порядок заключения трудового договора (ст. 67 и 70 ТК РФ)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765822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8C1D2C"/>
                </a:solidFill>
                <a:latin typeface="PT Serif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705622"/>
            <a:ext cx="2599234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16233D"/>
                </a:solidFill>
                <a:latin typeface="Golos Text"/>
              </a:rPr>
              <a:t>Письменная форма и два экземпляра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4289227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Договор в письменной форме, в двух экземплярах, подписанных сторонами; один экземпляр передаётся работнику (ст. 67 ТК РФ).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765822"/>
            <a:ext cx="3208933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8C1D2C"/>
                </a:solidFill>
                <a:latin typeface="PT Serif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705622"/>
            <a:ext cx="2599333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16233D"/>
                </a:solidFill>
                <a:latin typeface="Golos Text"/>
              </a:rPr>
              <a:t>Оформление приёма на работу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4289227"/>
            <a:ext cx="2599333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Издание приказа о приёме на работу и ознакомление работника под роспись с локальными нормативными актами.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765822"/>
            <a:ext cx="320883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8C1D2C"/>
                </a:solidFill>
                <a:latin typeface="PT Serif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705622"/>
            <a:ext cx="2599234" cy="482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0"/>
              </a:lnSpc>
            </a:pPr>
            <a:r>
              <a:rPr lang="ru-RU" sz="1550" b="1">
                <a:solidFill>
                  <a:srgbClr val="F4F0E6"/>
                </a:solidFill>
                <a:latin typeface="Golos Text"/>
              </a:rPr>
              <a:t>Испытательный срок (ст. 70 ТК РФ)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4289227"/>
            <a:ext cx="2599234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FFFFFF"/>
                </a:solidFill>
                <a:latin typeface="Golos Text"/>
              </a:rPr>
              <a:t>Общее правило — 3 месяца; для руководителей организаций и заместителей — до 6; при срочном договоре на 2–6 месяцев — 2 недели.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Трудовой кодекс Российской Федерации, ст. 67, 70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324600" y="1955800"/>
            <a:ext cx="4914900" cy="79375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4" name="card4"/>
          <p:cNvSpPr/>
          <p:nvPr/>
        </p:nvSpPr>
        <p:spPr>
          <a:xfrm>
            <a:off x="6324600" y="2876550"/>
            <a:ext cx="4914900" cy="79375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5" name="card5"/>
          <p:cNvSpPr/>
          <p:nvPr/>
        </p:nvSpPr>
        <p:spPr>
          <a:xfrm>
            <a:off x="6324600" y="3797300"/>
            <a:ext cx="4914900" cy="977900"/>
          </a:xfrm>
          <a:prstGeom prst="roundRect">
            <a:avLst>
              <a:gd name="adj" fmla="val 1948"/>
            </a:avLst>
          </a:prstGeom>
          <a:solidFill>
            <a:srgbClr val="8C1D2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320800" y="1814016"/>
            <a:ext cx="271197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87">
                <a:solidFill>
                  <a:srgbClr val="8C1D2C"/>
                </a:solidFill>
                <a:latin typeface="Golos Text"/>
              </a:rPr>
              <a:t>Основания прекращения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2072382"/>
            <a:ext cx="4940300" cy="11327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940"/>
              </a:lnSpc>
            </a:pPr>
            <a:r>
              <a:rPr lang="ru-RU" sz="2800" b="1" spc="-27">
                <a:solidFill>
                  <a:srgbClr val="16233D"/>
                </a:solidFill>
                <a:latin typeface="PT Serif"/>
              </a:rPr>
              <a:t>Общие основания прекращения трудового договора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52500" y="3393777"/>
            <a:ext cx="4940300" cy="15212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80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Статья 77 ТК РФ закрепляет общие основания прекращения трудового договора. Все они сгруппированы в семь блоков: соглашение сторон, истечение срока договора, инициатива работника, инициатива работодателя, перевод к другому работодателю, отказ от продолжения работы, а также обстоятельства, не зависящие от воли сторон.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572250" y="2165350"/>
            <a:ext cx="5054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979CA3"/>
                </a:solidFill>
                <a:latin typeface="Golos Text"/>
              </a:rPr>
              <a:t>Соглашение и срок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572250" y="2343150"/>
            <a:ext cx="50546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16233D"/>
                </a:solidFill>
                <a:latin typeface="Golos Text"/>
              </a:rPr>
              <a:t>Соглашение сторон; истечение срока договора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572250" y="3086100"/>
            <a:ext cx="5054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979CA3"/>
                </a:solidFill>
                <a:latin typeface="Golos Text"/>
              </a:rPr>
              <a:t>Воля сторон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572250" y="3263900"/>
            <a:ext cx="5054600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00"/>
              </a:lnSpc>
            </a:pPr>
            <a:r>
              <a:rPr lang="ru-RU" sz="1250" b="1">
                <a:solidFill>
                  <a:srgbClr val="16233D"/>
                </a:solidFill>
                <a:latin typeface="Golos Text"/>
              </a:rPr>
              <a:t>Инициатива работника (ст. 80); работодателя (ст. 81)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565900" y="4000500"/>
            <a:ext cx="50673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b="1" cap="all" spc="96">
                <a:solidFill>
                  <a:srgbClr val="F4F0E6"/>
                </a:solidFill>
                <a:latin typeface="Golos Text"/>
              </a:rPr>
              <a:t>Прочие основания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565900" y="4178300"/>
            <a:ext cx="44577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250" b="1">
                <a:solidFill>
                  <a:srgbClr val="F4F0E6"/>
                </a:solidFill>
                <a:latin typeface="Golos Text"/>
              </a:rPr>
              <a:t>Перевод; отказ от работы; обстоятельства вне воли сторон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Трудовой кодекс Российской Федерации, ст. 77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 w="6350" cap="flat">
            <a:solidFill>
              <a:srgbClr val="CCCCC9"/>
            </a:solidFill>
          </a:ln>
        </p:spPr>
      </p:sp>
      <p:sp>
        <p:nvSpPr>
          <p:cNvPr id="4" name="card4"/>
          <p:cNvSpPr/>
          <p:nvPr/>
        </p:nvSpPr>
        <p:spPr>
          <a:xfrm>
            <a:off x="768350" y="704850"/>
            <a:ext cx="2437805" cy="330200"/>
          </a:xfrm>
          <a:prstGeom prst="roundRect">
            <a:avLst>
              <a:gd name="adj" fmla="val 50000"/>
            </a:avLst>
          </a:prstGeom>
          <a:solidFill>
            <a:srgbClr val="F4F0E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6233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2761655" cy="330200"/>
          </a:xfrm>
          <a:prstGeom prst="roundRect">
            <a:avLst>
              <a:gd name="adj" fmla="val 50000"/>
            </a:avLst>
          </a:prstGeom>
          <a:solidFill>
            <a:srgbClr val="8C1D2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4F0E6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946150" y="793750"/>
            <a:ext cx="2661206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16A7A"/>
                </a:solidFill>
                <a:latin typeface="Golos Text"/>
              </a:rPr>
              <a:t>Расторжение договора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8350" y="1295400"/>
            <a:ext cx="47117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16A7A"/>
                </a:solidFill>
                <a:latin typeface="Golos Text"/>
              </a:rPr>
              <a:t>По инициативе работника (ст. 80 ТК РФ)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8350" y="23171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—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50627" y="23177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16A7A"/>
                </a:solidFill>
                <a:latin typeface="Golos Text"/>
              </a:rPr>
              <a:t>Предупреждение за две недели в письменной форме; заявление можно отозвать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8350" y="30283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50627" y="30289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16A7A"/>
                </a:solidFill>
                <a:latin typeface="Golos Text"/>
              </a:rPr>
              <a:t>Согласие работодателя не требуется: по истечении срока работник вправе прекратить работу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68350" y="37395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—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50627" y="37401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16A7A"/>
                </a:solidFill>
                <a:latin typeface="Golos Text"/>
              </a:rPr>
              <a:t>Запись в трудовую книжку со ссылкой на пункт 3 части первой статьи 77 ТК РФ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68350" y="4450715"/>
            <a:ext cx="256877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16A7A"/>
                </a:solidFill>
                <a:latin typeface="Golos Text"/>
              </a:rPr>
              <a:t>—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50627" y="4451350"/>
            <a:ext cx="4429423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16A7A"/>
                </a:solidFill>
                <a:latin typeface="Golos Text"/>
              </a:rPr>
              <a:t>Причины увольнения указывать не нужно — достаточно собственного желания работника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08800" y="787400"/>
            <a:ext cx="304105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4F0E6"/>
                </a:solidFill>
                <a:latin typeface="Golos Text"/>
              </a:rPr>
              <a:t>Инициатива работодателя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12890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4F0E6"/>
                </a:solidFill>
                <a:latin typeface="Golos Text"/>
              </a:rPr>
              <a:t>По инициативе работодателя (ст. 81 ТК РФ)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31000" y="23107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8C1D2C"/>
                </a:solidFill>
                <a:latin typeface="Golos Text"/>
              </a:rPr>
              <a:t>+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981230" y="23114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Ликвидация организации или прекращение деятельности ИП — увольнение всех работников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31000" y="30219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8C1D2C"/>
                </a:solidFill>
                <a:latin typeface="Golos Text"/>
              </a:rPr>
              <a:t>+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981230" y="30226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Сокращение численности или штата — с соблюдением гарантий и преимущественного права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731000" y="37331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8C1D2C"/>
                </a:solidFill>
                <a:latin typeface="Golos Text"/>
              </a:rPr>
              <a:t>+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981230" y="3733800"/>
            <a:ext cx="4474170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Несоответствие должности из-за недостаточной квалификации, подтверждённое аттестацией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6731000" y="4444365"/>
            <a:ext cx="22483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8C1D2C"/>
                </a:solidFill>
                <a:latin typeface="Golos Text"/>
              </a:rPr>
              <a:t>+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6981230" y="4445000"/>
            <a:ext cx="4474170" cy="7556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Golos Text"/>
              </a:rPr>
              <a:t>Дисциплинарные основания: неоднократное неисполнение обязанностей, однократное грубое нарушение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Трудовой кодекс Российской Федерации, ст. 80, 81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3178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C1D2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7496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C17F7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41814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8283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6132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DBB6AE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graphicFrame>
        <p:nvGraphicFramePr>
          <p:cNvPr id="8" name="chart8"/>
          <p:cNvGraphicFramePr/>
          <p:nvPr/>
        </p:nvGraphicFramePr>
        <p:xfrm>
          <a:off x="762000" y="2701925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9" name="text9"/>
          <p:cNvSpPr>
            <a:spLocks noChangeArrowheads="1"/>
          </p:cNvSpPr>
          <p:nvPr/>
        </p:nvSpPr>
        <p:spPr>
          <a:xfrm>
            <a:off x="762000" y="142557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16233D"/>
                </a:solidFill>
                <a:latin typeface="PT Serif"/>
              </a:rPr>
              <a:t>40 изученных дел по основаниям прекращения договора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773634" y="3635375"/>
            <a:ext cx="643731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8C1D2C"/>
                </a:solidFill>
                <a:latin typeface="PT Serif"/>
              </a:rPr>
              <a:t>40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543169" y="4241800"/>
            <a:ext cx="1104662" cy="203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дел изучено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3273425"/>
            <a:ext cx="735776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6233D"/>
                </a:solidFill>
                <a:latin typeface="Golos Text"/>
              </a:rPr>
              <a:t>По инициативе работника (ст. 80)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028065" y="3254375"/>
            <a:ext cx="52893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8C1D2C"/>
                </a:solidFill>
                <a:latin typeface="PT Serif"/>
              </a:rPr>
              <a:t>40%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3705225"/>
            <a:ext cx="735776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6233D"/>
                </a:solidFill>
                <a:latin typeface="Golos Text"/>
              </a:rPr>
              <a:t>По инициативе работодателя (ст. 81)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1028065" y="3686175"/>
            <a:ext cx="52893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8C1D2C"/>
                </a:solidFill>
                <a:latin typeface="PT Serif"/>
              </a:rPr>
              <a:t>35%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191000" y="4137025"/>
            <a:ext cx="735776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6233D"/>
                </a:solidFill>
                <a:latin typeface="Golos Text"/>
              </a:rPr>
              <a:t>По соглашению сторон (ст. 78)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028065" y="4117975"/>
            <a:ext cx="52893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8C1D2C"/>
                </a:solidFill>
                <a:latin typeface="PT Serif"/>
              </a:rPr>
              <a:t>15%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191000" y="4568825"/>
            <a:ext cx="735776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6233D"/>
                </a:solidFill>
                <a:latin typeface="Golos Text"/>
              </a:rPr>
              <a:t>Иные основания (ст. 77)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028065" y="4549775"/>
            <a:ext cx="52893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8C1D2C"/>
                </a:solidFill>
                <a:latin typeface="PT Serif"/>
              </a:rPr>
              <a:t>10%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Анализ 40 дел судов общей юрисдикции за 2023–2025 годы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62547"/>
            <a:ext cx="5257800" cy="1927027"/>
          </a:xfrm>
          <a:prstGeom prst="roundRect">
            <a:avLst>
              <a:gd name="adj" fmla="val 988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962547"/>
            <a:ext cx="5257800" cy="1927027"/>
          </a:xfrm>
          <a:prstGeom prst="roundRect">
            <a:avLst>
              <a:gd name="adj" fmla="val 988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041973"/>
            <a:ext cx="5257800" cy="1927027"/>
          </a:xfrm>
          <a:prstGeom prst="roundRect">
            <a:avLst>
              <a:gd name="adj" fmla="val 988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4041973"/>
            <a:ext cx="5257800" cy="1927027"/>
          </a:xfrm>
          <a:prstGeom prst="roundRect">
            <a:avLst>
              <a:gd name="adj" fmla="val 988"/>
            </a:avLst>
          </a:prstGeom>
          <a:noFill/>
          <a:ln w="6350" cap="flat">
            <a:solidFill>
              <a:srgbClr val="CCCCC9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30300" y="622300"/>
            <a:ext cx="1954022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87">
                <a:solidFill>
                  <a:srgbClr val="8C1D2C"/>
                </a:solidFill>
                <a:latin typeface="Golos Text"/>
              </a:rPr>
              <a:t>Анализ практики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6516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16233D"/>
                </a:solidFill>
                <a:latin typeface="PT Serif"/>
              </a:rPr>
              <a:t>Типичные ошибки работодателей при оформлении и увольнении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4829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8C1D2C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4547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6233D"/>
                </a:solidFill>
                <a:latin typeface="Golos Text"/>
              </a:rPr>
              <a:t>Не оформлен письменный договор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876352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Договор не оформлен письменно либо экземпляр не выдан (ст. 67 ТК РФ). Устранение: два экземпляра под подпись работника.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4829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8C1D2C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4547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6233D"/>
                </a:solidFill>
                <a:latin typeface="Golos Text"/>
              </a:rPr>
              <a:t>Нарушен порядок увольнения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876352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Не истребовано объяснение, нарушен срок предупреждения (ст. 80, 81 ТК РФ). Устранение: соблюдать процедуру, фиксировать письменно.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32772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8C1D2C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62490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6233D"/>
                </a:solidFill>
                <a:latin typeface="Golos Text"/>
              </a:rPr>
              <a:t>Неверное основание увольнения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955778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В приказе и трудовой книжке основание не соответствует фактам (ст. 77, 81 ТК РФ). Устранение: сверять формулировку с ТК РФ.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32772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8C1D2C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62490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6233D"/>
                </a:solidFill>
                <a:latin typeface="Golos Text"/>
              </a:rPr>
              <a:t>Прочие нарушения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955778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16A7A"/>
                </a:solidFill>
                <a:latin typeface="Golos Text"/>
              </a:rPr>
              <a:t>Иные дефекты оформления и увольнения, не отнесённые к трём группам. Устранение: внутренний контроль документов до приказа.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9CA3"/>
                </a:solidFill>
                <a:latin typeface="Golos Text"/>
              </a:rPr>
              <a:t>По материалам 40 дел судов общей юрисдикции, 2023–2025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790950"/>
            <a:ext cx="46863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E9D5CC"/>
            </a:solidFill>
          </a:ln>
        </p:spPr>
      </p:sp>
      <p:sp>
        <p:nvSpPr>
          <p:cNvPr id="4" name="card4"/>
          <p:cNvSpPr/>
          <p:nvPr/>
        </p:nvSpPr>
        <p:spPr>
          <a:xfrm>
            <a:off x="5600700" y="3790950"/>
            <a:ext cx="46863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E9D5CC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832350"/>
            <a:ext cx="46863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E9D5CC"/>
            </a:solidFill>
          </a:ln>
        </p:spPr>
      </p:sp>
      <p:sp>
        <p:nvSpPr>
          <p:cNvPr id="6" name="card6"/>
          <p:cNvSpPr/>
          <p:nvPr/>
        </p:nvSpPr>
        <p:spPr>
          <a:xfrm>
            <a:off x="5600700" y="4832350"/>
            <a:ext cx="4686300" cy="889000"/>
          </a:xfrm>
          <a:prstGeom prst="roundRect">
            <a:avLst>
              <a:gd name="adj" fmla="val 2142"/>
            </a:avLst>
          </a:prstGeom>
          <a:noFill/>
          <a:ln w="6350" cap="flat">
            <a:solidFill>
              <a:srgbClr val="E9D5CC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BDBE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136650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8C1D2C"/>
                </a:solidFill>
                <a:latin typeface="Golos Text"/>
              </a:rPr>
              <a:t>Финал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365250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6233D"/>
                </a:solidFill>
                <a:latin typeface="PT Serif"/>
              </a:rPr>
              <a:t>Благодарю за внимание!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2397125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16A7A"/>
                </a:solidFill>
                <a:latin typeface="Golos Text"/>
              </a:rPr>
              <a:t>Нормы ТК РФ достаточны, но применяются неединообразно. Предлагаю три шага: контроль, чек-листы, досудебное урегулирование.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025900"/>
            <a:ext cx="4800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16A7A"/>
                </a:solidFill>
                <a:latin typeface="Golos Text"/>
              </a:rPr>
              <a:t>Вывод по задачам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2350" y="4240530"/>
            <a:ext cx="48006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6233D"/>
                </a:solidFill>
                <a:latin typeface="Golos Text"/>
              </a:rPr>
              <a:t>Нормы ТК РФ достаточны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861050" y="4025900"/>
            <a:ext cx="4800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16A7A"/>
                </a:solidFill>
                <a:latin typeface="Golos Text"/>
              </a:rPr>
              <a:t>Предложение 1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861050" y="4240530"/>
            <a:ext cx="48006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6233D"/>
                </a:solidFill>
                <a:latin typeface="Golos Text"/>
              </a:rPr>
              <a:t>Кадровый контроль оформления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22350" y="5067300"/>
            <a:ext cx="4800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16A7A"/>
                </a:solidFill>
                <a:latin typeface="Golos Text"/>
              </a:rPr>
              <a:t>Предложение 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22350" y="5281930"/>
            <a:ext cx="48006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6233D"/>
                </a:solidFill>
                <a:latin typeface="Golos Text"/>
              </a:rPr>
              <a:t>Чек-листы приёма и увольнения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861050" y="5067300"/>
            <a:ext cx="48006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16A7A"/>
                </a:solidFill>
                <a:latin typeface="Golos Text"/>
              </a:rPr>
              <a:t>Предложение 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861050" y="5281930"/>
            <a:ext cx="48006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6233D"/>
                </a:solidFill>
                <a:latin typeface="Golos Text"/>
              </a:rPr>
              <a:t>Приоритет досудебного порядка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заключения и расторжения трудового договора</dc:title>
  <dc:creator>Слайда</dc:creator>
</cp:coreProperties>
</file>