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Default Extension="svg" ContentType="image/svg+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"/>
  </p:notesMasterIdLst>
  <p:sldIdLst>
    <p:sldId id="256" r:id="rId101"/>
    <p:sldId id="257" r:id="rId102"/>
    <p:sldId id="258" r:id="rId103"/>
    <p:sldId id="259" r:id="rId104"/>
    <p:sldId id="260" r:id="rId105"/>
    <p:sldId id="261" r:id="rId106"/>
    <p:sldId id="262" r:id="rId107"/>
    <p:sldId id="263" r:id="rId108"/>
    <p:sldId id="264" r:id="rId109"/>
    <p:sldId id="265" r:id="rId110"/>
  </p:sldIdLst>
  <p:sldSz cx="12192000" cy="6858000"/>
  <p:notesSz cx="6858000" cy="9144000"/>
  <p:embeddedFontLst>
    <p:embeddedFont>
      <p:font typeface="Golos Text"/>
      <p:regular r:id="rIdFont0"/>
      <p:bold r:id="rIdFont1"/>
    </p:embeddedFont>
    <p:embeddedFont>
      <p:font typeface="Lora"/>
      <p:regular r:id="rIdFont4"/>
      <p:bold r:id="rIdFont5"/>
    </p:embeddedFont>
  </p:embeddedFontLst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101" Type="http://schemas.openxmlformats.org/officeDocument/2006/relationships/slide" Target="slides/slide1.xml"/><Relationship Id="rId102" Type="http://schemas.openxmlformats.org/officeDocument/2006/relationships/slide" Target="slides/slide2.xml"/><Relationship Id="rId103" Type="http://schemas.openxmlformats.org/officeDocument/2006/relationships/slide" Target="slides/slide3.xml"/><Relationship Id="rId104" Type="http://schemas.openxmlformats.org/officeDocument/2006/relationships/slide" Target="slides/slide4.xml"/><Relationship Id="rId105" Type="http://schemas.openxmlformats.org/officeDocument/2006/relationships/slide" Target="slides/slide5.xml"/><Relationship Id="rId106" Type="http://schemas.openxmlformats.org/officeDocument/2006/relationships/slide" Target="slides/slide6.xml"/><Relationship Id="rId107" Type="http://schemas.openxmlformats.org/officeDocument/2006/relationships/slide" Target="slides/slide7.xml"/><Relationship Id="rId108" Type="http://schemas.openxmlformats.org/officeDocument/2006/relationships/slide" Target="slides/slide8.xml"/><Relationship Id="rId109" Type="http://schemas.openxmlformats.org/officeDocument/2006/relationships/slide" Target="slides/slide9.xml"/><Relationship Id="rId110" Type="http://schemas.openxmlformats.org/officeDocument/2006/relationships/slide" Target="slides/slide10.xml"/><Relationship Id="rIdFont0" Type="http://schemas.openxmlformats.org/officeDocument/2006/relationships/font" Target="fonts/font1.fntdata"/><Relationship Id="rIdFont1" Type="http://schemas.openxmlformats.org/officeDocument/2006/relationships/font" Target="fonts/font2.fntdata"/><Relationship Id="rIdFont4" Type="http://schemas.openxmlformats.org/officeDocument/2006/relationships/font" Target="fonts/font5.fntdata"/><Relationship Id="rIdFont5" Type="http://schemas.openxmlformats.org/officeDocument/2006/relationships/font" Target="fonts/font6.fntdata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7B2D3B"/>
              </a:solidFill>
              <a:ln>
                <a:noFill/>
              </a:ln>
            </c:spPr>
          </c:dPt>
          <c:dPt>
            <c:idx val="1"/>
            <c:bubble3D val="0"/>
            <c:spPr>
              <a:solidFill>
                <a:srgbClr val="B58486"/>
              </a:solidFill>
              <a:ln>
                <a:noFill/>
              </a:ln>
            </c:spPr>
          </c:dPt>
          <c:dPt>
            <c:idx val="2"/>
            <c:bubble3D val="0"/>
            <c:spPr>
              <a:solidFill>
                <a:srgbClr val="562C30"/>
              </a:solidFill>
              <a:ln>
                <a:noFill/>
              </a:ln>
            </c:spPr>
          </c:dPt>
          <c:dLbls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Sheet1!$A$2:$A$4</c:f>
              <c:strCache>
                <c:ptCount val="3"/>
                <c:pt idx="0">
                  <c:v>Авторитетный стиль</c:v>
                </c:pt>
                <c:pt idx="1">
                  <c:v>Авторитарный стиль</c:v>
                </c:pt>
                <c:pt idx="2">
                  <c:v>Попустительский стиль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13</c:v>
                </c:pt>
                <c:pt idx="1">
                  <c:v>11</c:v>
                </c:pt>
                <c:pt idx="2">
                  <c:v>8</c:v>
                </c:pt>
              </c:numCache>
            </c:numRef>
          </c:val>
        </c:ser>
        <c:firstSliceAng val="0"/>
        <c:holeSize val="70"/>
      </c:doughnutChart>
      <c:spPr>
        <a:noFill/>
        <a:ln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400">
          <a:solidFill>
            <a:srgbClr val="706C67"/>
          </a:solidFill>
          <a:latin typeface="+mn-lt"/>
        </a:defRPr>
      </a:pPr>
      <a:endParaRPr lang="ru-RU"/>
    </a:p>
  </c:txPr>
</c:chartSpace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Уважаемые члены комиссии, вашему вниманию представляется курсовая работа на тему «Стили семейного воспитания и самооценка подростка». Работа выполнена на втором курсе в 2025/2026 учебном году, защита — в мае 2026 года. Это обзорная работа с небольшим пилотным блоком, который мы провели в феврале–марте 2026 года. Перехожу к обоснованию актуальности темы.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Тема нашей работы лежит на пересечении двух важных линий — возрастной психологии и психологии семьи. Подростковый возраст — это сенситивный период: самооценка в 13–15 лет формируется особенно активно и чутко реагирует на то, как к подростку относятся дома. Семья при этом остаётся первичным институтом, где ребёнок получает первые и самые устойчивые критерии оценки себя. При этом литература не даёт однозначного ответа: данные о связи стиля воспитания и самооценки противоречивы, а работ на небольших выборках мало. Именно поэтому мы решили провести небольшой пилотный этап, чтобы наметить направление для дальнейшего исследования.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Цель работы — изучить связь стиля семейного воспитания и самооценки подростка. Для этого я поставила четыре задачи: сделать теоретический обзор, подобрать методики, провести пилотный опрос и описать полученные результаты. Объект — детско-родительские отношения, а предмет — стиль семейного воспитания и самооценка подростка 13–15 лет. Гипотеза звучит так: подростки из семей с авторитетным стилем воспитания чаще показывают устойчивую самооценку. Важно оговорить: работа обзорная, с небольшим пилотным блоком, поэтому гипотеза здесь не проверяется статистически, а только намечается как направление для дальнейшего исследования.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Прежде чем перейти к самооценке, разберёмся, что мы понимаем под стилем семейного воспитания. Это устойчивая система требований и способов взаимодействия родителя с ребёнком, в которой соединяются эмоциональное принятие и уровень контроля. Классика здесь — Диана Баумринд, она выделила три стиля: авторитетный, авторитарный и попустительский. В отечественной психологии тот же конструкт измеряют иначе: опросник родительского отношения Варги и Столина и методика «Анализ семейных взаимоотношений» Эйдемиллера. Именно эти подходы я взяла за основу для пилотного этапа.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Переходим ко второй части теории — к самому понятию самооценки. Под самооценкой мы понимаем оценку личностью самой себя, своих возможностей и своего места среди других людей. В подростковом возрасте эта оценка особенно неустойчива: она колеблется под влиянием отношений со сверстниками и того климата, который складывается в семье. Именно поэтому семейное воспитание и самооценка подростка рассматриваются в работе во взаимосвязи. Для диагностики самооценки выбрана методика Дембо—Рубинштейн в модификации А. М. Прихожан — она позволяет оценить уровень и устойчивость самооценки по ряду шкал. Дальше перейдём к организации пилотного этапа, где эта методика использовалась.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Теперь о том, как был организован пилотный этап. Мы опросили 32 подростка 13–15 лет и их родителей в одной школе, опрос шёл в феврале–марте 2026 года. Использовались две методики: Дембо—Рубинштейн в модификации Прихожан для оценки самооценки подростка и опросник родительского отношения Варги—Столина для определения типа отношения родителей. Подчеркну: это обзорная курсовая с небольшим пилотным блоком, а не полноценное эмпирическое исследование, поэтому результаты носят ориентировочный характер. Перейдём к тому, что показал этот срез.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В пилотном опросе участвовали 32 подростка 13–15 лет и их родители из одной школы. По результатам диагностики авторитетный стиль воспитания отмечен в 13 семьях, авторитарный — в 11, попустительский — в 8; в сумме это даёт 32, то есть всю выборку. Если посмотреть на средний уровень самооценки по группам, то в группе с авторитетным стилем он оказался выше, чем в двух других. Но я подчёркиваю: это только намеченная тенденция, а не доказанный факт — выборка мала, школа одна, статистический критерий не применялся. Именно поэтому следующий слайд посвящён ограничениям и тому, как эти результаты можно будет проверить в выпускной работе.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Здесь важно быть предельно аккуратными в формулировках. Мы видим, что в группе с авторитетным стилем средний уровень самооценки выше, и это согласуется с нашей гипотезой. Но я подчёркиваю: речь идёт о намеченной тенденции, а не о доказанном факте. Выборка всего 32 подростка из одной школы, статистический критерий различий мы не применяли, поэтому различия между группами вполне могут оказаться случайными. Именно поэтому выводы предварительные, и я сознательно не делаю ни диагнозов, ни рекомендаций родителям. Дальше я покажу, что нужно добавить в выпускной работе, чтобы проверить эту тенденцию строго.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Пилотный этап дал нам первичные ориентиры, но я отчётливо понимаю его ограничения: малая выборка, одна школа, отсутствие статистической проверки. Поэтому в выпускной работе я планирую расширить выборку, добавить второй регион и применить U-критерий Манна—Уитни для проверки значимости различий. Кроме того, повторный срез позволит увидеть динамику, а не только срезовый показатель. Так мы перейдём от намеченной тенденции к обоснованным выводам.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Подводя итог, отмечу, что курсовая носит обзорный характер с небольшим пилотным блоком. Теоретическая часть выполнена полностью: разобраны стили семейного воспитания по Баумринд и отечественные подходы Варги, Столина и Эйдемиллера, а также понятие самооценки подростка и методика Дембо—Рубинштейн в модификации Прихожан. Пилотный опрос охватил 32 подростка 13–15 лет и их родителей в одной школе в феврале–марте 2026 года: 13 человек — авторитетный стиль, 11 — авторитарный, 8 — попустительский. Полученная картина позволяет говорить лишь о предварительной тенденции в пользу авторитетного стиля: выборка мала, школа одна, статистический критерий не применялся. Именно поэтому в выпускной работе планируется расширить выборку, добавить второй регион и применить критерий различий. Список литературы включает шесть позиций, полностью представленных в работе.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m37c3cf9bac18e2f4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ma38f1e797471e1f5.pn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mfade67979a3d9346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mbf6f05bfd260ed57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m2f4df1e512ea5814.png"/><Relationship Id="rId4" Type="http://schemas.openxmlformats.org/officeDocument/2006/relationships/image" Target="../media/m2d91a65e91ab031a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m95e70f46dc298934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m2f4df1e512ea5814.png"/><Relationship Id="rIdChart0" Type="http://schemas.openxmlformats.org/officeDocument/2006/relationships/chart" Target="../charts/chart1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m9c6ff08145e8e743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m41361e85ab310cf7.png"/><Relationship Id="rId4" Type="http://schemas.openxmlformats.org/officeDocument/2006/relationships/image" Target="../media/m3845902ec758e33c.png"/><Relationship Id="rId5" Type="http://schemas.openxmlformats.org/officeDocument/2006/relationships/image" Target="../media/m876119dd703eb283.svg"/><Relationship Id="rId6" Type="http://schemas.openxmlformats.org/officeDocument/2006/relationships/image" Target="../media/m8ee41f2141ac0d05.png"/><Relationship Id="rId7" Type="http://schemas.openxmlformats.org/officeDocument/2006/relationships/image" Target="../media/m876119dd703eb283.svg"/><Relationship Id="rId8" Type="http://schemas.openxmlformats.org/officeDocument/2006/relationships/image" Target="../media/m3845902ec758e33c.png"/><Relationship Id="rId9" Type="http://schemas.openxmlformats.org/officeDocument/2006/relationships/image" Target="../media/m876119dd703eb283.sv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mb69ddeec0b7e7c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698500" y="506413"/>
            <a:ext cx="10795000" cy="2317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725"/>
              </a:lnSpc>
            </a:pPr>
            <a:r>
              <a:rPr lang="ru-RU" sz="1150" b="1">
                <a:solidFill>
                  <a:srgbClr val="2A2622"/>
                </a:solidFill>
                <a:latin typeface="Golos Text"/>
              </a:rPr>
              <a:t>Психология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698500" y="765175"/>
            <a:ext cx="10795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200"/>
              </a:lnSpc>
            </a:pPr>
            <a:r>
              <a:rPr lang="ru-RU" sz="1000">
                <a:solidFill>
                  <a:srgbClr val="706C67"/>
                </a:solidFill>
                <a:latin typeface="Golos Text"/>
              </a:rPr>
              <a:t>Кафедра психологии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4957667" y="2797572"/>
            <a:ext cx="2276666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320"/>
              </a:lnSpc>
            </a:pPr>
            <a:r>
              <a:rPr lang="ru-RU" sz="1100" cap="all" spc="198">
                <a:solidFill>
                  <a:srgbClr val="7B2D3B"/>
                </a:solidFill>
                <a:latin typeface="Golos Text"/>
              </a:rPr>
              <a:t>Курсовая работа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638300" y="3127772"/>
            <a:ext cx="8915400" cy="10056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3909"/>
              </a:lnSpc>
            </a:pPr>
            <a:r>
              <a:rPr lang="ru-RU" sz="3400" b="1" spc="-67">
                <a:solidFill>
                  <a:srgbClr val="2A2622"/>
                </a:solidFill>
                <a:latin typeface="Lora"/>
              </a:rPr>
              <a:t>Стили семейного воспитания и самооценка подростка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016000" y="6184900"/>
            <a:ext cx="2734747" cy="1727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60"/>
              </a:lnSpc>
            </a:pPr>
            <a:r>
              <a:rPr lang="ru-RU" sz="1050">
                <a:solidFill>
                  <a:srgbClr val="706C67"/>
                </a:solidFill>
                <a:latin typeface="Golos Text"/>
              </a:rPr>
              <a:t>Май 2026 · 2025/2026 учебный год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341493" y="5822950"/>
            <a:ext cx="1610360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85">
                <a:solidFill>
                  <a:srgbClr val="706C67"/>
                </a:solidFill>
                <a:latin typeface="Golos Text"/>
              </a:rPr>
              <a:t>Выполнила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8763893" y="5822950"/>
            <a:ext cx="1822013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b="1">
                <a:solidFill>
                  <a:srgbClr val="2A2622"/>
                </a:solidFill>
                <a:latin typeface="Golos Text"/>
              </a:rPr>
              <a:t>Зотова Мария, 2 курс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341493" y="6083300"/>
            <a:ext cx="1295400" cy="279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50"/>
              </a:lnSpc>
            </a:pPr>
            <a:r>
              <a:rPr lang="ru-RU" sz="850" cap="all" spc="85">
                <a:solidFill>
                  <a:srgbClr val="706C67"/>
                </a:solidFill>
                <a:latin typeface="Golos Text"/>
              </a:rPr>
              <a:t>Научный руководитель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8763893" y="6083300"/>
            <a:ext cx="2894528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b="1">
                <a:solidFill>
                  <a:srgbClr val="2A2622"/>
                </a:solidFill>
                <a:latin typeface="Golos Text"/>
              </a:rPr>
              <a:t>Соколова Е. В., канд. психол. наук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117600" y="1406029"/>
            <a:ext cx="2010529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7B2D3B"/>
                </a:solidFill>
                <a:latin typeface="Golos Text"/>
              </a:rPr>
              <a:t>Актуальность темы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600299"/>
            <a:ext cx="11303000" cy="4927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35">
                <a:solidFill>
                  <a:srgbClr val="2A2622"/>
                </a:solidFill>
                <a:latin typeface="Lora"/>
              </a:rPr>
              <a:t>Почему тема важна сегодня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2543870"/>
            <a:ext cx="38862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7B2D3B"/>
                </a:solidFill>
                <a:latin typeface="Golos Text"/>
              </a:rPr>
              <a:t>01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2866450"/>
            <a:ext cx="38862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Сенситивный период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3249315"/>
            <a:ext cx="3276600" cy="15974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Подростковый возраст — сенситивный период становления самооценки: именно в 13–15 лет представление о себе перестраивается особенно интенсивно и чувствительно к внешним влияниям.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4470400" y="2543870"/>
            <a:ext cx="38862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7B2D3B"/>
                </a:solidFill>
                <a:latin typeface="Golos Text"/>
              </a:rPr>
              <a:t>02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4470400" y="2866450"/>
            <a:ext cx="38862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Семья как первичный институт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470400" y="3249315"/>
            <a:ext cx="3276600" cy="133330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Семья остаётся первичным институтом формирования самооценки подростка: стиль воспитания задаёт эмоциональный фон, обратную связь и критерии оценки себя.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8178800" y="2543870"/>
            <a:ext cx="38862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7B2D3B"/>
                </a:solidFill>
                <a:latin typeface="Golos Text"/>
              </a:rPr>
              <a:t>03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178800" y="2866450"/>
            <a:ext cx="38862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Противоречивые данные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8178800" y="3249315"/>
            <a:ext cx="3276600" cy="133330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Данные о связи стиля семейного воспитания и самооценки подростка противоречивы, а исследований на небольших выборках мало — отсюда потребность в пилотной проверке.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5241687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Курсовая работа носит обзорный характер с пилотным блоком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528961"/>
            <a:ext cx="5257800" cy="2143820"/>
          </a:xfrm>
          <a:prstGeom prst="roundRect">
            <a:avLst>
              <a:gd name="adj" fmla="val 888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4" name="card4"/>
          <p:cNvSpPr/>
          <p:nvPr/>
        </p:nvSpPr>
        <p:spPr>
          <a:xfrm>
            <a:off x="6172200" y="1528961"/>
            <a:ext cx="5257800" cy="2143820"/>
          </a:xfrm>
          <a:prstGeom prst="roundRect">
            <a:avLst>
              <a:gd name="adj" fmla="val 888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5" name="card5"/>
          <p:cNvSpPr/>
          <p:nvPr/>
        </p:nvSpPr>
        <p:spPr>
          <a:xfrm>
            <a:off x="762000" y="3825180"/>
            <a:ext cx="5257800" cy="2143820"/>
          </a:xfrm>
          <a:prstGeom prst="roundRect">
            <a:avLst>
              <a:gd name="adj" fmla="val 888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6" name="card6"/>
          <p:cNvSpPr/>
          <p:nvPr/>
        </p:nvSpPr>
        <p:spPr>
          <a:xfrm>
            <a:off x="6172200" y="3825180"/>
            <a:ext cx="5257800" cy="2143820"/>
          </a:xfrm>
          <a:prstGeom prst="roundRect">
            <a:avLst>
              <a:gd name="adj" fmla="val 888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7" name="card7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117600" y="622300"/>
            <a:ext cx="1399858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7B2D3B"/>
                </a:solidFill>
                <a:latin typeface="Golos Text"/>
              </a:rPr>
              <a:t>Методология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695920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31">
                <a:solidFill>
                  <a:srgbClr val="2A2622"/>
                </a:solidFill>
                <a:latin typeface="Lora"/>
              </a:rPr>
              <a:t>Цель, задачи, объект, предмет и гипотеза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73150" y="1814711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7B2D3B"/>
                </a:solidFill>
                <a:latin typeface="Golos Text"/>
              </a:rPr>
              <a:t>01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3150" y="2111891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Цель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73150" y="2442766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Изучить связь стиля семейного воспитания и самооценки подростка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483350" y="1814711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7B2D3B"/>
                </a:solidFill>
                <a:latin typeface="Golos Text"/>
              </a:rPr>
              <a:t>02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483350" y="2111891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Задачи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6483350" y="2442766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Теоретический обзор; подбор методик; пилотный опрос; описание результатов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73150" y="4110930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7B2D3B"/>
                </a:solidFill>
                <a:latin typeface="Golos Text"/>
              </a:rPr>
              <a:t>03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73150" y="4408110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Объект и предмет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073150" y="4738985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Объект — детско-родительские отношения; предмет — стиль семейного воспитания и самооценка подростка 13–15 лет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483350" y="4110930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7B2D3B"/>
                </a:solidFill>
                <a:latin typeface="Golos Text"/>
              </a:rPr>
              <a:t>04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483350" y="4408110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Гипотеза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483350" y="4738985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Подростки из семей с авторитетным стилем воспитания чаще показывают устойчивую самооценку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4131171" y="2423120"/>
            <a:ext cx="3929559" cy="596900"/>
          </a:xfrm>
          <a:prstGeom prst="roundRect">
            <a:avLst>
              <a:gd name="adj" fmla="val 3191"/>
            </a:avLst>
          </a:prstGeom>
          <a:solidFill>
            <a:srgbClr val="2A2622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1726704" y="3489920"/>
            <a:ext cx="3150493" cy="457200"/>
          </a:xfrm>
          <a:prstGeom prst="roundRect">
            <a:avLst>
              <a:gd name="adj" fmla="val 33333"/>
            </a:avLst>
          </a:prstGeom>
          <a:solidFill>
            <a:srgbClr val="7B2D3B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1808857" y="4124920"/>
            <a:ext cx="1446014" cy="393700"/>
          </a:xfrm>
          <a:prstGeom prst="roundRect">
            <a:avLst>
              <a:gd name="adj" fmla="val 33870"/>
            </a:avLst>
          </a:prstGeom>
          <a:noFill/>
          <a:ln w="6350" cap="flat">
            <a:solidFill>
              <a:srgbClr val="A29E98"/>
            </a:solidFill>
          </a:ln>
        </p:spPr>
      </p:sp>
      <p:sp>
        <p:nvSpPr>
          <p:cNvPr id="6" name="card6"/>
          <p:cNvSpPr/>
          <p:nvPr/>
        </p:nvSpPr>
        <p:spPr>
          <a:xfrm>
            <a:off x="3356471" y="4124920"/>
            <a:ext cx="1438672" cy="393700"/>
          </a:xfrm>
          <a:prstGeom prst="roundRect">
            <a:avLst>
              <a:gd name="adj" fmla="val 33870"/>
            </a:avLst>
          </a:prstGeom>
          <a:noFill/>
          <a:ln w="6350" cap="flat">
            <a:solidFill>
              <a:srgbClr val="A29E98"/>
            </a:solidFill>
          </a:ln>
        </p:spPr>
      </p:sp>
      <p:sp>
        <p:nvSpPr>
          <p:cNvPr id="7" name="card7"/>
          <p:cNvSpPr/>
          <p:nvPr/>
        </p:nvSpPr>
        <p:spPr>
          <a:xfrm>
            <a:off x="2238474" y="4620220"/>
            <a:ext cx="2126952" cy="393700"/>
          </a:xfrm>
          <a:prstGeom prst="roundRect">
            <a:avLst>
              <a:gd name="adj" fmla="val 33870"/>
            </a:avLst>
          </a:prstGeom>
          <a:noFill/>
          <a:ln w="6350" cap="flat">
            <a:solidFill>
              <a:srgbClr val="A29E98"/>
            </a:solidFill>
          </a:ln>
        </p:spPr>
      </p:sp>
      <p:sp>
        <p:nvSpPr>
          <p:cNvPr id="8" name="card8"/>
          <p:cNvSpPr/>
          <p:nvPr/>
        </p:nvSpPr>
        <p:spPr>
          <a:xfrm>
            <a:off x="7500045" y="3489920"/>
            <a:ext cx="2779713" cy="457200"/>
          </a:xfrm>
          <a:prstGeom prst="roundRect">
            <a:avLst>
              <a:gd name="adj" fmla="val 33333"/>
            </a:avLst>
          </a:prstGeom>
          <a:solidFill>
            <a:srgbClr val="7B2D3B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6440984" y="4124920"/>
            <a:ext cx="2708077" cy="393700"/>
          </a:xfrm>
          <a:prstGeom prst="roundRect">
            <a:avLst>
              <a:gd name="adj" fmla="val 33870"/>
            </a:avLst>
          </a:prstGeom>
          <a:noFill/>
          <a:ln w="6350" cap="flat">
            <a:solidFill>
              <a:srgbClr val="A29E98"/>
            </a:solidFill>
          </a:ln>
        </p:spPr>
      </p:sp>
      <p:sp>
        <p:nvSpPr>
          <p:cNvPr id="10" name="card10"/>
          <p:cNvSpPr/>
          <p:nvPr/>
        </p:nvSpPr>
        <p:spPr>
          <a:xfrm>
            <a:off x="9250660" y="4124920"/>
            <a:ext cx="2088257" cy="393700"/>
          </a:xfrm>
          <a:prstGeom prst="roundRect">
            <a:avLst>
              <a:gd name="adj" fmla="val 33870"/>
            </a:avLst>
          </a:prstGeom>
          <a:noFill/>
          <a:ln w="6350" cap="flat">
            <a:solidFill>
              <a:srgbClr val="A29E98"/>
            </a:solidFill>
          </a:ln>
        </p:spPr>
      </p:sp>
      <p:sp>
        <p:nvSpPr>
          <p:cNvPr id="11" name="card11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62000" y="6350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80">
                <a:solidFill>
                  <a:srgbClr val="7B2D3B"/>
                </a:solidFill>
                <a:latin typeface="Golos Text"/>
              </a:rPr>
              <a:t>Теоретическая часть · 1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62000" y="863600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31">
                <a:solidFill>
                  <a:srgbClr val="2A2622"/>
                </a:solidFill>
                <a:latin typeface="Lora"/>
              </a:rPr>
              <a:t>Стили семейного воспитания: понятие и подходы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588371" y="2599650"/>
            <a:ext cx="361819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F6F3EC"/>
                </a:solidFill>
                <a:latin typeface="Golos Text"/>
              </a:rPr>
              <a:t>Стиль семейного воспитания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2031504" y="3615650"/>
            <a:ext cx="3049072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F6F3EC"/>
                </a:solidFill>
                <a:latin typeface="Golos Text"/>
              </a:rPr>
              <a:t>Классификация Д. Баумринд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999357" y="4232870"/>
            <a:ext cx="1278017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 b="1">
                <a:solidFill>
                  <a:srgbClr val="706C67"/>
                </a:solidFill>
                <a:latin typeface="Golos Text"/>
              </a:rPr>
              <a:t>Авторитетный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3546971" y="4232870"/>
            <a:ext cx="1269206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 b="1">
                <a:solidFill>
                  <a:srgbClr val="706C67"/>
                </a:solidFill>
                <a:latin typeface="Golos Text"/>
              </a:rPr>
              <a:t>авторитарный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2428974" y="4728170"/>
            <a:ext cx="2095143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 b="1">
                <a:solidFill>
                  <a:srgbClr val="706C67"/>
                </a:solidFill>
                <a:latin typeface="Golos Text"/>
              </a:rPr>
              <a:t>попустительский стили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7804845" y="3615650"/>
            <a:ext cx="2604135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F6F3EC"/>
                </a:solidFill>
                <a:latin typeface="Golos Text"/>
              </a:rPr>
              <a:t>Отечественные подходы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631484" y="4232870"/>
            <a:ext cx="2792492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 b="1">
                <a:solidFill>
                  <a:srgbClr val="706C67"/>
                </a:solidFill>
                <a:latin typeface="Golos Text"/>
              </a:rPr>
              <a:t>ОРО А. Я. Варги и В. В. Столина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9441160" y="4232870"/>
            <a:ext cx="2048708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 b="1">
                <a:solidFill>
                  <a:srgbClr val="706C67"/>
                </a:solidFill>
                <a:latin typeface="Golos Text"/>
              </a:rPr>
              <a:t>АСВ Э. Г. Эйдемиллера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3288506" y="5318720"/>
            <a:ext cx="6249988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>
                <a:solidFill>
                  <a:srgbClr val="706C67"/>
                </a:solidFill>
                <a:latin typeface="Golos Text"/>
              </a:rPr>
              <a:t>Критерий деления — сочетание эмоционального принятия и уровня контроля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0" y="0"/>
            <a:ext cx="5207000" cy="6858000"/>
          </a:xfrm>
          <a:prstGeom prst="rect">
            <a:avLst/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4" name="card4"/>
          <p:cNvSpPr/>
          <p:nvPr/>
        </p:nvSpPr>
        <p:spPr>
          <a:xfrm>
            <a:off x="5823588" y="4475999"/>
            <a:ext cx="125723" cy="125723"/>
          </a:xfrm>
          <a:prstGeom prst="roundRect">
            <a:avLst>
              <a:gd name="adj" fmla="val 22728"/>
            </a:avLst>
          </a:prstGeom>
          <a:solidFill>
            <a:srgbClr val="7B2D3B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pic>
        <p:nvPicPr>
          <p:cNvPr id="6" name="pic6"/>
          <p:cNvPicPr/>
          <p:nvPr/>
        </p:nvPicPr>
        <p:blipFill>
          <a:blip r:embed="rId4"/>
          <a:srcRect l="21545" t="0" r="21545" b="0"/>
          <a:stretch>
            <a:fillRect/>
          </a:stretch>
        </p:blipFill>
        <p:spPr>
          <a:xfrm>
            <a:off x="6350" y="6350"/>
            <a:ext cx="5194300" cy="6845300"/>
          </a:xfrm>
          <a:prstGeom prst="rect">
            <a:avLst/>
          </a:prstGeom>
        </p:spPr>
      </p:pic>
      <p:sp>
        <p:nvSpPr>
          <p:cNvPr id="7" name="text7"/>
          <p:cNvSpPr>
            <a:spLocks noChangeArrowheads="1"/>
          </p:cNvSpPr>
          <p:nvPr/>
        </p:nvSpPr>
        <p:spPr>
          <a:xfrm>
            <a:off x="5842000" y="635000"/>
            <a:ext cx="622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7B2D3B"/>
                </a:solidFill>
                <a:latin typeface="Golos Text"/>
              </a:rPr>
              <a:t>Теоретическая часть · 2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5842000" y="927100"/>
            <a:ext cx="5613400" cy="1270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00"/>
              </a:lnSpc>
            </a:pPr>
            <a:r>
              <a:rPr lang="ru-RU" sz="3000" b="1" spc="-59">
                <a:solidFill>
                  <a:srgbClr val="2A2622"/>
                </a:solidFill>
                <a:latin typeface="Lora"/>
              </a:rPr>
              <a:t>Самооценка подростка: понятие и возрастные особенности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5842000" y="2439045"/>
            <a:ext cx="5613400" cy="17194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40"/>
              </a:lnSpc>
            </a:pPr>
            <a:r>
              <a:rPr lang="ru-RU" sz="1400">
                <a:solidFill>
                  <a:srgbClr val="706C67"/>
                </a:solidFill>
                <a:latin typeface="Golos Text"/>
              </a:rPr>
              <a:t>Самооценка — это оценка личностью самой себя, своих возможностей и места среди других людей. В подростковом возрасте она неустойчива: на неё сильно влияют отношения со сверстниками и климат в семье. Для диагностики в работе применяется методика Дембо—Рубинштейн в модификации А. М. Прихожан.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6121400" y="4403923"/>
            <a:ext cx="5334000" cy="5270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25"/>
              </a:lnSpc>
            </a:pPr>
            <a:r>
              <a:rPr lang="ru-RU" sz="1350">
                <a:solidFill>
                  <a:srgbClr val="2A2622"/>
                </a:solidFill>
                <a:latin typeface="Golos Text"/>
              </a:rPr>
              <a:t>Самооценка подростка — динамичное образование, чувствительное к семейному климату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776710"/>
            <a:ext cx="10668000" cy="4406900"/>
          </a:xfrm>
          <a:prstGeom prst="roundRect">
            <a:avLst>
              <a:gd name="adj" fmla="val 432"/>
            </a:avLst>
          </a:prstGeom>
          <a:noFill/>
          <a:ln w="12700" cap="flat">
            <a:solidFill>
              <a:srgbClr val="E7D8D3"/>
            </a:solidFill>
          </a:ln>
        </p:spPr>
      </p:sp>
      <p:sp>
        <p:nvSpPr>
          <p:cNvPr id="4" name="card4"/>
          <p:cNvSpPr/>
          <p:nvPr/>
        </p:nvSpPr>
        <p:spPr>
          <a:xfrm>
            <a:off x="7323931" y="1789410"/>
            <a:ext cx="4093369" cy="571500"/>
          </a:xfrm>
          <a:prstGeom prst="rect">
            <a:avLst/>
          </a:prstGeom>
          <a:solidFill>
            <a:srgbClr val="E7D8D3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7323931" y="2360910"/>
            <a:ext cx="4093369" cy="558800"/>
          </a:xfrm>
          <a:prstGeom prst="rect">
            <a:avLst/>
          </a:prstGeom>
          <a:solidFill>
            <a:srgbClr val="E7D8D3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7323931" y="2919710"/>
            <a:ext cx="4093369" cy="558800"/>
          </a:xfrm>
          <a:prstGeom prst="rect">
            <a:avLst/>
          </a:prstGeom>
          <a:solidFill>
            <a:srgbClr val="E7D8D3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7323931" y="3478510"/>
            <a:ext cx="4093369" cy="558800"/>
          </a:xfrm>
          <a:prstGeom prst="rect">
            <a:avLst/>
          </a:prstGeom>
          <a:solidFill>
            <a:srgbClr val="E7D8D3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7323931" y="4037310"/>
            <a:ext cx="4093369" cy="787400"/>
          </a:xfrm>
          <a:prstGeom prst="rect">
            <a:avLst/>
          </a:prstGeom>
          <a:solidFill>
            <a:srgbClr val="E7D8D3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7323931" y="4824710"/>
            <a:ext cx="4093369" cy="558800"/>
          </a:xfrm>
          <a:prstGeom prst="rect">
            <a:avLst/>
          </a:prstGeom>
          <a:solidFill>
            <a:srgbClr val="E7D8D3"/>
          </a:solidFill>
          <a:ln>
            <a:noFill/>
          </a:ln>
        </p:spPr>
      </p:sp>
      <p:sp>
        <p:nvSpPr>
          <p:cNvPr id="10" name="card10"/>
          <p:cNvSpPr/>
          <p:nvPr/>
        </p:nvSpPr>
        <p:spPr>
          <a:xfrm>
            <a:off x="7323931" y="5383510"/>
            <a:ext cx="4093369" cy="787400"/>
          </a:xfrm>
          <a:prstGeom prst="rect">
            <a:avLst/>
          </a:prstGeom>
          <a:solidFill>
            <a:srgbClr val="E7D8D3"/>
          </a:solidFill>
          <a:ln>
            <a:noFill/>
          </a:ln>
        </p:spPr>
      </p:sp>
      <p:sp>
        <p:nvSpPr>
          <p:cNvPr id="11" name="card11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117600" y="312440"/>
            <a:ext cx="1586548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7B2D3B"/>
                </a:solidFill>
                <a:latin typeface="Golos Text"/>
              </a:rPr>
              <a:t>Пилотный этап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62000" y="538460"/>
            <a:ext cx="10693400" cy="9461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75"/>
              </a:lnSpc>
            </a:pPr>
            <a:r>
              <a:rPr lang="ru-RU" sz="3500" b="1" spc="-34">
                <a:solidFill>
                  <a:srgbClr val="2A2622"/>
                </a:solidFill>
                <a:latin typeface="Lora"/>
              </a:rPr>
              <a:t>Организация пилотного этапа: выборка, методики, сроки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965200" y="1954510"/>
            <a:ext cx="6803231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Lora"/>
              </a:rPr>
              <a:t>Параметр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196931" y="1954510"/>
            <a:ext cx="434736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7B2D3B"/>
                </a:solidFill>
                <a:latin typeface="Lora"/>
              </a:rPr>
              <a:t>Содержание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965200" y="2526010"/>
            <a:ext cx="6803231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Выборка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7196931" y="2526010"/>
            <a:ext cx="434736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32 подростка 13–15 лет и их родители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965200" y="3084810"/>
            <a:ext cx="6803231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База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7196931" y="3084810"/>
            <a:ext cx="434736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Одна общеобразовательная школа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965200" y="3643610"/>
            <a:ext cx="6803231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Сроки опроса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7196931" y="3643610"/>
            <a:ext cx="434736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Февраль–март 2026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965200" y="4316710"/>
            <a:ext cx="6803231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Методика 1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7501731" y="4202410"/>
            <a:ext cx="3737769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Дембо—Рубинштейн (мод. А. М. Прихожан) — самооценка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965200" y="4989810"/>
            <a:ext cx="6803231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Методика 2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7196931" y="4989810"/>
            <a:ext cx="434736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ОРО А. Я. Варги и В. В. Столина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965200" y="5662910"/>
            <a:ext cx="6803231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Жанр работы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7501731" y="5548610"/>
            <a:ext cx="3737769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Обзорная курсовая с пилотным блоком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762000" y="6335375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Пилотный срез ориентировочный: одна школа, 32 участника, без статистического критерия.</a:t>
            </a:r>
          </a:p>
        </p:txBody>
      </p:sp>
      <p:sp>
        <p:nvSpPr>
          <p:cNvPr id="29" name="text29"/>
          <p:cNvSpPr>
            <a:spLocks noChangeArrowheads="1"/>
          </p:cNvSpPr>
          <p:nvPr/>
        </p:nvSpPr>
        <p:spPr>
          <a:xfrm>
            <a:off x="127000" y="64770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A29E98"/>
                </a:solidFill>
                <a:latin typeface="Golos Text"/>
              </a:rPr>
              <a:t>Пилотный опрос, февраль–март 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3937000" y="3540125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7B2D3B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3937000" y="3965575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B58486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3937000" y="4391025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562C30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graphicFrame>
        <p:nvGraphicFramePr>
          <p:cNvPr id="7" name="chart7"/>
          <p:cNvGraphicFramePr/>
          <p:nvPr/>
        </p:nvGraphicFramePr>
        <p:xfrm>
          <a:off x="762000" y="2701925"/>
          <a:ext cx="26670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Chart0"/>
          </a:graphicData>
        </a:graphic>
      </p:graphicFrame>
      <p:sp>
        <p:nvSpPr>
          <p:cNvPr id="8" name="text8"/>
          <p:cNvSpPr>
            <a:spLocks noChangeArrowheads="1"/>
          </p:cNvSpPr>
          <p:nvPr/>
        </p:nvSpPr>
        <p:spPr>
          <a:xfrm>
            <a:off x="762000" y="1438275"/>
            <a:ext cx="10693400" cy="9461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75"/>
              </a:lnSpc>
            </a:pPr>
            <a:r>
              <a:rPr lang="ru-RU" sz="3500" b="1" spc="-34">
                <a:solidFill>
                  <a:srgbClr val="2A2622"/>
                </a:solidFill>
                <a:latin typeface="Lora"/>
              </a:rPr>
              <a:t>Распределение стилей воспитания в выборке (32 семьи)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782068" y="3552825"/>
            <a:ext cx="626765" cy="561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4320"/>
              </a:lnSpc>
            </a:pPr>
            <a:r>
              <a:rPr lang="ru-RU" sz="3600" b="1">
                <a:solidFill>
                  <a:srgbClr val="7B2D3B"/>
                </a:solidFill>
                <a:latin typeface="Lora"/>
              </a:rPr>
              <a:t>32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479550" y="4133850"/>
            <a:ext cx="1231900" cy="3937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500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подростка 13–15 лет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191000" y="3495675"/>
            <a:ext cx="756334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Golos Text"/>
              </a:rPr>
              <a:t>Авторитетный стиль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1233646" y="3479800"/>
            <a:ext cx="323354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7B2D3B"/>
                </a:solidFill>
                <a:latin typeface="Lora"/>
              </a:rPr>
              <a:t>13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4191000" y="3921125"/>
            <a:ext cx="75946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Golos Text"/>
              </a:rPr>
              <a:t>Авторитарный стиль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1264999" y="3905250"/>
            <a:ext cx="292001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7B2D3B"/>
                </a:solidFill>
                <a:latin typeface="Lora"/>
              </a:rPr>
              <a:t>11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4191000" y="4346575"/>
            <a:ext cx="764341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Golos Text"/>
              </a:rPr>
              <a:t>Попустительский стиль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1313716" y="4330700"/>
            <a:ext cx="243284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7B2D3B"/>
                </a:solidFill>
                <a:latin typeface="Lora"/>
              </a:rPr>
              <a:t>8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27000" y="64770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A29E98"/>
                </a:solidFill>
                <a:latin typeface="Golos Text"/>
              </a:rPr>
              <a:t>Пилотный опрос, февраль–март 2026, n = 32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117600" y="1426964"/>
            <a:ext cx="2517973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7B2D3B"/>
                </a:solidFill>
                <a:latin typeface="Golos Text"/>
              </a:rPr>
              <a:t>Обсуждение результатов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621234"/>
            <a:ext cx="11303000" cy="4927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35">
                <a:solidFill>
                  <a:srgbClr val="2A2622"/>
                </a:solidFill>
                <a:latin typeface="Lora"/>
              </a:rPr>
              <a:t>Намеченная тенденция, а не доказанный факт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2761655"/>
            <a:ext cx="5702300" cy="2755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70"/>
              </a:lnSpc>
            </a:pPr>
            <a:r>
              <a:rPr lang="ru-RU" sz="1800" b="1">
                <a:solidFill>
                  <a:srgbClr val="2A2622"/>
                </a:solidFill>
                <a:latin typeface="Golos Text"/>
              </a:rPr>
              <a:t>Что мы видим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3190230"/>
            <a:ext cx="5092700" cy="143500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40"/>
              </a:lnSpc>
            </a:pPr>
            <a:r>
              <a:rPr lang="ru-RU" sz="1400">
                <a:solidFill>
                  <a:srgbClr val="706C67"/>
                </a:solidFill>
                <a:latin typeface="Golos Text"/>
              </a:rPr>
              <a:t>В группе с авторитетным стилем средний уровень самооценки оказался выше, чем в группах с авторитарным и попустительским стилями. Это согласуется с гипотезой, но пока лишь как осторожно намеченная тенденция.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6362700" y="2761655"/>
            <a:ext cx="5702300" cy="2755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70"/>
              </a:lnSpc>
            </a:pPr>
            <a:r>
              <a:rPr lang="ru-RU" sz="1800" b="1">
                <a:solidFill>
                  <a:srgbClr val="2A2622"/>
                </a:solidFill>
                <a:latin typeface="Golos Text"/>
              </a:rPr>
              <a:t>Почему это только тенденция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6362700" y="3190230"/>
            <a:ext cx="5092700" cy="11505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40"/>
              </a:lnSpc>
            </a:pPr>
            <a:r>
              <a:rPr lang="ru-RU" sz="1400">
                <a:solidFill>
                  <a:srgbClr val="706C67"/>
                </a:solidFill>
                <a:latin typeface="Golos Text"/>
              </a:rPr>
              <a:t>Выборка мала — 32 подростка из одной школы, статистический критерий различий не применялся. Различия между группами могут быть случайными, поэтому выводы носят предварительный характер.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5024636"/>
            <a:ext cx="7645400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Ограничения интерпретации: малая выборка, одна школа, критерий различий не применялся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825923"/>
            <a:ext cx="2247900" cy="4679156"/>
          </a:xfrm>
          <a:prstGeom prst="roundRect">
            <a:avLst>
              <a:gd name="adj" fmla="val 847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3568700" y="1825923"/>
            <a:ext cx="2247900" cy="4679156"/>
          </a:xfrm>
          <a:prstGeom prst="roundRect">
            <a:avLst>
              <a:gd name="adj" fmla="val 847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6375400" y="1825923"/>
            <a:ext cx="2247900" cy="4679156"/>
          </a:xfrm>
          <a:prstGeom prst="roundRect">
            <a:avLst>
              <a:gd name="adj" fmla="val 847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9182100" y="1825923"/>
            <a:ext cx="2247900" cy="4679156"/>
          </a:xfrm>
          <a:prstGeom prst="roundRect">
            <a:avLst>
              <a:gd name="adj" fmla="val 847"/>
            </a:avLst>
          </a:prstGeom>
          <a:solidFill>
            <a:srgbClr val="2A2622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pic>
        <p:nvPicPr>
          <p:cNvPr id="8" name="pic8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62300" y="4057551"/>
            <a:ext cx="254000" cy="215900"/>
          </a:xfrm>
          <a:prstGeom prst="rect">
            <a:avLst/>
          </a:prstGeom>
        </p:spPr>
      </p:pic>
      <p:pic>
        <p:nvPicPr>
          <p:cNvPr id="9" name="pic9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69000" y="4057551"/>
            <a:ext cx="254000" cy="215900"/>
          </a:xfrm>
          <a:prstGeom prst="rect">
            <a:avLst/>
          </a:prstGeom>
        </p:spPr>
      </p:pic>
      <p:pic>
        <p:nvPicPr>
          <p:cNvPr id="10" name="pic10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775700" y="4057551"/>
            <a:ext cx="254000" cy="215900"/>
          </a:xfrm>
          <a:prstGeom prst="rect">
            <a:avLst/>
          </a:prstGeom>
        </p:spPr>
      </p:pic>
      <p:sp>
        <p:nvSpPr>
          <p:cNvPr id="11" name="text11"/>
          <p:cNvSpPr>
            <a:spLocks noChangeArrowheads="1"/>
          </p:cNvSpPr>
          <p:nvPr/>
        </p:nvSpPr>
        <p:spPr>
          <a:xfrm>
            <a:off x="1117600" y="340221"/>
            <a:ext cx="2770148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7B2D3B"/>
                </a:solidFill>
                <a:latin typeface="Golos Text"/>
              </a:rPr>
              <a:t>Перспектива исследования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62000" y="413841"/>
            <a:ext cx="10693400" cy="865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59"/>
              </a:lnSpc>
            </a:pPr>
            <a:r>
              <a:rPr lang="ru-RU" sz="3200" b="1" spc="-31">
                <a:solidFill>
                  <a:srgbClr val="2A2622"/>
                </a:solidFill>
                <a:latin typeface="Lora"/>
              </a:rPr>
              <a:t>Задел на выпускную работу: от пилота к полноценному исследованию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66800" y="2067223"/>
            <a:ext cx="211226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7B2D3B"/>
                </a:solidFill>
                <a:latin typeface="Lora"/>
              </a:rPr>
              <a:t>1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66800" y="2994323"/>
            <a:ext cx="1663700" cy="4826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0"/>
              </a:lnSpc>
            </a:pPr>
            <a:r>
              <a:rPr lang="ru-RU" sz="1550" b="1">
                <a:solidFill>
                  <a:srgbClr val="2A2622"/>
                </a:solidFill>
                <a:latin typeface="Golos Text"/>
              </a:rPr>
              <a:t>Расширить выборку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66800" y="3577927"/>
            <a:ext cx="1663700" cy="19018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Увеличить число участников с 32 подростков до репрезентативного объёма, сохранив возрастной диапазон 13–15 лет и участие родителей.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3873500" y="2067223"/>
            <a:ext cx="211226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7B2D3B"/>
                </a:solidFill>
                <a:latin typeface="Lora"/>
              </a:rPr>
              <a:t>2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3873500" y="2994323"/>
            <a:ext cx="1663700" cy="4826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0"/>
              </a:lnSpc>
            </a:pPr>
            <a:r>
              <a:rPr lang="ru-RU" sz="1550" b="1">
                <a:solidFill>
                  <a:srgbClr val="2A2622"/>
                </a:solidFill>
                <a:latin typeface="Golos Text"/>
              </a:rPr>
              <a:t>Включить второй регион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3873500" y="3577927"/>
            <a:ext cx="1663700" cy="2137966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Провести сбор данных в школах другого региона, чтобы снизить влияние особенностей одной школы и повысить внешнюю валидность.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680200" y="2067223"/>
            <a:ext cx="211226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7B2D3B"/>
                </a:solidFill>
                <a:latin typeface="Lora"/>
              </a:rPr>
              <a:t>3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680200" y="2994323"/>
            <a:ext cx="1663700" cy="7175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0"/>
              </a:lnSpc>
            </a:pPr>
            <a:r>
              <a:rPr lang="ru-RU" sz="1550" b="1">
                <a:solidFill>
                  <a:srgbClr val="2A2622"/>
                </a:solidFill>
                <a:latin typeface="Golos Text"/>
              </a:rPr>
              <a:t>Применить критерий различий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680200" y="3812877"/>
            <a:ext cx="1663700" cy="2374106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Использовать статистический критерий (например, U-критерий Манна—Уитни) для проверки значимости различий самооценки между группами стилей воспитания.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9486900" y="2067223"/>
            <a:ext cx="211226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7B2D3B"/>
                </a:solidFill>
                <a:latin typeface="Lora"/>
              </a:rPr>
              <a:t>4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9486900" y="2994323"/>
            <a:ext cx="1663700" cy="4826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0"/>
              </a:lnSpc>
            </a:pPr>
            <a:r>
              <a:rPr lang="ru-RU" sz="1550" b="1">
                <a:solidFill>
                  <a:srgbClr val="F6F3EC"/>
                </a:solidFill>
                <a:latin typeface="Golos Text"/>
              </a:rPr>
              <a:t>Провести повторный срез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9486900" y="3577927"/>
            <a:ext cx="1663700" cy="1665684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FFFFFF"/>
                </a:solidFill>
                <a:latin typeface="Golos Text"/>
              </a:rPr>
              <a:t>Организовать лонгитюдный срез для отслеживания динамики самооценки подростков во времени.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762000" y="635000"/>
            <a:ext cx="1130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7B2D3B"/>
                </a:solidFill>
                <a:latin typeface="Golos Text"/>
              </a:rPr>
              <a:t>Заключение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882650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31">
                <a:solidFill>
                  <a:srgbClr val="2A2622"/>
                </a:solidFill>
                <a:latin typeface="Lora"/>
              </a:rPr>
              <a:t>Выводы и список литературы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1937941"/>
            <a:ext cx="4826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7B2D3B"/>
                </a:solidFill>
                <a:latin typeface="Golos Text"/>
              </a:rPr>
              <a:t>1.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346200" y="1934766"/>
            <a:ext cx="9347200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2A2622"/>
                </a:solidFill>
                <a:latin typeface="Golos Text"/>
              </a:rPr>
              <a:t>Теоретический обзор выполнен: раскрыто понятие стиля семейного воспитания — классификация Д. Баумринд, отечественные подходы (Варга и Столин, Эйдемиллер).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2731691"/>
            <a:ext cx="4826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7B2D3B"/>
                </a:solidFill>
                <a:latin typeface="Golos Text"/>
              </a:rPr>
              <a:t>2.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346200" y="2728516"/>
            <a:ext cx="9347200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2A2622"/>
                </a:solidFill>
                <a:latin typeface="Golos Text"/>
              </a:rPr>
              <a:t>Раскрыто понятие самооценки подростка и её возрастные особенности; освоена методика Дембо—Рубинштейн в модификации А. М. Прихожан.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3525441"/>
            <a:ext cx="4826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7B2D3B"/>
                </a:solidFill>
                <a:latin typeface="Golos Text"/>
              </a:rPr>
              <a:t>3.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346200" y="3522266"/>
            <a:ext cx="9347200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2A2622"/>
                </a:solidFill>
                <a:latin typeface="Golos Text"/>
              </a:rPr>
              <a:t>Проведён пилотный опрос 32 подростков 13–15 лет и их родителей (февраль–март 2026, одна школа): авторитетный стиль — 13 человек, авторитарный — 11, попустительский — 8.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62000" y="4319191"/>
            <a:ext cx="4826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7B2D3B"/>
                </a:solidFill>
                <a:latin typeface="Golos Text"/>
              </a:rPr>
              <a:t>4.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346200" y="4316016"/>
            <a:ext cx="9347200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2A2622"/>
                </a:solidFill>
                <a:latin typeface="Golos Text"/>
              </a:rPr>
              <a:t>Получена предварительная тенденция в пользу авторитетного стиля воспитания; результат описан как тенденция, а не доказанный факт — малая выборка, одна школа, статистический критерий не применялся.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62000" y="5112941"/>
            <a:ext cx="4826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7B2D3B"/>
                </a:solidFill>
                <a:latin typeface="Golos Text"/>
              </a:rPr>
              <a:t>5.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346200" y="5109766"/>
            <a:ext cx="899031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2A2622"/>
                </a:solidFill>
                <a:latin typeface="Golos Text"/>
              </a:rPr>
              <a:t>Список литературы (6 позиций): Д. Баумринд; А. Я. Варга, В. В. Столин; Э. Г. Эйдемиллер; А. М. Прихожан и др.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762000" y="6147991"/>
            <a:ext cx="1130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706C67"/>
                </a:solidFill>
                <a:latin typeface="Golos Text"/>
              </a:rPr>
              <a:t>Выводы предварительные: пилотный этап на малой выборке не даёт оснований для статистических обобщений.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Слайда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Стили семейного воспитания и самооценка подростка</dc:title>
  <dc:creator>Слайда</dc:creator>
</cp:coreProperties>
</file>