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JetBrains Mono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176A6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335784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9DB2CF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214570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9EADC0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Вентиляция</c:v>
                </c:pt>
                <c:pt idx="1">
                  <c:v>Наружные стены</c:v>
                </c:pt>
                <c:pt idx="2">
                  <c:v>Окна</c:v>
                </c:pt>
                <c:pt idx="3">
                  <c:v>Чердачное перекрытие</c:v>
                </c:pt>
                <c:pt idx="4">
                  <c:v>Перекрытие над подвалом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24</c:v>
                </c:pt>
                <c:pt idx="2">
                  <c:v>17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9EADC0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члены комиссии, разрешите представить курсовую работу по дисциплине «Отопление» на тему «Расчёт системы отопления двухэтажного жилого дома». Работу выполнил студент группы ТГВ-23 Лебедев Артём, руководитель — старший преподаватель кафедры Зотова И. А. Цель работы — выполнить полный теплотехнический расчёт и подобрать оборудование системы отопления для конкретного объекта в городе Кирове. Перехожу к постановке цели и задач.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Цель работы — рассчитать систему отопления двухэтажного жилого дома и подобрать её оборудование. Объект — дом площадью 180 квадратных метров в Кирове, предмет — теплопотери через ограждающие конструкции и подбор оборудования. Для этого поставлены четыре задачи: принять исходные данные, рассчитать теплопотери по восьми помещениям, проверить сопротивления теплопередаче и подобрать приборы с трубопроводами. Дальше перейдём к исходным данным объекта.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Исходные данные приняты по одному конкретному объекту — двухэтажному жилому дому общей отапливаемой площадью 180 квадратных метров в городе Кирове. В доме восемь отапливаемых помещений: на первом этаже гостиная, кухня, прихожая и санузел, на втором — спальня, детская, кабинет и второй санузел. Расчётная температура наружного воздуха для Кирова составляет минус 31 градус, внутреннего воздуха — плюс 20 градусов, то есть расчётный перепад температур равен 51 градусу. Именно этот перепад и будет определять теплопотери через ограждающие конструкции. Дальше перейдём к методике расчёта.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Расчёт теплопотерь ведём по классической зависимости: количество теплоты пропорционально площади ограждения и перепаду температур и обратно пропорционально сопротивлению теплопередаче. Для нашего объекта перепад составляет 51 градус: плюс 20 внутри и минус 31 снаружи по Кирову. Вторая зависимость — требуемое сопротивление теплопередаче — задаёт нормативную планку через нормируемый перепад и коэффициент теплоотдачи внутренней поверхности. Именно с этими двумя формулами мы работаем дальше: сначала проверяем конструкции на соответствие нормативу, затем считаем потери по помещениям.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Проверяем, проходят ли принятые конструкции по теплозащите. Сравниваем фактическое сопротивление теплопередаче с требуемым по своду правил «Тепловая защита зданий». Наружная стена даёт 2,6 против требуемых 2,3, окно — 0,56 против 0,51, чердачное перекрытие — 4,2 против 3,7, перекрытие над подвалом — 3,3 против 2,9. По всем четырём конструкциям фактическое значение выше требуемого, то есть запас есть, и дальше можно переходить к расчёту теплопотерь по помещениям.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приведён полный расчёт теплопотерь через ограждающие конструкции по каждому из восьми отапливаемых помещений. Наибольшие потери — в гостиной 1850 Вт и в спальне 1720 Вт, что объясняется площадью наружных стен и окон; наименьшие — в санузлах, где компактные помещения и меньше остекления. Суммируя все восемь строк, получаем 10 200 Вт, или 10,2 кВт, — это потери только через ограждения. Добавив расход тепла на вентиляцию 8,4 кВт, выходим на итоговую нагрузку 18,6 кВт, которая и определяет подбор оборудования. Обратите внимание: вентиляция даёт почти половину нагрузки, поэтому её расчёт так важен.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Итоговая тепловая нагрузка дома составила 18,6 киловатта. Обратите внимание на структуру: почти половина — 45 процентов — это вентиляция, то есть нагрев наружного воздуха. На ограждающие конструкции приходится 10,2 киловатта, из них больше всего на наружные стены — 24 процента, и на окна — 17 процентов. Удельный показатель 103 ватта на квадратный метр говорит о том, что дом утеплён на уровне современных требований. Именно вентиляция определяет, куда двигаться дальше при подборе оборудования.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 полученной тепловой нагрузке подбираем отопительные приборы. Принята секция тепловой мощностью 0,17 киловатта — по паспортным данным прибора при расчётных условиях. Всего требуется 112 секций: 50 на первом этаже и 62 на втором, распределение соответствует теплопотерям помещений. Проверка сходится: 112 умножить на 0,17 даёт 19,04 киловатта при расчётной нагрузке 18,6 киловатта, то есть запас около 2,4 процента — он покрывает неточность округления числа секций. Дальше переходим к схеме разводки и подбору диаметров трубопроводов.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Разводку принимаем двухтрубную тупиковую с нижней разводкой магистрали и вертикальными стояками на два этажа. От котла магистраль Ø25 мм идёт по подвалу, от неё поднимаются стояки Ø20 мм, а к каждому из восьми приборов идут подводки Ø15 мм. Диаметры подобраны по расчётным расходам теплоносителя на участках при располагаемом перепаде давления. В узлах ставим терморегуляторы на приборах, краны Маевского и запорную арматуру на стояках — это даёт возможность отключать и балансировать отдельные ветви. Дальше перейдём к спецификации оборудования и материалов.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Спецификация собрана по итогам всех предыдущих расчётов: котёл подобран на тепловую нагрузку 18,6 киловатта с запасом, радиаторы — те самые 112 секций по 0,17 киловатта, из них 50 на первом этаже и 62 на втором. Трубы приняты трёх диаметров — 15, 20 и 25 миллиметров — по веткам с разным расходом теплоносителя. Запорная арматура ставится на каждой ветке и у каждого прибора, терморегуляторы — на радиаторах, краны Маевского — в верхних точках для удаления воздуха. Теплоизоляция магистралей в подвале и на чердаке снижает бесполезные потери и входит в общий баланс. Все позиции сведены в таблицу с количеством и единицами измерения — по ней легко составить смету и закупочный лист.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Подведём итоги. Расчёт показал, что через ограждающие конструкции дом теряет 10,2 киловатта, а на вентиляцию приходится 8,4 киловатта — в сумме это итоговая нагрузка 18,6 киловатта, или 103 ватта на квадратный метр. Под эту нагрузку подобраны 112 секций отопительных приборов по 0,17 киловатта и диаметры трубопроводов 15, 20 и 25 миллиметров. Все принятые решения опираются на действующие своды правил «Тепловая защита зданий» и «Отопление, вентиляция и кондиционирование воздуха» и на учебные пособия 2019–2023 годов. Таким образом, поставленные задачи решены полностью, а цель работы — расчёт системы отопления двухэтажного жилого дома — достигнута. Готов ответить на вопросы комиссии.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dbbb8069478c10a0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74dea4cdc13952a5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20fd538ea568840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442a62e5576e84d9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c82826f4be9beda3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b6dfc3a396f1443f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74dea4cdc13952a5.png"/><Relationship Id="rIdChart0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f166a3680701b507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08617497fb4ca20a.png"/><Relationship Id="rId4" Type="http://schemas.openxmlformats.org/officeDocument/2006/relationships/image" Target="../media/m2fa8842baed52a8e.png"/><Relationship Id="rId5" Type="http://schemas.openxmlformats.org/officeDocument/2006/relationships/image" Target="../media/m3d5e91310f7d965d.svg"/><Relationship Id="rId6" Type="http://schemas.openxmlformats.org/officeDocument/2006/relationships/image" Target="../media/m08a4e2be512a5d05.png"/><Relationship Id="rId7" Type="http://schemas.openxmlformats.org/officeDocument/2006/relationships/image" Target="../media/m3d5e91310f7d965d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067d45c5343422cc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eafcd3db2be400f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698500" y="506413"/>
            <a:ext cx="10795000" cy="2317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725"/>
              </a:lnSpc>
            </a:pPr>
            <a:r>
              <a:rPr lang="ru-RU" sz="1150" b="1">
                <a:solidFill>
                  <a:srgbClr val="FFFFFF"/>
                </a:solidFill>
                <a:latin typeface="Golos Text"/>
              </a:rPr>
              <a:t>Городской технологический университет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698500" y="765175"/>
            <a:ext cx="10795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200"/>
              </a:lnSpc>
            </a:pPr>
            <a:r>
              <a:rPr lang="ru-RU" sz="1000">
                <a:solidFill>
                  <a:srgbClr val="9EADC0"/>
                </a:solidFill>
                <a:latin typeface="Golos Text"/>
              </a:rPr>
              <a:t>Кафедра теплогазоснабжения и вентиляции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5014698" y="2784872"/>
            <a:ext cx="2162604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cap="all" spc="198">
                <a:solidFill>
                  <a:srgbClr val="5176A6"/>
                </a:solidFill>
                <a:latin typeface="JetBrains Mono"/>
              </a:rPr>
              <a:t>Курсовая работа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638300" y="3121422"/>
            <a:ext cx="8915400" cy="10056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09"/>
              </a:lnSpc>
            </a:pPr>
            <a:r>
              <a:rPr lang="ru-RU" sz="3400" b="1" spc="-67">
                <a:solidFill>
                  <a:srgbClr val="FFFFFF"/>
                </a:solidFill>
                <a:latin typeface="JetBrains Mono"/>
              </a:rPr>
              <a:t>Расчёт системы отопления двухэтажного жилого дома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16000" y="6184900"/>
            <a:ext cx="1004173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9EADC0"/>
                </a:solidFill>
                <a:latin typeface="Golos Text"/>
              </a:rPr>
              <a:t>Киров · 2026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116167" y="5810250"/>
            <a:ext cx="16103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9EADC0"/>
                </a:solidFill>
                <a:latin typeface="JetBrains Mono"/>
              </a:rPr>
              <a:t>Выполнил(а)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538567" y="5810250"/>
            <a:ext cx="25908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FFFFFF"/>
                </a:solidFill>
                <a:latin typeface="Golos Text"/>
              </a:rPr>
              <a:t>Лебедев Артём, группа ТГВ-23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116167" y="6070600"/>
            <a:ext cx="1295400" cy="292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00"/>
              </a:lnSpc>
            </a:pPr>
            <a:r>
              <a:rPr lang="ru-RU" sz="850" cap="all" spc="85">
                <a:solidFill>
                  <a:srgbClr val="9EADC0"/>
                </a:solidFill>
                <a:latin typeface="JetBrains Mono"/>
              </a:rPr>
              <a:t>Научный руководитель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538567" y="6070600"/>
            <a:ext cx="3164919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FFFFFF"/>
                </a:solidFill>
                <a:latin typeface="Golos Text"/>
              </a:rPr>
              <a:t>Зотова И. А., старший преподаватель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53791"/>
            <a:ext cx="5257800" cy="1435497"/>
          </a:xfrm>
          <a:prstGeom prst="roundRect">
            <a:avLst>
              <a:gd name="adj" fmla="val 1327"/>
            </a:avLst>
          </a:prstGeom>
          <a:noFill/>
          <a:ln w="6350" cap="flat">
            <a:solidFill>
              <a:srgbClr val="335175"/>
            </a:solidFill>
          </a:ln>
        </p:spPr>
      </p:sp>
      <p:sp>
        <p:nvSpPr>
          <p:cNvPr id="4" name="card4"/>
          <p:cNvSpPr/>
          <p:nvPr/>
        </p:nvSpPr>
        <p:spPr>
          <a:xfrm>
            <a:off x="762000" y="3341688"/>
            <a:ext cx="5257800" cy="1435497"/>
          </a:xfrm>
          <a:prstGeom prst="roundRect">
            <a:avLst>
              <a:gd name="adj" fmla="val 1327"/>
            </a:avLst>
          </a:prstGeom>
          <a:noFill/>
          <a:ln w="6350" cap="flat">
            <a:solidFill>
              <a:srgbClr val="335175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929584"/>
            <a:ext cx="5257800" cy="1293416"/>
          </a:xfrm>
          <a:prstGeom prst="roundRect">
            <a:avLst>
              <a:gd name="adj" fmla="val 1472"/>
            </a:avLst>
          </a:prstGeom>
          <a:solidFill>
            <a:srgbClr val="173B65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53791"/>
            <a:ext cx="5257800" cy="4469209"/>
          </a:xfrm>
          <a:prstGeom prst="roundRect">
            <a:avLst>
              <a:gd name="adj" fmla="val 426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5176A6"/>
                </a:solidFill>
                <a:latin typeface="JetBrains Mono"/>
              </a:rPr>
              <a:t>Научный аппарат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8900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FFFFFF"/>
                </a:solidFill>
                <a:latin typeface="JetBrains Mono"/>
              </a:rPr>
              <a:t>Цель и задачи работы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7750" y="1988741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5176A6"/>
                </a:solidFill>
                <a:latin typeface="JetBrains Mono"/>
              </a:rPr>
              <a:t>Объект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2234208"/>
            <a:ext cx="4711700" cy="730647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FFFFFF"/>
                </a:solidFill>
                <a:latin typeface="Golos Text"/>
              </a:rPr>
              <a:t>Объект исследования — система отопления двухэтажного жилого дома площадью 180 м² в городе Киров.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3576638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5176A6"/>
                </a:solidFill>
                <a:latin typeface="JetBrains Mono"/>
              </a:rPr>
              <a:t>Предмет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3822105"/>
            <a:ext cx="4711700" cy="730647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FFFFFF"/>
                </a:solidFill>
                <a:latin typeface="Golos Text"/>
              </a:rPr>
              <a:t>Предмет исследования — теплопотери через ограждающие конструкции и подбор отопительного оборудования для восьми отапливаемых помещений.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5158184"/>
            <a:ext cx="5334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5176A6"/>
                </a:solidFill>
                <a:latin typeface="JetBrains Mono"/>
              </a:rPr>
              <a:t>Цель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41400" y="5403652"/>
            <a:ext cx="47244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FFFFFF"/>
                </a:solidFill>
                <a:latin typeface="Golos Text"/>
              </a:rPr>
              <a:t>Цель — рассчитать систему отопления двухэтажного жилого дома и подобрать её оборудование.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83350" y="2039541"/>
            <a:ext cx="52705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5176A6"/>
                </a:solidFill>
                <a:latin typeface="JetBrains Mono"/>
              </a:rPr>
              <a:t>Задачи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483350" y="2388791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5176A6"/>
                </a:solidFill>
                <a:latin typeface="JetBrains Mono"/>
              </a:rPr>
              <a:t>01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811070" y="2384822"/>
            <a:ext cx="433318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FFFFFF"/>
                </a:solidFill>
                <a:latin typeface="Golos Text"/>
              </a:rPr>
              <a:t>Принять исходные данные объекта: два этажа, 180 м², восемь отапливаемых помещений, город Киров.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3014266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5176A6"/>
                </a:solidFill>
                <a:latin typeface="JetBrains Mono"/>
              </a:rPr>
              <a:t>02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811070" y="3010297"/>
            <a:ext cx="433318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FFFFFF"/>
                </a:solidFill>
                <a:latin typeface="Golos Text"/>
              </a:rPr>
              <a:t>Рассчитать теплопотери через ограждающие конструкции по восьми помещениям.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3639741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5176A6"/>
                </a:solidFill>
                <a:latin typeface="JetBrains Mono"/>
              </a:rPr>
              <a:t>03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811070" y="3635772"/>
            <a:ext cx="433318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FFFFFF"/>
                </a:solidFill>
                <a:latin typeface="Golos Text"/>
              </a:rPr>
              <a:t>Проверить сопротивления теплопередаче ограждений по требуемым значениям.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483350" y="4265216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5176A6"/>
                </a:solidFill>
                <a:latin typeface="JetBrains Mono"/>
              </a:rPr>
              <a:t>04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811070" y="4261247"/>
            <a:ext cx="433318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FFFFFF"/>
                </a:solidFill>
                <a:latin typeface="Golos Text"/>
              </a:rPr>
              <a:t>Подобрать отопительные приборы и диаметры трубопроводов, оформить спецификацию.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89398"/>
            <a:ext cx="3420467" cy="1981200"/>
          </a:xfrm>
          <a:prstGeom prst="roundRect">
            <a:avLst>
              <a:gd name="adj" fmla="val 961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4" name="card4"/>
          <p:cNvSpPr/>
          <p:nvPr/>
        </p:nvSpPr>
        <p:spPr>
          <a:xfrm>
            <a:off x="4385667" y="1689398"/>
            <a:ext cx="3420566" cy="1981200"/>
          </a:xfrm>
          <a:prstGeom prst="roundRect">
            <a:avLst>
              <a:gd name="adj" fmla="val 961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5" name="card5"/>
          <p:cNvSpPr/>
          <p:nvPr/>
        </p:nvSpPr>
        <p:spPr>
          <a:xfrm>
            <a:off x="8009434" y="1689398"/>
            <a:ext cx="3420566" cy="1981200"/>
          </a:xfrm>
          <a:prstGeom prst="roundRect">
            <a:avLst>
              <a:gd name="adj" fmla="val 961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73798"/>
            <a:ext cx="3420467" cy="2209800"/>
          </a:xfrm>
          <a:prstGeom prst="roundRect">
            <a:avLst>
              <a:gd name="adj" fmla="val 862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7" name="card7"/>
          <p:cNvSpPr/>
          <p:nvPr/>
        </p:nvSpPr>
        <p:spPr>
          <a:xfrm>
            <a:off x="4385667" y="3873798"/>
            <a:ext cx="3420566" cy="2209800"/>
          </a:xfrm>
          <a:prstGeom prst="roundRect">
            <a:avLst>
              <a:gd name="adj" fmla="val 862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8" name="card8"/>
          <p:cNvSpPr/>
          <p:nvPr/>
        </p:nvSpPr>
        <p:spPr>
          <a:xfrm>
            <a:off x="8009434" y="3873798"/>
            <a:ext cx="3420566" cy="2209800"/>
          </a:xfrm>
          <a:prstGeom prst="roundRect">
            <a:avLst>
              <a:gd name="adj" fmla="val 862"/>
            </a:avLst>
          </a:prstGeom>
          <a:solidFill>
            <a:srgbClr val="1D3E65"/>
          </a:solidFill>
          <a:ln w="6350" cap="flat">
            <a:solidFill>
              <a:srgbClr val="DCEBFA">
                <a:alpha val="20000"/>
              </a:srgbClr>
            </a:solidFill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183852"/>
            <a:ext cx="1675924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Исходные данные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415627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FFFFFF"/>
                </a:solidFill>
                <a:latin typeface="JetBrains Mono"/>
              </a:rPr>
              <a:t>Объект расчёта: двухэтажный жилой дом, 180 м², г. Киров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1898948"/>
            <a:ext cx="34839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180 м²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2686348"/>
            <a:ext cx="341876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DCEAF8"/>
                </a:solidFill>
                <a:latin typeface="Golos Text"/>
              </a:rPr>
              <a:t>Отапливаемая площадь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7750" y="2991148"/>
            <a:ext cx="28743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Два этажа, восемь отапливаемых помещений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1417" y="1898948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2 этажа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1417" y="2686348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DCEAF8"/>
                </a:solidFill>
                <a:latin typeface="Golos Text"/>
              </a:rPr>
              <a:t>Этажность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71417" y="2991148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Первый и второй этажи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95184" y="1898948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8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95184" y="2686348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DCEAF8"/>
                </a:solidFill>
                <a:latin typeface="Golos Text"/>
              </a:rPr>
              <a:t>Отапливаемых помещений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295184" y="2991148"/>
            <a:ext cx="2874466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Четыре помещения на первом этаже, четыре — на втором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47750" y="4083348"/>
            <a:ext cx="34839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−31 °C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47750" y="4870748"/>
            <a:ext cx="28743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DCEAF8"/>
                </a:solidFill>
                <a:latin typeface="Golos Text"/>
              </a:rPr>
              <a:t>Расчётная температура наружного воздуха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47750" y="5404148"/>
            <a:ext cx="28743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Для города Кирова, холодный период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1417" y="4083348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+20 °C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1417" y="4870748"/>
            <a:ext cx="2874466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DCEAF8"/>
                </a:solidFill>
                <a:latin typeface="Golos Text"/>
              </a:rPr>
              <a:t>Расчётная температура внутреннего воздуха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71417" y="5404148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Жилые помещения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95184" y="4083348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51 °C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95184" y="4870748"/>
            <a:ext cx="2874466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DCEAF8"/>
                </a:solidFill>
                <a:latin typeface="Golos Text"/>
              </a:rPr>
              <a:t>Расчётный температурный перепад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95184" y="5404148"/>
            <a:ext cx="2874466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Разность внутренней и наружной температур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762000" y="6274098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9EADC0"/>
                </a:solidFill>
                <a:latin typeface="Golos Text"/>
              </a:rPr>
              <a:t>Расчётная температура наружного воздуха принята для города Кирова — минус 31 °C по данным СП «Тепловая защита зданий».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647C98"/>
                </a:solidFill>
                <a:latin typeface="JetBrains Mono"/>
              </a:rPr>
              <a:t>Свод правил «Тепловая защита зданий»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32856"/>
            <a:ext cx="10668000" cy="1270000"/>
          </a:xfrm>
          <a:prstGeom prst="roundRect">
            <a:avLst>
              <a:gd name="adj" fmla="val 1500"/>
            </a:avLst>
          </a:prstGeom>
          <a:solidFill>
            <a:srgbClr val="1D3E65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17600" y="628650"/>
            <a:ext cx="1696522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Методика расчёта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79692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FFFFFF"/>
                </a:solidFill>
                <a:latin typeface="JetBrains Mono"/>
              </a:rPr>
              <a:t>Расчёт теплопотерь через ограждающие конструкции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821656"/>
            <a:ext cx="10693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9EADC0"/>
                </a:solidFill>
                <a:latin typeface="Golos Text"/>
              </a:rPr>
              <a:t>Основная расчётная зависимость для определения теплопотерь через каждую ограждающую конструкцию; применяется для всех наружных ограждений здания.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272756" y="2905621"/>
            <a:ext cx="3646488" cy="4143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646"/>
              </a:lnSpc>
            </a:pPr>
            <a:r>
              <a:rPr lang="ru-RU" sz="3872" i="1">
                <a:solidFill>
                  <a:srgbClr val="FFFFFF"/>
                </a:solidFill>
                <a:latin typeface="Arial"/>
              </a:rPr>
              <a:t>Q</a:t>
            </a:r>
            <a:r>
              <a:rPr lang="ru-RU" sz="3872">
                <a:solidFill>
                  <a:srgbClr val="FFFFFF"/>
                </a:solidFill>
                <a:latin typeface="Arial"/>
              </a:rPr>
              <a:t>=</a:t>
            </a:r>
            <a:r>
              <a:rPr lang="ru-RU" sz="3872" i="1">
                <a:solidFill>
                  <a:srgbClr val="FFFFFF"/>
                </a:solidFill>
                <a:latin typeface="Arial"/>
              </a:rPr>
              <a:t>RA</a:t>
            </a:r>
            <a:r>
              <a:rPr lang="ru-RU" sz="3872">
                <a:solidFill>
                  <a:srgbClr val="FFFFFF"/>
                </a:solidFill>
                <a:latin typeface="Arial"/>
              </a:rPr>
              <a:t>⋅(</a:t>
            </a:r>
            <a:r>
              <a:rPr lang="ru-RU" sz="3872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2710">
                <a:solidFill>
                  <a:srgbClr val="FFFFFF"/>
                </a:solidFill>
                <a:latin typeface="Arial"/>
              </a:rPr>
              <a:t>в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  <a:r>
              <a:rPr lang="ru-RU" sz="3872">
                <a:solidFill>
                  <a:srgbClr val="FFFFFF"/>
                </a:solidFill>
                <a:latin typeface="Arial"/>
              </a:rPr>
              <a:t>−</a:t>
            </a:r>
            <a:r>
              <a:rPr lang="ru-RU" sz="3872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2710">
                <a:solidFill>
                  <a:srgbClr val="FFFFFF"/>
                </a:solidFill>
                <a:latin typeface="Arial"/>
              </a:rPr>
              <a:t>н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  <a:r>
              <a:rPr lang="ru-RU" sz="3872">
                <a:solidFill>
                  <a:srgbClr val="FFFFFF"/>
                </a:solidFill>
                <a:latin typeface="Arial"/>
              </a:rPr>
              <a:t>)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4145756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0"/>
              </a:lnSpc>
            </a:pPr>
            <a:r>
              <a:rPr lang="ru-RU" sz="2057">
                <a:solidFill>
                  <a:srgbClr val="FFFFFF"/>
                </a:solidFill>
                <a:latin typeface="Arial"/>
              </a:rPr>
              <a:t>QQ</a:t>
            </a:r>
            <a:r>
              <a:rPr lang="ru-RU" sz="2057" i="1">
                <a:solidFill>
                  <a:srgbClr val="FFFFFF"/>
                </a:solidFill>
                <a:latin typeface="Arial"/>
              </a:rPr>
              <a:t>Q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892300" y="4166612"/>
            <a:ext cx="4234160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FFFFFF"/>
                </a:solidFill>
                <a:latin typeface="Golos Text"/>
              </a:rPr>
              <a:t>Теплопотери через конструкцию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5669260" y="4175423"/>
            <a:ext cx="32514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JetBrains Mono"/>
              </a:rPr>
              <a:t>Вт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662388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0"/>
              </a:lnSpc>
            </a:pPr>
            <a:r>
              <a:rPr lang="ru-RU" sz="2057">
                <a:solidFill>
                  <a:srgbClr val="FFFFFF"/>
                </a:solidFill>
                <a:latin typeface="Arial"/>
              </a:rPr>
              <a:t>AA</a:t>
            </a:r>
            <a:r>
              <a:rPr lang="ru-RU" sz="2057" i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892300" y="4683244"/>
            <a:ext cx="4234160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FFFFFF"/>
                </a:solidFill>
                <a:latin typeface="Golos Text"/>
              </a:rPr>
              <a:t>Площадь ограждающей конструкции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669260" y="4692055"/>
            <a:ext cx="32514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JetBrains Mono"/>
              </a:rPr>
              <a:t>м²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243810"/>
            <a:ext cx="977900" cy="11712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4"/>
              </a:lnSpc>
            </a:pPr>
            <a:r>
              <a:rPr lang="ru-RU" sz="2057">
                <a:solidFill>
                  <a:srgbClr val="FFFFFF"/>
                </a:solidFill>
                <a:latin typeface="Arial"/>
              </a:rPr>
              <a:t>t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в</a:t>
            </a:r>
            <a:r>
              <a:rPr lang="ru-RU" sz="2057">
                <a:solidFill>
                  <a:srgbClr val="FFFFFF"/>
                </a:solidFill>
                <a:latin typeface="Arial"/>
              </a:rPr>
              <a:t>t_{\text{в}}</a:t>
            </a:r>
            <a:r>
              <a:rPr lang="ru-RU" sz="2057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в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892300" y="5149205"/>
            <a:ext cx="3228280" cy="4748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FFFFFF"/>
                </a:solidFill>
                <a:latin typeface="Golos Text"/>
              </a:rPr>
              <a:t>Расчётная температура внутреннего воздуха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272980" y="5273576"/>
            <a:ext cx="72142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JetBrains Mono"/>
              </a:rPr>
              <a:t>+20 °C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324600" y="4210546"/>
            <a:ext cx="977900" cy="11712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4"/>
              </a:lnSpc>
            </a:pPr>
            <a:r>
              <a:rPr lang="ru-RU" sz="2057">
                <a:solidFill>
                  <a:srgbClr val="FFFFFF"/>
                </a:solidFill>
                <a:latin typeface="Arial"/>
              </a:rPr>
              <a:t>t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н</a:t>
            </a:r>
            <a:r>
              <a:rPr lang="ru-RU" sz="2057">
                <a:solidFill>
                  <a:srgbClr val="FFFFFF"/>
                </a:solidFill>
                <a:latin typeface="Arial"/>
              </a:rPr>
              <a:t>t_{\text{н}}</a:t>
            </a:r>
            <a:r>
              <a:rPr lang="ru-RU" sz="2057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н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454900" y="4115941"/>
            <a:ext cx="3228280" cy="4748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FFFFFF"/>
                </a:solidFill>
                <a:latin typeface="Golos Text"/>
              </a:rPr>
              <a:t>Расчётная температура наружного воздуха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835580" y="4240312"/>
            <a:ext cx="72142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JetBrains Mono"/>
              </a:rPr>
              <a:t>−31 °C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324600" y="4856857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0"/>
              </a:lnSpc>
            </a:pPr>
            <a:r>
              <a:rPr lang="ru-RU" sz="2057">
                <a:solidFill>
                  <a:srgbClr val="FFFFFF"/>
                </a:solidFill>
                <a:latin typeface="Arial"/>
              </a:rPr>
              <a:t>RR</a:t>
            </a:r>
            <a:r>
              <a:rPr lang="ru-RU" sz="2057" i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454900" y="4762252"/>
            <a:ext cx="3030141" cy="4748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FFFFFF"/>
                </a:solidFill>
                <a:latin typeface="Golos Text"/>
              </a:rPr>
              <a:t>Сопротивление теплопередаче конструкции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637441" y="4886623"/>
            <a:ext cx="95107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JetBrains Mono"/>
              </a:rPr>
              <a:t>м²·°C/Вт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324600" y="5508327"/>
            <a:ext cx="1557734" cy="24057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9"/>
              </a:lnSpc>
            </a:pPr>
            <a:r>
              <a:rPr lang="ru-RU" sz="2057">
                <a:solidFill>
                  <a:srgbClr val="FFFFFF"/>
                </a:solidFill>
                <a:latin typeface="Arial"/>
              </a:rPr>
              <a:t>R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тр</a:t>
            </a:r>
            <a:r>
              <a:rPr lang="ru-RU" sz="2057">
                <a:solidFill>
                  <a:srgbClr val="FFFFFF"/>
                </a:solidFill>
                <a:latin typeface="Arial"/>
              </a:rPr>
              <a:t>=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n⋅(t</a:t>
            </a:r>
            <a:r>
              <a:rPr lang="ru-RU" sz="1037">
                <a:solidFill>
                  <a:srgbClr val="FFFFFF"/>
                </a:solidFill>
                <a:latin typeface="Arial"/>
              </a:rPr>
              <a:t>в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−t</a:t>
            </a:r>
            <a:r>
              <a:rPr lang="ru-RU" sz="1037">
                <a:solidFill>
                  <a:srgbClr val="FFFFFF"/>
                </a:solidFill>
                <a:latin typeface="Arial"/>
              </a:rPr>
              <a:t>н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)Δt</a:t>
            </a:r>
            <a:r>
              <a:rPr lang="ru-RU" sz="1037">
                <a:solidFill>
                  <a:srgbClr val="FFFFFF"/>
                </a:solidFill>
                <a:latin typeface="Arial"/>
              </a:rPr>
              <a:t>н</a:t>
            </a:r>
            <a:r>
              <a:rPr lang="ru-RU" sz="1460">
                <a:solidFill>
                  <a:srgbClr val="FFFFFF"/>
                </a:solidFill>
                <a:latin typeface="Arial"/>
              </a:rPr>
              <a:t>⋅α</a:t>
            </a:r>
            <a:r>
              <a:rPr lang="ru-RU" sz="1037">
                <a:solidFill>
                  <a:srgbClr val="FFFFFF"/>
                </a:solidFill>
                <a:latin typeface="Arial"/>
              </a:rPr>
              <a:t>в</a:t>
            </a:r>
            <a:r>
              <a:rPr lang="ru-RU" sz="2057">
                <a:solidFill>
                  <a:srgbClr val="FFFFFF"/>
                </a:solidFill>
                <a:latin typeface="Arial"/>
              </a:rPr>
              <a:t>R^{\text{тр}} = \frac{n \cdot (t_{\text{в}} - t_{\text{н}})}{\Delta t^{\text{н}} \cdot \alpha_{\text{в}}}</a:t>
            </a:r>
            <a:r>
              <a:rPr lang="ru-RU" sz="2057" i="1">
                <a:solidFill>
                  <a:srgbClr val="FFFFFF"/>
                </a:solidFill>
                <a:latin typeface="Arial"/>
              </a:rPr>
              <a:t>R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тр</a:t>
            </a:r>
            <a:r>
              <a:rPr lang="ru-RU" sz="2057">
                <a:solidFill>
                  <a:srgbClr val="FFFFFF"/>
                </a:solidFill>
                <a:latin typeface="Arial"/>
              </a:rPr>
              <a:t>=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Δ</a:t>
            </a:r>
            <a:r>
              <a:rPr lang="ru-RU" sz="1440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1029">
                <a:solidFill>
                  <a:srgbClr val="FFFFFF"/>
                </a:solidFill>
                <a:latin typeface="Arial"/>
              </a:rPr>
              <a:t>н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⋅</a:t>
            </a:r>
            <a:r>
              <a:rPr lang="ru-RU" sz="1440" i="1">
                <a:solidFill>
                  <a:srgbClr val="FFFFFF"/>
                </a:solidFill>
                <a:latin typeface="Arial"/>
              </a:rPr>
              <a:t>α</a:t>
            </a:r>
            <a:r>
              <a:rPr lang="ru-RU" sz="1029">
                <a:solidFill>
                  <a:srgbClr val="FFFFFF"/>
                </a:solidFill>
                <a:latin typeface="Arial"/>
              </a:rPr>
              <a:t>в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  <a:r>
              <a:rPr lang="ru-RU" sz="1440" i="1">
                <a:solidFill>
                  <a:srgbClr val="FFFFFF"/>
                </a:solidFill>
                <a:latin typeface="Arial"/>
              </a:rPr>
              <a:t>n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⋅(</a:t>
            </a:r>
            <a:r>
              <a:rPr lang="ru-RU" sz="1440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1029">
                <a:solidFill>
                  <a:srgbClr val="FFFFFF"/>
                </a:solidFill>
                <a:latin typeface="Arial"/>
              </a:rPr>
              <a:t>в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−</a:t>
            </a:r>
            <a:r>
              <a:rPr lang="ru-RU" sz="1440" i="1">
                <a:solidFill>
                  <a:srgbClr val="FFFFFF"/>
                </a:solidFill>
                <a:latin typeface="Arial"/>
              </a:rPr>
              <a:t>t</a:t>
            </a:r>
            <a:r>
              <a:rPr lang="ru-RU" sz="1029">
                <a:solidFill>
                  <a:srgbClr val="FFFFFF"/>
                </a:solidFill>
                <a:latin typeface="Arial"/>
              </a:rPr>
              <a:t>н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  <a:r>
              <a:rPr lang="ru-RU" sz="1440">
                <a:solidFill>
                  <a:srgbClr val="FFFFFF"/>
                </a:solidFill>
                <a:latin typeface="Arial"/>
              </a:rPr>
              <a:t>)</a:t>
            </a:r>
            <a:r>
              <a:rPr lang="ru-RU" sz="100">
                <a:solidFill>
                  <a:srgbClr val="FFFFFF"/>
                </a:solidFill>
                <a:latin typeface="Arial"/>
              </a:rPr>
              <a:t>​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034734" y="5408563"/>
            <a:ext cx="2450306" cy="4748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FFFFFF"/>
                </a:solidFill>
                <a:latin typeface="Golos Text"/>
              </a:rPr>
              <a:t>Требуемое сопротивление теплопередаче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10637441" y="5532934"/>
            <a:ext cx="95107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JetBrains Mono"/>
              </a:rPr>
              <a:t>м²·°C/Вт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762000" y="6148189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9EADC0"/>
                </a:solidFill>
                <a:latin typeface="Golos Text"/>
              </a:rPr>
              <a:t>Допущение: стационарный режим, теплопотери определяются для каждой конструкции отдельно с последующим суммированием.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328863"/>
            <a:ext cx="10668000" cy="3098800"/>
          </a:xfrm>
          <a:prstGeom prst="roundRect">
            <a:avLst>
              <a:gd name="adj" fmla="val 614"/>
            </a:avLst>
          </a:prstGeom>
          <a:noFill/>
          <a:ln w="12700" cap="flat">
            <a:solidFill>
              <a:srgbClr val="173B65"/>
            </a:solidFill>
          </a:ln>
        </p:spPr>
      </p:sp>
      <p:sp>
        <p:nvSpPr>
          <p:cNvPr id="4" name="card4"/>
          <p:cNvSpPr/>
          <p:nvPr/>
        </p:nvSpPr>
        <p:spPr>
          <a:xfrm>
            <a:off x="4476452" y="2341563"/>
            <a:ext cx="2313583" cy="8382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76452" y="3179763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3738563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4297363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476452" y="4856163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877888"/>
            <a:ext cx="2607945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Теплотехническая проверка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077913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FFFFFF"/>
                </a:solidFill>
                <a:latin typeface="JetBrains Mono"/>
              </a:rPr>
              <a:t>Сопротивление теплопередаче ограждающих конструкций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65200" y="263366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Ограждающая конструкция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54252" y="2506663"/>
            <a:ext cx="1957983" cy="52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00"/>
              </a:lnSpc>
            </a:pPr>
            <a:r>
              <a:rPr lang="ru-RU" sz="1500" b="1">
                <a:solidFill>
                  <a:srgbClr val="5176A6"/>
                </a:solidFill>
                <a:latin typeface="JetBrains Mono"/>
              </a:rPr>
              <a:t>Фактическое, м²·°C/Вт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967835" y="2506663"/>
            <a:ext cx="1957983" cy="52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Требуемое, м²·°C/Вт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100850" y="263366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Запас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334486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Наружная стена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473694" y="33448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2,6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87277" y="33448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2,3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100850" y="334486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+0,3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390366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Окно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4473694" y="39036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0,56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87277" y="39036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0,51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100850" y="390366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+0,05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65200" y="446246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Чердачное перекрытие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473694" y="44624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4,2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787277" y="44624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3,7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100850" y="446246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+0,5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65200" y="5021263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Перекрытие над подвалом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4473694" y="50212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3,3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6787277" y="5021263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2,9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100850" y="5021263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+0,4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762000" y="5580063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9EADC0"/>
                </a:solidFill>
                <a:latin typeface="Golos Text"/>
              </a:rPr>
              <a:t>Все конструкции проходят проверку: фактическое сопротивление выше требуемого с запасом 0,2–0,5 м²·°C/Вт.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436688"/>
            <a:ext cx="10668000" cy="5080000"/>
          </a:xfrm>
          <a:prstGeom prst="roundRect">
            <a:avLst>
              <a:gd name="adj" fmla="val 375"/>
            </a:avLst>
          </a:prstGeom>
          <a:noFill/>
          <a:ln w="12700" cap="flat">
            <a:solidFill>
              <a:srgbClr val="173B65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1449388"/>
            <a:ext cx="2956322" cy="5842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20335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25923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31511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504656" y="37099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504656" y="42687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5504656" y="48275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5504656" y="53863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5504656" y="5945188"/>
            <a:ext cx="2956322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17600" y="-14287"/>
            <a:ext cx="1247894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Теплопотери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185738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FFFFFF"/>
                </a:solidFill>
                <a:latin typeface="JetBrains Mono"/>
              </a:rPr>
              <a:t>Теплопотери через ограждения по помещениям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16144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Помещение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437624" y="16144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5176A6"/>
                </a:solidFill>
                <a:latin typeface="JetBrains Mono"/>
              </a:rPr>
              <a:t>Этаж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393946" y="16144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Теплопотери, Вт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65200" y="21986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Гостиная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437624" y="21986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8393946" y="21986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1850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65200" y="27574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Кухня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437624" y="27574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8393946" y="27574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1420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65200" y="33162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Прихожая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437624" y="33162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393946" y="33162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780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65200" y="38750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Санузел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5437624" y="38750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8393946" y="38750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560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65200" y="44338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Спальня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5437624" y="44338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8393946" y="44338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1720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965200" y="49926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Детская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5437624" y="49926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8393946" y="49926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1640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965200" y="55514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Кабинет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5437624" y="55514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</a:t>
            </a:r>
          </a:p>
        </p:txBody>
      </p:sp>
      <p:sp>
        <p:nvSpPr>
          <p:cNvPr id="39" name="text39"/>
          <p:cNvSpPr>
            <a:spLocks noChangeArrowheads="1"/>
          </p:cNvSpPr>
          <p:nvPr/>
        </p:nvSpPr>
        <p:spPr>
          <a:xfrm>
            <a:off x="8393946" y="55514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1490</a:t>
            </a:r>
          </a:p>
        </p:txBody>
      </p:sp>
      <p:sp>
        <p:nvSpPr>
          <p:cNvPr id="40" name="text40"/>
          <p:cNvSpPr>
            <a:spLocks noChangeArrowheads="1"/>
          </p:cNvSpPr>
          <p:nvPr/>
        </p:nvSpPr>
        <p:spPr>
          <a:xfrm>
            <a:off x="965200" y="61102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Санузел</a:t>
            </a:r>
          </a:p>
        </p:txBody>
      </p:sp>
      <p:sp>
        <p:nvSpPr>
          <p:cNvPr id="41" name="text41"/>
          <p:cNvSpPr>
            <a:spLocks noChangeArrowheads="1"/>
          </p:cNvSpPr>
          <p:nvPr/>
        </p:nvSpPr>
        <p:spPr>
          <a:xfrm>
            <a:off x="5437624" y="61102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2</a:t>
            </a:r>
          </a:p>
        </p:txBody>
      </p:sp>
      <p:sp>
        <p:nvSpPr>
          <p:cNvPr id="42" name="text42"/>
          <p:cNvSpPr>
            <a:spLocks noChangeArrowheads="1"/>
          </p:cNvSpPr>
          <p:nvPr/>
        </p:nvSpPr>
        <p:spPr>
          <a:xfrm>
            <a:off x="8393946" y="61102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740</a:t>
            </a:r>
          </a:p>
        </p:txBody>
      </p:sp>
      <p:sp>
        <p:nvSpPr>
          <p:cNvPr id="43" name="text43"/>
          <p:cNvSpPr>
            <a:spLocks noChangeArrowheads="1"/>
          </p:cNvSpPr>
          <p:nvPr/>
        </p:nvSpPr>
        <p:spPr>
          <a:xfrm>
            <a:off x="762000" y="6668453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Golos Text"/>
              </a:rPr>
              <a:t>Ограждения — 10,2 кВт, вентиляция — 8,4 кВт, итого 18,6 кВт.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0892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5176A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52742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335784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39655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9DB2C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40372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21457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3937000" y="48418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9EADC0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graphicFrame>
        <p:nvGraphicFramePr>
          <p:cNvPr id="9" name="chart9"/>
          <p:cNvGraphicFramePr/>
          <p:nvPr/>
        </p:nvGraphicFramePr>
        <p:xfrm>
          <a:off x="762000" y="2701925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42557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FFFFFF"/>
                </a:solidFill>
                <a:latin typeface="JetBrains Mono"/>
              </a:rPr>
              <a:t>Структура итоговой тепловой нагрузки 18,6 кВт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78679" y="3543300"/>
            <a:ext cx="2633543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5176A6"/>
                </a:solidFill>
                <a:latin typeface="JetBrains Mono"/>
              </a:rPr>
              <a:t>18,6 кВт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479550" y="4143375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Итоговая нагрузка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191000" y="3044825"/>
            <a:ext cx="7393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Golos Text"/>
              </a:rPr>
              <a:t>Вентиляция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064180" y="3022600"/>
            <a:ext cx="4928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5176A6"/>
                </a:solidFill>
                <a:latin typeface="JetBrains Mono"/>
              </a:rPr>
              <a:t>45%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191000" y="3482975"/>
            <a:ext cx="7393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Golos Text"/>
              </a:rPr>
              <a:t>Наружные стены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1064180" y="3460750"/>
            <a:ext cx="4928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5176A6"/>
                </a:solidFill>
                <a:latin typeface="JetBrains Mono"/>
              </a:rPr>
              <a:t>24%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191000" y="3921125"/>
            <a:ext cx="7393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Golos Text"/>
              </a:rPr>
              <a:t>Окна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1064180" y="3898900"/>
            <a:ext cx="4928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5176A6"/>
                </a:solidFill>
                <a:latin typeface="JetBrains Mono"/>
              </a:rPr>
              <a:t>17%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191000" y="4359275"/>
            <a:ext cx="75158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Golos Text"/>
              </a:rPr>
              <a:t>Чердачное перекрытие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1186120" y="4337050"/>
            <a:ext cx="3708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5176A6"/>
                </a:solidFill>
                <a:latin typeface="JetBrains Mono"/>
              </a:rPr>
              <a:t>8%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4191000" y="4797425"/>
            <a:ext cx="75158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Golos Text"/>
              </a:rPr>
              <a:t>Перекрытие над подвалом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1186120" y="4775200"/>
            <a:ext cx="3708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5176A6"/>
                </a:solidFill>
                <a:latin typeface="JetBrains Mono"/>
              </a:rPr>
              <a:t>6%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647C98"/>
                </a:solidFill>
                <a:latin typeface="JetBrains Mono"/>
              </a:rPr>
              <a:t>Расчёт по СП «Тепловая защита зданий»,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649809"/>
            <a:ext cx="2930962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Подбор отопительных приборов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976834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FFFFFF"/>
                </a:solidFill>
                <a:latin typeface="JetBrains Mono"/>
              </a:rPr>
              <a:t>Секционные радиаторы: 112 секций на два этажа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3165475"/>
            <a:ext cx="3454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56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0,17 кВт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3908346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FFFFFF"/>
                </a:solidFill>
                <a:latin typeface="Golos Text"/>
              </a:rPr>
              <a:t>Тепловая мощность секции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4201120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Принята по паспорту прибора при расчётных условиях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3101975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5176A6"/>
                </a:solidFill>
                <a:latin typeface="JetBrains Mono"/>
              </a:rPr>
              <a:t>50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4234180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FFFFFF"/>
                </a:solidFill>
                <a:latin typeface="Golos Text"/>
              </a:rPr>
              <a:t>Секций на 1 этаже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99000" y="4526915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Гостиная, кухня, прихожая, санузел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3101975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5176A6"/>
                </a:solidFill>
                <a:latin typeface="JetBrains Mono"/>
              </a:rPr>
              <a:t>62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4234180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FFFFFF"/>
                </a:solidFill>
                <a:latin typeface="Golos Text"/>
              </a:rPr>
              <a:t>Секций на 2 этаже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05800" y="4526915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Спальня, детская, кабинет, санузел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004356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Golos Text"/>
              </a:rPr>
              <a:t>Итого 112 секций: 112 × 0,17 = 19,04 кВт при расчётной нагрузке 18,6 кВт — запас около 2,4 %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29681"/>
            <a:ext cx="3183434" cy="3264694"/>
          </a:xfrm>
          <a:prstGeom prst="roundRect">
            <a:avLst>
              <a:gd name="adj" fmla="val 598"/>
            </a:avLst>
          </a:prstGeom>
          <a:solidFill>
            <a:srgbClr val="1D3E65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504234" y="2529681"/>
            <a:ext cx="3183533" cy="3264694"/>
          </a:xfrm>
          <a:prstGeom prst="roundRect">
            <a:avLst>
              <a:gd name="adj" fmla="val 598"/>
            </a:avLst>
          </a:prstGeom>
          <a:solidFill>
            <a:srgbClr val="1D3E65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46566" y="2529681"/>
            <a:ext cx="3183434" cy="3264694"/>
          </a:xfrm>
          <a:prstGeom prst="roundRect">
            <a:avLst>
              <a:gd name="adj" fmla="val 59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4054078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4054078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17600" y="1057275"/>
            <a:ext cx="1872615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Схема и гидравлика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11125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FFFFFF"/>
                </a:solidFill>
                <a:latin typeface="JetBrains Mono"/>
              </a:rPr>
              <a:t>Схема разводки и подбор диаметров трубопроводов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758281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697446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FFFFFF"/>
                </a:solidFill>
                <a:latin typeface="Golos Text"/>
              </a:rPr>
              <a:t>Котёл и магистраль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4046736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От теплогенератора магистраль Ø25 мм идёт по подвалу до двух вертикальных стояков; на магистрали — запорная арматура и воздухоотводчики.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758281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697446"/>
            <a:ext cx="3088719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FFFFFF"/>
                </a:solidFill>
                <a:latin typeface="Golos Text"/>
              </a:rPr>
              <a:t>Стояки на два этажа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4046736"/>
            <a:ext cx="2599333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9EADC0"/>
                </a:solidFill>
                <a:latin typeface="Golos Text"/>
              </a:rPr>
              <a:t>Вертикальные стояки Ø20 мм подают теплоноситель на первый и второй этажи; на каждом стояке — запорные краны и краны Маевского в верхних точках.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758281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5176A6"/>
                </a:solidFill>
                <a:latin typeface="JetBrains Mono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697446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0E335C"/>
                </a:solidFill>
                <a:latin typeface="Golos Text"/>
              </a:rPr>
              <a:t>Подводки к приборам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4046736"/>
            <a:ext cx="2599234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К восьми отопительным приборам теплоноситель подводится трубами Ø15 мм; на каждой подводке — терморегулятор и запорно-регулирующая арматура.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35125"/>
            <a:ext cx="10668000" cy="4216400"/>
          </a:xfrm>
          <a:prstGeom prst="roundRect">
            <a:avLst>
              <a:gd name="adj" fmla="val 451"/>
            </a:avLst>
          </a:prstGeom>
          <a:noFill/>
          <a:ln w="12700" cap="flat">
            <a:solidFill>
              <a:srgbClr val="173B65"/>
            </a:solidFill>
          </a:ln>
        </p:spPr>
      </p:sp>
      <p:sp>
        <p:nvSpPr>
          <p:cNvPr id="4" name="card4"/>
          <p:cNvSpPr/>
          <p:nvPr/>
        </p:nvSpPr>
        <p:spPr>
          <a:xfrm>
            <a:off x="4476452" y="1647825"/>
            <a:ext cx="2313583" cy="8382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76452" y="2486025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3044825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3603625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476452" y="4162425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4476452" y="4721225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4476452" y="5280025"/>
            <a:ext cx="2313583" cy="558800"/>
          </a:xfrm>
          <a:prstGeom prst="rect">
            <a:avLst/>
          </a:prstGeom>
          <a:solidFill>
            <a:srgbClr val="173B65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650875"/>
            <a:ext cx="1413510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35">
                <a:solidFill>
                  <a:srgbClr val="5176A6"/>
                </a:solidFill>
                <a:latin typeface="Golos Text"/>
              </a:rPr>
              <a:t>Спецификация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850900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FFFFFF"/>
                </a:solidFill>
                <a:latin typeface="JetBrains Mono"/>
              </a:rPr>
              <a:t>Спецификация оборудования и материалов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19399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Позиция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54252" y="1812925"/>
            <a:ext cx="1957983" cy="52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00"/>
              </a:lnSpc>
            </a:pPr>
            <a:r>
              <a:rPr lang="ru-RU" sz="1500" b="1">
                <a:solidFill>
                  <a:srgbClr val="5176A6"/>
                </a:solidFill>
                <a:latin typeface="JetBrains Mono"/>
              </a:rPr>
              <a:t>Наименование и параметры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787277" y="19399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Количество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100850" y="19399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FFFFFF"/>
                </a:solidFill>
                <a:latin typeface="JetBrains Mono"/>
              </a:rPr>
              <a:t>Ед. изм.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65200" y="26511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Котёл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473694" y="26511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Газовый котёл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787277" y="26511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100850" y="26511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шт.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65200" y="32099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Радиаторы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473694" y="32099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Секционные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87277" y="32099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112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100850" y="32099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секций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65200" y="37687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Трубы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4473694" y="37687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Ø15–25 мм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6787277" y="37687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по расчёту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100850" y="37687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м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965200" y="43275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Запорная арматура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4473694" y="43275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Шаровые краны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6787277" y="43275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по схеме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9100850" y="43275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шт.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965200" y="48863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Терморегуляторы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4473694" y="48863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Клапаны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6787277" y="48863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8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9100850" y="48863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шт.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965200" y="5445125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Краны Маевского</a:t>
            </a:r>
          </a:p>
        </p:txBody>
      </p:sp>
      <p:sp>
        <p:nvSpPr>
          <p:cNvPr id="39" name="text39"/>
          <p:cNvSpPr>
            <a:spLocks noChangeArrowheads="1"/>
          </p:cNvSpPr>
          <p:nvPr/>
        </p:nvSpPr>
        <p:spPr>
          <a:xfrm>
            <a:off x="4473694" y="54451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Ручные</a:t>
            </a:r>
          </a:p>
        </p:txBody>
      </p:sp>
      <p:sp>
        <p:nvSpPr>
          <p:cNvPr id="40" name="text40"/>
          <p:cNvSpPr>
            <a:spLocks noChangeArrowheads="1"/>
          </p:cNvSpPr>
          <p:nvPr/>
        </p:nvSpPr>
        <p:spPr>
          <a:xfrm>
            <a:off x="6787277" y="5445125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8</a:t>
            </a:r>
          </a:p>
        </p:txBody>
      </p:sp>
      <p:sp>
        <p:nvSpPr>
          <p:cNvPr id="41" name="text41"/>
          <p:cNvSpPr>
            <a:spLocks noChangeArrowheads="1"/>
          </p:cNvSpPr>
          <p:nvPr/>
        </p:nvSpPr>
        <p:spPr>
          <a:xfrm>
            <a:off x="9100850" y="5445125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FFFFFF"/>
                </a:solidFill>
                <a:latin typeface="Golos Text"/>
              </a:rPr>
              <a:t>шт.</a:t>
            </a:r>
          </a:p>
        </p:txBody>
      </p:sp>
      <p:sp>
        <p:nvSpPr>
          <p:cNvPr id="42" name="text42"/>
          <p:cNvSpPr>
            <a:spLocks noChangeArrowheads="1"/>
          </p:cNvSpPr>
          <p:nvPr/>
        </p:nvSpPr>
        <p:spPr>
          <a:xfrm>
            <a:off x="762000" y="600329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EADC0"/>
                </a:solidFill>
                <a:latin typeface="Golos Text"/>
              </a:rPr>
              <a:t>Комплектация — по результатам расчёта.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3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DBE8F6">
                <a:alpha val="21961"/>
              </a:srgbClr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5176A6"/>
                </a:solidFill>
                <a:latin typeface="JetBrains Mono"/>
              </a:rPr>
              <a:t>Заключение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88900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FFFFFF"/>
                </a:solidFill>
                <a:latin typeface="JetBrains Mono"/>
              </a:rPr>
              <a:t>Выводы и список литературы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9506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1.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346200" y="1947466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Теплопотери через ограждающие конструкции составили 10,2 кВт, потери на вентиляцию — 8,4 кВт, итоговая тепловая нагрузка — 18,6 кВт при удельном показателе 103 Вт/м².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7443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2.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346200" y="2741216"/>
            <a:ext cx="9347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Подобраны отопительные приборы: 112 секций по 0,17 кВт (первый этаж — 50, второй — 62) и диаметры трубопроводов 15/20/25 мм.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35381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3.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346200" y="3534966"/>
            <a:ext cx="461724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Учебное пособие по отоплению жилых зданий, 2019.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1032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4.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346200" y="4100116"/>
            <a:ext cx="600561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Учебное пособие по теплоснабжению и отопительным приборам, 2021.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6684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5.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346200" y="4665266"/>
            <a:ext cx="537160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Учебное пособие по проектированию систем отопления, 2023.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523359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6.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346200" y="5230416"/>
            <a:ext cx="3673197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Свод правил «Тепловая защита зданий».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798741"/>
            <a:ext cx="4826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5176A6"/>
                </a:solidFill>
                <a:latin typeface="JetBrains Mono"/>
              </a:rPr>
              <a:t>7.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346200" y="5795566"/>
            <a:ext cx="598735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Свод правил «Отопление, вентиляция и кондиционирование воздуха».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62000" y="6833791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9EADC0"/>
                </a:solidFill>
                <a:latin typeface="Golos Text"/>
              </a:rPr>
              <a:t>Полный список источников приведён в пояснительной записке курсовой работы.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 работы по отоплению — пример презентации</dc:title>
  <dc:creator>Слайда</dc:creator>
</cp:coreProperties>
</file>