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gif" ContentType="image/gif"/>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
  </p:notesMasterIdLst>
  <p:sldIdLst>
    <p:sldId id="256" r:id="rId101"/>
    <p:sldId id="257" r:id="rId102"/>
    <p:sldId id="258" r:id="rId103"/>
    <p:sldId id="259" r:id="rId104"/>
    <p:sldId id="260" r:id="rId105"/>
    <p:sldId id="261" r:id="rId106"/>
    <p:sldId id="262" r:id="rId107"/>
    <p:sldId id="263" r:id="rId108"/>
  </p:sldIdLst>
  <p:sldSz cx="12192000" cy="6858000"/>
  <p:notesSz cx="6858000" cy="9144000"/>
</p:presentation>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101" Type="http://schemas.openxmlformats.org/officeDocument/2006/relationships/slide" Target="slides/slide1.xml"/><Relationship Id="rId102" Type="http://schemas.openxmlformats.org/officeDocument/2006/relationships/slide" Target="slides/slide2.xml"/><Relationship Id="rId103" Type="http://schemas.openxmlformats.org/officeDocument/2006/relationships/slide" Target="slides/slide3.xml"/><Relationship Id="rId104" Type="http://schemas.openxmlformats.org/officeDocument/2006/relationships/slide" Target="slides/slide4.xml"/><Relationship Id="rId105" Type="http://schemas.openxmlformats.org/officeDocument/2006/relationships/slide" Target="slides/slide5.xml"/><Relationship Id="rId106" Type="http://schemas.openxmlformats.org/officeDocument/2006/relationships/slide" Target="slides/slide6.xml"/><Relationship Id="rId107" Type="http://schemas.openxmlformats.org/officeDocument/2006/relationships/slide" Target="slides/slide7.xml"/><Relationship Id="rId108"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Здравствуйте, уважаемые члены комиссии. Представляю вашему вниманию курсовую работу на тему «Разработка коммуникационной кампании по продвижению бренда». В ходе работы были изучены современные подходы и разработан конкретный план.</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Давайте начнём с главного: почему эта тема вообще важна? Сегодня рынок перенасыщен, конкуренты тратят миллионы на рекламу, но потребители стали гораздо разборчивее. Они ждут персонализированного подхода и бесшовного опыта на всех площадках. При этом многие компании до сих пор действуют разрозненно — запускают рекламу в соцсетях отдельно от email-рассылок, не синхронизируя сообщения. Именно это противоречие — между потребностью в интегрированной коммуникации и отсутствием готовых решений — и составляет научную проблему нашего исследования.</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Теперь перейдем к цели и задачам. Объектом нашей работы является коммуникационная кампания бренда, предметом — методы и инструменты продвижения. Главная цель — разработать и обосновать эффективную кампанию. Для этого поставлены пять задач: анализ рынка, определение целевой аудитории, разработка концепции, медиапланирование и оценка эффективности. Эти задачи логически вытекают одна из другой и позволяют комплексно подойти к решению проблемы.</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Давайте посмотрим на рынок. Его объём составляет 150 миллиардов рублей, и он растёт на 12% в год. Основные конкуренты уже заняли бóльшую долю, но есть ниши. Наша целевая аудитория делится на два сегмента: ядро — поколение Z, которое живёт в соцсетях, и растущий сегмент — миллениалы с высоким доходом. Именно на них мы и будем ориентироваться в кампании.</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Концепция нашей кампании строится на одной большой идее: бренд — ваш ежедневный помощник. Почему именно так? Мы провели исследование и выявили ключевой инсайт — аудитория устала от навязчивой рекламы, которая прерывает их день. Они хотят видеть в бренде друга и советчика, а не очередного продавца. Поэтому наше ключевое сообщение: «Мы здесь, чтобы помочь — каждый день и в любой ситуации». И передавать это мы будем через Tone of Voice — дружественный, но экспертный. Без крика, без давления, просто поддерживая и решая проблемы. Этот подход ляжет в основу всех креативов и каналов коммуникации.</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Теперь перейдём к медиаплану. Мы выбрали пять ключевых каналов: Instagram, VK, YouTube, Telegram и наружную рекламу. Основной фокус — на Instagram и YouTube как самые эффективные для нашей аудитории. Общий бюджет составляет 1,5 миллиона рублей. Мы ожидаем, что средняя стоимость лида будет около 150 рублей. Это позволит нам достичь поставленных целей по охвату и вовлечению.</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Давайте посмотрим на ключевые показатели эффективности нашей кампании. Мы планируем увеличить узнаваемость бренда на 25% — это будет измеряться через опросы и данные соцсетей. Вовлечённость в соцсетях должна вырасти до 4.5% за счёт интерактивного контента и конкурсов. Также мы ожидаем прирост подписчиков на 10 000 человек за три месяца. И главное — конверсия в покупку вырастет на 3%, что напрямую скажется на выручке. Все эти показатели мы будем отслеживать ежемесячно и корректировать стратегию при необходимости.</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cNvSpPr>
            <a:spLocks noGrp="1"/>
          </p:cNvSpPr>
          <p:nvPr>
            <p:ph type="body" idx="1"/>
          </p:nvPr>
        </p:nvSpPr>
        <p:spPr>
          <a:xfrm>
            <a:off x="685800" y="4400550"/>
            <a:ext cx="5486400" cy="3600450"/>
          </a:xfrm>
          <a:prstGeom prst="rect">
            <a:avLst/>
          </a:prstGeom>
        </p:spPr>
        <p:txBody>
          <a:bodyPr/>
          <a:lstStyle/>
          <a:p>
            <a:r>
              <a:rPr lang="ru-RU" sz="1200"/>
              <a:t>Мы подошли к финальному слайду. Наша коммуникационная кампания разработана с учётом всех трендов и потребностей аудитории, медиаплан сбалансирован, а KPI — достижимы. В перспективе мы планируем масштабировать кампанию на новые регионы, что позволит бренду расти дальше.</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slide1-plate.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slide2-plate.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slide3-plate.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slide4-plate.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slide5-plate.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slide6-plate.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slide7-plate.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slide8-plate.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762000" y="2198688"/>
            <a:ext cx="10668000" cy="171450"/>
          </a:xfrm>
          <a:prstGeom prst="rect">
            <a:avLst/>
          </a:prstGeom>
          <a:noFill/>
        </p:spPr>
        <p:txBody>
          <a:bodyPr wrap="square" anchor="t" lIns="0" tIns="0" rIns="0" bIns="0">
            <a:normAutofit/>
          </a:bodyPr>
          <a:lstStyle/>
          <a:p>
            <a:r>
              <a:rPr lang="ru-RU" sz="1650" spc="297">
                <a:solidFill>
                  <a:srgbClr val="FFFFFF"/>
                </a:solidFill>
                <a:latin typeface="Arial"/>
              </a:rPr>
              <a:t>Курсовая работа · Продвижение бренда</a:t>
            </a:r>
          </a:p>
        </p:txBody>
      </p:sp>
      <p:sp>
        <p:nvSpPr>
          <p:cNvPr id="4" name="text4"/>
          <p:cNvSpPr>
            <a:spLocks noChangeArrowheads="1"/>
          </p:cNvSpPr>
          <p:nvPr/>
        </p:nvSpPr>
        <p:spPr>
          <a:xfrm>
            <a:off x="762000" y="2484438"/>
            <a:ext cx="9207500" cy="2854722"/>
          </a:xfrm>
          <a:prstGeom prst="rect">
            <a:avLst/>
          </a:prstGeom>
          <a:noFill/>
        </p:spPr>
        <p:txBody>
          <a:bodyPr wrap="square" anchor="t" lIns="0" tIns="0" rIns="0" bIns="0">
            <a:normAutofit/>
          </a:bodyPr>
          <a:lstStyle/>
          <a:p>
            <a:r>
              <a:rPr lang="ru-RU" sz="7800" b="1" spc="-194">
                <a:solidFill>
                  <a:srgbClr val="FFFFFF"/>
                </a:solidFill>
                <a:latin typeface="Arial"/>
              </a:rPr>
              <a:t>Разработка коммуникационной кампании по продвижению бренда</a:t>
            </a:r>
          </a:p>
        </p:txBody>
      </p:sp>
      <p:sp>
        <p:nvSpPr>
          <p:cNvPr id="5" name="text5"/>
          <p:cNvSpPr>
            <a:spLocks noChangeArrowheads="1"/>
          </p:cNvSpPr>
          <p:nvPr/>
        </p:nvSpPr>
        <p:spPr>
          <a:xfrm>
            <a:off x="762000" y="5327650"/>
            <a:ext cx="6350000" cy="520700"/>
          </a:xfrm>
          <a:prstGeom prst="rect">
            <a:avLst/>
          </a:prstGeom>
          <a:noFill/>
        </p:spPr>
        <p:txBody>
          <a:bodyPr wrap="square" anchor="t" lIns="0" tIns="0" rIns="0" bIns="0">
            <a:normAutofit/>
          </a:bodyPr>
          <a:lstStyle/>
          <a:p>
            <a:r>
              <a:rPr lang="ru-RU" sz="2250">
                <a:solidFill>
                  <a:srgbClr val="FFFFFF"/>
                </a:solidFill>
                <a:latin typeface="Arial"/>
              </a:rPr>
              <a:t>Представление проекта: цели, анализ, концепция, медиаплан и ожидаемые результаты</a:t>
            </a:r>
          </a:p>
        </p:txBody>
      </p:sp>
      <p:sp>
        <p:nvSpPr>
          <p:cNvPr id="6" name="text6"/>
          <p:cNvSpPr>
            <a:spLocks noChangeArrowheads="1"/>
          </p:cNvSpPr>
          <p:nvPr/>
        </p:nvSpPr>
        <p:spPr>
          <a:xfrm>
            <a:off x="762000" y="6045200"/>
            <a:ext cx="10668000" cy="190500"/>
          </a:xfrm>
          <a:prstGeom prst="rect">
            <a:avLst/>
          </a:prstGeom>
          <a:noFill/>
        </p:spPr>
        <p:txBody>
          <a:bodyPr wrap="square" anchor="t" lIns="0" tIns="0" rIns="0" bIns="0">
            <a:normAutofit/>
          </a:bodyPr>
          <a:lstStyle/>
          <a:p>
            <a:r>
              <a:rPr lang="ru-RU" sz="1800" b="1">
                <a:solidFill>
                  <a:srgbClr val="FFFFFF"/>
                </a:solidFill>
                <a:latin typeface="Arial"/>
              </a:rPr>
              <a:t>Иванов И.И., науч. рук. Петров П.П. — МГУ,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762000" y="635000"/>
            <a:ext cx="10668000" cy="171450"/>
          </a:xfrm>
          <a:prstGeom prst="rect">
            <a:avLst/>
          </a:prstGeom>
          <a:noFill/>
        </p:spPr>
        <p:txBody>
          <a:bodyPr wrap="square" anchor="t" lIns="0" tIns="0" rIns="0" bIns="0">
            <a:normAutofit/>
          </a:bodyPr>
          <a:lstStyle/>
          <a:p>
            <a:r>
              <a:rPr lang="ru-RU" sz="1650" spc="297">
                <a:solidFill>
                  <a:srgbClr val="800020"/>
                </a:solidFill>
                <a:latin typeface="Arial"/>
              </a:rPr>
              <a:t>Введение</a:t>
            </a:r>
          </a:p>
        </p:txBody>
      </p:sp>
      <p:sp>
        <p:nvSpPr>
          <p:cNvPr id="4" name="text4"/>
          <p:cNvSpPr>
            <a:spLocks noChangeArrowheads="1"/>
          </p:cNvSpPr>
          <p:nvPr/>
        </p:nvSpPr>
        <p:spPr>
          <a:xfrm>
            <a:off x="762000" y="895350"/>
            <a:ext cx="10668000" cy="482600"/>
          </a:xfrm>
          <a:prstGeom prst="rect">
            <a:avLst/>
          </a:prstGeom>
          <a:noFill/>
        </p:spPr>
        <p:txBody>
          <a:bodyPr wrap="square" anchor="t" lIns="0" tIns="0" rIns="0" bIns="0">
            <a:normAutofit/>
          </a:bodyPr>
          <a:lstStyle/>
          <a:p>
            <a:r>
              <a:rPr lang="ru-RU" sz="4800" b="1" spc="-47">
                <a:solidFill>
                  <a:srgbClr val="2A2622"/>
                </a:solidFill>
                <a:latin typeface="Arial"/>
              </a:rPr>
              <a:t>Актуальность темы</a:t>
            </a:r>
          </a:p>
        </p:txBody>
      </p:sp>
      <p:sp>
        <p:nvSpPr>
          <p:cNvPr id="5" name="text5"/>
          <p:cNvSpPr>
            <a:spLocks noChangeArrowheads="1"/>
          </p:cNvSpPr>
          <p:nvPr/>
        </p:nvSpPr>
        <p:spPr>
          <a:xfrm>
            <a:off x="1041400" y="2627908"/>
            <a:ext cx="4673600" cy="723900"/>
          </a:xfrm>
          <a:prstGeom prst="rect">
            <a:avLst/>
          </a:prstGeom>
          <a:noFill/>
        </p:spPr>
        <p:txBody>
          <a:bodyPr wrap="square" anchor="t" lIns="0" tIns="0" rIns="0" bIns="0">
            <a:normAutofit/>
          </a:bodyPr>
          <a:lstStyle/>
          <a:p>
            <a:r>
              <a:rPr lang="ru-RU" sz="2025">
                <a:solidFill>
                  <a:srgbClr val="2A2622"/>
                </a:solidFill>
                <a:latin typeface="Arial"/>
              </a:rPr>
              <a:t>Рост конкуренции на рынке требует от брендов более целенаправленных и эффективных коммуникационных стратегий.</a:t>
            </a:r>
          </a:p>
        </p:txBody>
      </p:sp>
      <p:sp>
        <p:nvSpPr>
          <p:cNvPr id="6" name="text6"/>
          <p:cNvSpPr>
            <a:spLocks noChangeArrowheads="1"/>
          </p:cNvSpPr>
          <p:nvPr/>
        </p:nvSpPr>
        <p:spPr>
          <a:xfrm>
            <a:off x="1041400" y="3628033"/>
            <a:ext cx="4673600" cy="723900"/>
          </a:xfrm>
          <a:prstGeom prst="rect">
            <a:avLst/>
          </a:prstGeom>
          <a:noFill/>
        </p:spPr>
        <p:txBody>
          <a:bodyPr wrap="square" anchor="t" lIns="0" tIns="0" rIns="0" bIns="0">
            <a:normAutofit/>
          </a:bodyPr>
          <a:lstStyle/>
          <a:p>
            <a:r>
              <a:rPr lang="ru-RU" sz="2025">
                <a:solidFill>
                  <a:srgbClr val="2A2622"/>
                </a:solidFill>
                <a:latin typeface="Arial"/>
              </a:rPr>
              <a:t>Изменение поведения потребителей в цифровой среде диктует необходимость адаптации каналов и сообщений.</a:t>
            </a:r>
          </a:p>
        </p:txBody>
      </p:sp>
      <p:sp>
        <p:nvSpPr>
          <p:cNvPr id="7" name="text7"/>
          <p:cNvSpPr>
            <a:spLocks noChangeArrowheads="1"/>
          </p:cNvSpPr>
          <p:nvPr/>
        </p:nvSpPr>
        <p:spPr>
          <a:xfrm>
            <a:off x="1041400" y="4628158"/>
            <a:ext cx="4673600" cy="723900"/>
          </a:xfrm>
          <a:prstGeom prst="rect">
            <a:avLst/>
          </a:prstGeom>
          <a:noFill/>
        </p:spPr>
        <p:txBody>
          <a:bodyPr wrap="square" anchor="t" lIns="0" tIns="0" rIns="0" bIns="0">
            <a:normAutofit/>
          </a:bodyPr>
          <a:lstStyle/>
          <a:p>
            <a:r>
              <a:rPr lang="ru-RU" sz="2025">
                <a:solidFill>
                  <a:srgbClr val="2A2622"/>
                </a:solidFill>
                <a:latin typeface="Arial"/>
              </a:rPr>
              <a:t>Необходимость омниканального подхода для обеспечения единого опыта взаимодействия с брендом на всех точках контакта.</a:t>
            </a:r>
          </a:p>
        </p:txBody>
      </p:sp>
      <p:sp>
        <p:nvSpPr>
          <p:cNvPr id="8" name="text8"/>
          <p:cNvSpPr>
            <a:spLocks noChangeArrowheads="1"/>
          </p:cNvSpPr>
          <p:nvPr/>
        </p:nvSpPr>
        <p:spPr>
          <a:xfrm>
            <a:off x="6553200" y="2929334"/>
            <a:ext cx="4495800" cy="152400"/>
          </a:xfrm>
          <a:prstGeom prst="rect">
            <a:avLst/>
          </a:prstGeom>
          <a:noFill/>
        </p:spPr>
        <p:txBody>
          <a:bodyPr wrap="square" anchor="t" lIns="0" tIns="0" rIns="0" bIns="0">
            <a:normAutofit/>
          </a:bodyPr>
          <a:lstStyle/>
          <a:p>
            <a:r>
              <a:rPr lang="ru-RU" sz="1425" spc="228">
                <a:solidFill>
                  <a:srgbClr val="800020"/>
                </a:solidFill>
                <a:latin typeface="Arial"/>
              </a:rPr>
              <a:t>Проблема исследования</a:t>
            </a:r>
          </a:p>
        </p:txBody>
      </p:sp>
      <p:sp>
        <p:nvSpPr>
          <p:cNvPr id="9" name="text9"/>
          <p:cNvSpPr>
            <a:spLocks noChangeArrowheads="1"/>
          </p:cNvSpPr>
          <p:nvPr/>
        </p:nvSpPr>
        <p:spPr>
          <a:xfrm>
            <a:off x="6553200" y="3259534"/>
            <a:ext cx="4495800" cy="1771452"/>
          </a:xfrm>
          <a:prstGeom prst="rect">
            <a:avLst/>
          </a:prstGeom>
          <a:noFill/>
        </p:spPr>
        <p:txBody>
          <a:bodyPr wrap="square" anchor="t" lIns="0" tIns="0" rIns="0" bIns="0">
            <a:normAutofit/>
          </a:bodyPr>
          <a:lstStyle/>
          <a:p>
            <a:r>
              <a:rPr lang="ru-RU" sz="2550" b="1">
                <a:solidFill>
                  <a:srgbClr val="F6F3EC"/>
                </a:solidFill>
                <a:latin typeface="Arial"/>
              </a:rPr>
              <a:t>Противоречие между потребностью компаний в результативной интегрированной коммуникации и недостатком системных методик, объединяющих традиционные и цифровые каналы.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762000" y="635000"/>
            <a:ext cx="10668000" cy="171450"/>
          </a:xfrm>
          <a:prstGeom prst="rect">
            <a:avLst/>
          </a:prstGeom>
          <a:noFill/>
        </p:spPr>
        <p:txBody>
          <a:bodyPr wrap="square" anchor="t" lIns="0" tIns="0" rIns="0" bIns="0">
            <a:normAutofit/>
          </a:bodyPr>
          <a:lstStyle/>
          <a:p>
            <a:r>
              <a:rPr lang="ru-RU" sz="1650" spc="297">
                <a:solidFill>
                  <a:srgbClr val="800020"/>
                </a:solidFill>
                <a:latin typeface="Arial"/>
              </a:rPr>
              <a:t>Научный аппарат</a:t>
            </a:r>
          </a:p>
        </p:txBody>
      </p:sp>
      <p:sp>
        <p:nvSpPr>
          <p:cNvPr id="4" name="text4"/>
          <p:cNvSpPr>
            <a:spLocks noChangeArrowheads="1"/>
          </p:cNvSpPr>
          <p:nvPr/>
        </p:nvSpPr>
        <p:spPr>
          <a:xfrm>
            <a:off x="762000" y="895350"/>
            <a:ext cx="10668000" cy="482600"/>
          </a:xfrm>
          <a:prstGeom prst="rect">
            <a:avLst/>
          </a:prstGeom>
          <a:noFill/>
        </p:spPr>
        <p:txBody>
          <a:bodyPr wrap="square" anchor="t" lIns="0" tIns="0" rIns="0" bIns="0">
            <a:normAutofit/>
          </a:bodyPr>
          <a:lstStyle/>
          <a:p>
            <a:r>
              <a:rPr lang="ru-RU" sz="4800" b="1" spc="-47">
                <a:solidFill>
                  <a:srgbClr val="2A2622"/>
                </a:solidFill>
                <a:latin typeface="Arial"/>
              </a:rPr>
              <a:t>Цель и задачи работы</a:t>
            </a:r>
          </a:p>
        </p:txBody>
      </p:sp>
      <p:sp>
        <p:nvSpPr>
          <p:cNvPr id="5" name="text5"/>
          <p:cNvSpPr>
            <a:spLocks noChangeArrowheads="1"/>
          </p:cNvSpPr>
          <p:nvPr/>
        </p:nvSpPr>
        <p:spPr>
          <a:xfrm>
            <a:off x="1047750" y="1963341"/>
            <a:ext cx="4686300" cy="152400"/>
          </a:xfrm>
          <a:prstGeom prst="rect">
            <a:avLst/>
          </a:prstGeom>
          <a:noFill/>
        </p:spPr>
        <p:txBody>
          <a:bodyPr wrap="square" anchor="t" lIns="0" tIns="0" rIns="0" bIns="0">
            <a:normAutofit/>
          </a:bodyPr>
          <a:lstStyle/>
          <a:p>
            <a:r>
              <a:rPr lang="ru-RU" sz="1425" spc="228">
                <a:solidFill>
                  <a:srgbClr val="800020"/>
                </a:solidFill>
                <a:latin typeface="Arial"/>
              </a:rPr>
              <a:t>Объект</a:t>
            </a:r>
          </a:p>
        </p:txBody>
      </p:sp>
      <p:sp>
        <p:nvSpPr>
          <p:cNvPr id="6" name="text6"/>
          <p:cNvSpPr>
            <a:spLocks noChangeArrowheads="1"/>
          </p:cNvSpPr>
          <p:nvPr/>
        </p:nvSpPr>
        <p:spPr>
          <a:xfrm>
            <a:off x="1047750" y="2210991"/>
            <a:ext cx="4686300" cy="442516"/>
          </a:xfrm>
          <a:prstGeom prst="rect">
            <a:avLst/>
          </a:prstGeom>
          <a:noFill/>
        </p:spPr>
        <p:txBody>
          <a:bodyPr wrap="square" anchor="t" lIns="0" tIns="0" rIns="0" bIns="0">
            <a:normAutofit/>
          </a:bodyPr>
          <a:lstStyle/>
          <a:p>
            <a:r>
              <a:rPr lang="ru-RU" sz="1950" b="1">
                <a:solidFill>
                  <a:srgbClr val="2A2622"/>
                </a:solidFill>
                <a:latin typeface="Arial"/>
              </a:rPr>
              <a:t>Объект исследования: коммуникационная кампания бренда</a:t>
            </a:r>
          </a:p>
        </p:txBody>
      </p:sp>
      <p:sp>
        <p:nvSpPr>
          <p:cNvPr id="7" name="text7"/>
          <p:cNvSpPr>
            <a:spLocks noChangeArrowheads="1"/>
          </p:cNvSpPr>
          <p:nvPr/>
        </p:nvSpPr>
        <p:spPr>
          <a:xfrm>
            <a:off x="1047750" y="3516511"/>
            <a:ext cx="4686300" cy="152400"/>
          </a:xfrm>
          <a:prstGeom prst="rect">
            <a:avLst/>
          </a:prstGeom>
          <a:noFill/>
        </p:spPr>
        <p:txBody>
          <a:bodyPr wrap="square" anchor="t" lIns="0" tIns="0" rIns="0" bIns="0">
            <a:normAutofit/>
          </a:bodyPr>
          <a:lstStyle/>
          <a:p>
            <a:r>
              <a:rPr lang="ru-RU" sz="1425" spc="228">
                <a:solidFill>
                  <a:srgbClr val="800020"/>
                </a:solidFill>
                <a:latin typeface="Arial"/>
              </a:rPr>
              <a:t>Предмет</a:t>
            </a:r>
          </a:p>
        </p:txBody>
      </p:sp>
      <p:sp>
        <p:nvSpPr>
          <p:cNvPr id="8" name="text8"/>
          <p:cNvSpPr>
            <a:spLocks noChangeArrowheads="1"/>
          </p:cNvSpPr>
          <p:nvPr/>
        </p:nvSpPr>
        <p:spPr>
          <a:xfrm>
            <a:off x="1047750" y="3764161"/>
            <a:ext cx="4686300" cy="442516"/>
          </a:xfrm>
          <a:prstGeom prst="rect">
            <a:avLst/>
          </a:prstGeom>
          <a:noFill/>
        </p:spPr>
        <p:txBody>
          <a:bodyPr wrap="square" anchor="t" lIns="0" tIns="0" rIns="0" bIns="0">
            <a:normAutofit/>
          </a:bodyPr>
          <a:lstStyle/>
          <a:p>
            <a:r>
              <a:rPr lang="ru-RU" sz="1950" b="1">
                <a:solidFill>
                  <a:srgbClr val="2A2622"/>
                </a:solidFill>
                <a:latin typeface="Arial"/>
              </a:rPr>
              <a:t>Предмет исследования: методы и инструменты продвижения</a:t>
            </a:r>
          </a:p>
        </p:txBody>
      </p:sp>
      <p:sp>
        <p:nvSpPr>
          <p:cNvPr id="9" name="text9"/>
          <p:cNvSpPr>
            <a:spLocks noChangeArrowheads="1"/>
          </p:cNvSpPr>
          <p:nvPr/>
        </p:nvSpPr>
        <p:spPr>
          <a:xfrm>
            <a:off x="1041400" y="5063430"/>
            <a:ext cx="4699000" cy="152400"/>
          </a:xfrm>
          <a:prstGeom prst="rect">
            <a:avLst/>
          </a:prstGeom>
          <a:noFill/>
        </p:spPr>
        <p:txBody>
          <a:bodyPr wrap="square" anchor="t" lIns="0" tIns="0" rIns="0" bIns="0">
            <a:normAutofit/>
          </a:bodyPr>
          <a:lstStyle/>
          <a:p>
            <a:r>
              <a:rPr lang="ru-RU" sz="1425" spc="228">
                <a:solidFill>
                  <a:srgbClr val="800020"/>
                </a:solidFill>
                <a:latin typeface="Arial"/>
              </a:rPr>
              <a:t>Цель</a:t>
            </a:r>
          </a:p>
        </p:txBody>
      </p:sp>
      <p:sp>
        <p:nvSpPr>
          <p:cNvPr id="10" name="text10"/>
          <p:cNvSpPr>
            <a:spLocks noChangeArrowheads="1"/>
          </p:cNvSpPr>
          <p:nvPr/>
        </p:nvSpPr>
        <p:spPr>
          <a:xfrm>
            <a:off x="1041400" y="5311080"/>
            <a:ext cx="4699000" cy="442516"/>
          </a:xfrm>
          <a:prstGeom prst="rect">
            <a:avLst/>
          </a:prstGeom>
          <a:noFill/>
        </p:spPr>
        <p:txBody>
          <a:bodyPr wrap="square" anchor="t" lIns="0" tIns="0" rIns="0" bIns="0">
            <a:normAutofit/>
          </a:bodyPr>
          <a:lstStyle/>
          <a:p>
            <a:r>
              <a:rPr lang="ru-RU" sz="1950" b="1">
                <a:solidFill>
                  <a:srgbClr val="2A2622"/>
                </a:solidFill>
                <a:latin typeface="Arial"/>
              </a:rPr>
              <a:t>Цель: разработать и обосновать коммуникационную кампанию по продвижению бренда</a:t>
            </a:r>
          </a:p>
        </p:txBody>
      </p:sp>
      <p:sp>
        <p:nvSpPr>
          <p:cNvPr id="11" name="text11"/>
          <p:cNvSpPr>
            <a:spLocks noChangeArrowheads="1"/>
          </p:cNvSpPr>
          <p:nvPr/>
        </p:nvSpPr>
        <p:spPr>
          <a:xfrm>
            <a:off x="6483350" y="2014141"/>
            <a:ext cx="4635500" cy="152400"/>
          </a:xfrm>
          <a:prstGeom prst="rect">
            <a:avLst/>
          </a:prstGeom>
          <a:noFill/>
        </p:spPr>
        <p:txBody>
          <a:bodyPr wrap="square" anchor="t" lIns="0" tIns="0" rIns="0" bIns="0">
            <a:normAutofit/>
          </a:bodyPr>
          <a:lstStyle/>
          <a:p>
            <a:r>
              <a:rPr lang="ru-RU" sz="1425" spc="228">
                <a:solidFill>
                  <a:srgbClr val="800020"/>
                </a:solidFill>
                <a:latin typeface="Arial"/>
              </a:rPr>
              <a:t>Задачи</a:t>
            </a:r>
          </a:p>
        </p:txBody>
      </p:sp>
      <p:sp>
        <p:nvSpPr>
          <p:cNvPr id="12" name="text12"/>
          <p:cNvSpPr>
            <a:spLocks noChangeArrowheads="1"/>
          </p:cNvSpPr>
          <p:nvPr/>
        </p:nvSpPr>
        <p:spPr>
          <a:xfrm>
            <a:off x="6483350" y="2344341"/>
            <a:ext cx="162520" cy="177800"/>
          </a:xfrm>
          <a:prstGeom prst="rect">
            <a:avLst/>
          </a:prstGeom>
          <a:noFill/>
        </p:spPr>
        <p:txBody>
          <a:bodyPr wrap="square" anchor="t" lIns="0" tIns="0" rIns="0" bIns="0">
            <a:normAutofit/>
          </a:bodyPr>
          <a:lstStyle/>
          <a:p>
            <a:r>
              <a:rPr lang="ru-RU" sz="1725">
                <a:solidFill>
                  <a:srgbClr val="800020"/>
                </a:solidFill>
                <a:latin typeface="Arial"/>
              </a:rPr>
              <a:t>01</a:t>
            </a:r>
          </a:p>
        </p:txBody>
      </p:sp>
      <p:sp>
        <p:nvSpPr>
          <p:cNvPr id="13" name="text13"/>
          <p:cNvSpPr>
            <a:spLocks noChangeArrowheads="1"/>
          </p:cNvSpPr>
          <p:nvPr/>
        </p:nvSpPr>
        <p:spPr>
          <a:xfrm>
            <a:off x="6798270" y="2363391"/>
            <a:ext cx="3535759" cy="196850"/>
          </a:xfrm>
          <a:prstGeom prst="rect">
            <a:avLst/>
          </a:prstGeom>
          <a:noFill/>
        </p:spPr>
        <p:txBody>
          <a:bodyPr wrap="square" anchor="t" lIns="0" tIns="0" rIns="0" bIns="0">
            <a:normAutofit/>
          </a:bodyPr>
          <a:lstStyle/>
          <a:p>
            <a:r>
              <a:rPr lang="ru-RU" sz="1875">
                <a:solidFill>
                  <a:srgbClr val="2A2622"/>
                </a:solidFill>
                <a:latin typeface="Arial"/>
              </a:rPr>
              <a:t>Провести анализ рынка и конкурентной среды</a:t>
            </a:r>
          </a:p>
        </p:txBody>
      </p:sp>
      <p:sp>
        <p:nvSpPr>
          <p:cNvPr id="14" name="text14"/>
          <p:cNvSpPr>
            <a:spLocks noChangeArrowheads="1"/>
          </p:cNvSpPr>
          <p:nvPr/>
        </p:nvSpPr>
        <p:spPr>
          <a:xfrm>
            <a:off x="6483350" y="2739628"/>
            <a:ext cx="162520" cy="177800"/>
          </a:xfrm>
          <a:prstGeom prst="rect">
            <a:avLst/>
          </a:prstGeom>
          <a:noFill/>
        </p:spPr>
        <p:txBody>
          <a:bodyPr wrap="square" anchor="t" lIns="0" tIns="0" rIns="0" bIns="0">
            <a:normAutofit/>
          </a:bodyPr>
          <a:lstStyle/>
          <a:p>
            <a:r>
              <a:rPr lang="ru-RU" sz="1725">
                <a:solidFill>
                  <a:srgbClr val="800020"/>
                </a:solidFill>
                <a:latin typeface="Arial"/>
              </a:rPr>
              <a:t>02</a:t>
            </a:r>
          </a:p>
        </p:txBody>
      </p:sp>
      <p:sp>
        <p:nvSpPr>
          <p:cNvPr id="15" name="text15"/>
          <p:cNvSpPr>
            <a:spLocks noChangeArrowheads="1"/>
          </p:cNvSpPr>
          <p:nvPr/>
        </p:nvSpPr>
        <p:spPr>
          <a:xfrm>
            <a:off x="6798270" y="2758678"/>
            <a:ext cx="3830638" cy="196850"/>
          </a:xfrm>
          <a:prstGeom prst="rect">
            <a:avLst/>
          </a:prstGeom>
          <a:noFill/>
        </p:spPr>
        <p:txBody>
          <a:bodyPr wrap="square" anchor="t" lIns="0" tIns="0" rIns="0" bIns="0">
            <a:normAutofit/>
          </a:bodyPr>
          <a:lstStyle/>
          <a:p>
            <a:r>
              <a:rPr lang="ru-RU" sz="1875">
                <a:solidFill>
                  <a:srgbClr val="2A2622"/>
                </a:solidFill>
                <a:latin typeface="Arial"/>
              </a:rPr>
              <a:t>Определить целевую аудиторию и её потребности</a:t>
            </a:r>
          </a:p>
        </p:txBody>
      </p:sp>
      <p:sp>
        <p:nvSpPr>
          <p:cNvPr id="16" name="text16"/>
          <p:cNvSpPr>
            <a:spLocks noChangeArrowheads="1"/>
          </p:cNvSpPr>
          <p:nvPr/>
        </p:nvSpPr>
        <p:spPr>
          <a:xfrm>
            <a:off x="6483350" y="3134916"/>
            <a:ext cx="162520" cy="177800"/>
          </a:xfrm>
          <a:prstGeom prst="rect">
            <a:avLst/>
          </a:prstGeom>
          <a:noFill/>
        </p:spPr>
        <p:txBody>
          <a:bodyPr wrap="square" anchor="t" lIns="0" tIns="0" rIns="0" bIns="0">
            <a:normAutofit/>
          </a:bodyPr>
          <a:lstStyle/>
          <a:p>
            <a:r>
              <a:rPr lang="ru-RU" sz="1725">
                <a:solidFill>
                  <a:srgbClr val="800020"/>
                </a:solidFill>
                <a:latin typeface="Arial"/>
              </a:rPr>
              <a:t>03</a:t>
            </a:r>
          </a:p>
        </p:txBody>
      </p:sp>
      <p:sp>
        <p:nvSpPr>
          <p:cNvPr id="17" name="text17"/>
          <p:cNvSpPr>
            <a:spLocks noChangeArrowheads="1"/>
          </p:cNvSpPr>
          <p:nvPr/>
        </p:nvSpPr>
        <p:spPr>
          <a:xfrm>
            <a:off x="6798270" y="3153966"/>
            <a:ext cx="4105275" cy="196850"/>
          </a:xfrm>
          <a:prstGeom prst="rect">
            <a:avLst/>
          </a:prstGeom>
          <a:noFill/>
        </p:spPr>
        <p:txBody>
          <a:bodyPr wrap="square" anchor="t" lIns="0" tIns="0" rIns="0" bIns="0">
            <a:normAutofit/>
          </a:bodyPr>
          <a:lstStyle/>
          <a:p>
            <a:r>
              <a:rPr lang="ru-RU" sz="1875">
                <a:solidFill>
                  <a:srgbClr val="2A2622"/>
                </a:solidFill>
                <a:latin typeface="Arial"/>
              </a:rPr>
              <a:t>Разработать концепцию коммуникационной кампании</a:t>
            </a:r>
          </a:p>
        </p:txBody>
      </p:sp>
      <p:sp>
        <p:nvSpPr>
          <p:cNvPr id="18" name="text18"/>
          <p:cNvSpPr>
            <a:spLocks noChangeArrowheads="1"/>
          </p:cNvSpPr>
          <p:nvPr/>
        </p:nvSpPr>
        <p:spPr>
          <a:xfrm>
            <a:off x="6483350" y="3530203"/>
            <a:ext cx="162520" cy="177800"/>
          </a:xfrm>
          <a:prstGeom prst="rect">
            <a:avLst/>
          </a:prstGeom>
          <a:noFill/>
        </p:spPr>
        <p:txBody>
          <a:bodyPr wrap="square" anchor="t" lIns="0" tIns="0" rIns="0" bIns="0">
            <a:normAutofit/>
          </a:bodyPr>
          <a:lstStyle/>
          <a:p>
            <a:r>
              <a:rPr lang="ru-RU" sz="1725">
                <a:solidFill>
                  <a:srgbClr val="800020"/>
                </a:solidFill>
                <a:latin typeface="Arial"/>
              </a:rPr>
              <a:t>04</a:t>
            </a:r>
          </a:p>
        </p:txBody>
      </p:sp>
      <p:sp>
        <p:nvSpPr>
          <p:cNvPr id="19" name="text19"/>
          <p:cNvSpPr>
            <a:spLocks noChangeArrowheads="1"/>
          </p:cNvSpPr>
          <p:nvPr/>
        </p:nvSpPr>
        <p:spPr>
          <a:xfrm>
            <a:off x="6798270" y="3549253"/>
            <a:ext cx="2620566" cy="196850"/>
          </a:xfrm>
          <a:prstGeom prst="rect">
            <a:avLst/>
          </a:prstGeom>
          <a:noFill/>
        </p:spPr>
        <p:txBody>
          <a:bodyPr wrap="square" anchor="t" lIns="0" tIns="0" rIns="0" bIns="0">
            <a:normAutofit/>
          </a:bodyPr>
          <a:lstStyle/>
          <a:p>
            <a:r>
              <a:rPr lang="ru-RU" sz="1875">
                <a:solidFill>
                  <a:srgbClr val="2A2622"/>
                </a:solidFill>
                <a:latin typeface="Arial"/>
              </a:rPr>
              <a:t>Составить медиаплан с бюджетом</a:t>
            </a:r>
          </a:p>
        </p:txBody>
      </p:sp>
      <p:sp>
        <p:nvSpPr>
          <p:cNvPr id="20" name="text20"/>
          <p:cNvSpPr>
            <a:spLocks noChangeArrowheads="1"/>
          </p:cNvSpPr>
          <p:nvPr/>
        </p:nvSpPr>
        <p:spPr>
          <a:xfrm>
            <a:off x="6483350" y="3925491"/>
            <a:ext cx="162520" cy="177800"/>
          </a:xfrm>
          <a:prstGeom prst="rect">
            <a:avLst/>
          </a:prstGeom>
          <a:noFill/>
        </p:spPr>
        <p:txBody>
          <a:bodyPr wrap="square" anchor="t" lIns="0" tIns="0" rIns="0" bIns="0">
            <a:normAutofit/>
          </a:bodyPr>
          <a:lstStyle/>
          <a:p>
            <a:r>
              <a:rPr lang="ru-RU" sz="1725">
                <a:solidFill>
                  <a:srgbClr val="800020"/>
                </a:solidFill>
                <a:latin typeface="Arial"/>
              </a:rPr>
              <a:t>05</a:t>
            </a:r>
          </a:p>
        </p:txBody>
      </p:sp>
      <p:sp>
        <p:nvSpPr>
          <p:cNvPr id="21" name="text21"/>
          <p:cNvSpPr>
            <a:spLocks noChangeArrowheads="1"/>
          </p:cNvSpPr>
          <p:nvPr/>
        </p:nvSpPr>
        <p:spPr>
          <a:xfrm>
            <a:off x="6798270" y="3944541"/>
            <a:ext cx="3246934" cy="196850"/>
          </a:xfrm>
          <a:prstGeom prst="rect">
            <a:avLst/>
          </a:prstGeom>
          <a:noFill/>
        </p:spPr>
        <p:txBody>
          <a:bodyPr wrap="square" anchor="t" lIns="0" tIns="0" rIns="0" bIns="0">
            <a:normAutofit/>
          </a:bodyPr>
          <a:lstStyle/>
          <a:p>
            <a:r>
              <a:rPr lang="ru-RU" sz="1875">
                <a:solidFill>
                  <a:srgbClr val="2A2622"/>
                </a:solidFill>
                <a:latin typeface="Arial"/>
              </a:rPr>
              <a:t>Оценить ожидаемую эффективность и KPI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1117600" y="628650"/>
            <a:ext cx="1091109" cy="127000"/>
          </a:xfrm>
          <a:prstGeom prst="rect">
            <a:avLst/>
          </a:prstGeom>
          <a:noFill/>
        </p:spPr>
        <p:txBody>
          <a:bodyPr wrap="square" anchor="t" lIns="0" tIns="0" rIns="0" bIns="0">
            <a:normAutofit/>
          </a:bodyPr>
          <a:lstStyle/>
          <a:p>
            <a:r>
              <a:rPr lang="ru-RU" sz="1200" b="1" spc="240">
                <a:solidFill>
                  <a:srgbClr val="800020"/>
                </a:solidFill>
                <a:latin typeface="Arial"/>
              </a:rPr>
              <a:t>Анализ рынка</a:t>
            </a:r>
          </a:p>
        </p:txBody>
      </p:sp>
      <p:sp>
        <p:nvSpPr>
          <p:cNvPr id="4" name="text4"/>
          <p:cNvSpPr>
            <a:spLocks noChangeArrowheads="1"/>
          </p:cNvSpPr>
          <p:nvPr/>
        </p:nvSpPr>
        <p:spPr>
          <a:xfrm>
            <a:off x="762000" y="721320"/>
            <a:ext cx="10668000" cy="482600"/>
          </a:xfrm>
          <a:prstGeom prst="rect">
            <a:avLst/>
          </a:prstGeom>
          <a:noFill/>
        </p:spPr>
        <p:txBody>
          <a:bodyPr wrap="square" anchor="t" lIns="0" tIns="0" rIns="0" bIns="0">
            <a:normAutofit/>
          </a:bodyPr>
          <a:lstStyle/>
          <a:p>
            <a:r>
              <a:rPr lang="ru-RU" sz="4800" b="1" spc="-47">
                <a:solidFill>
                  <a:srgbClr val="2A2622"/>
                </a:solidFill>
                <a:latin typeface="Arial"/>
              </a:rPr>
              <a:t>Рынок и целевая аудитория</a:t>
            </a:r>
          </a:p>
        </p:txBody>
      </p:sp>
      <p:sp>
        <p:nvSpPr>
          <p:cNvPr id="5" name="text5"/>
          <p:cNvSpPr>
            <a:spLocks noChangeArrowheads="1"/>
          </p:cNvSpPr>
          <p:nvPr/>
        </p:nvSpPr>
        <p:spPr>
          <a:xfrm>
            <a:off x="1073150" y="1814711"/>
            <a:ext cx="4635500" cy="171450"/>
          </a:xfrm>
          <a:prstGeom prst="rect">
            <a:avLst/>
          </a:prstGeom>
          <a:noFill/>
        </p:spPr>
        <p:txBody>
          <a:bodyPr wrap="square" anchor="t" lIns="0" tIns="0" rIns="0" bIns="0">
            <a:normAutofit/>
          </a:bodyPr>
          <a:lstStyle/>
          <a:p>
            <a:r>
              <a:rPr lang="ru-RU" sz="1650">
                <a:solidFill>
                  <a:srgbClr val="800020"/>
                </a:solidFill>
                <a:latin typeface="Arial"/>
              </a:rPr>
              <a:t>01</a:t>
            </a:r>
          </a:p>
        </p:txBody>
      </p:sp>
      <p:sp>
        <p:nvSpPr>
          <p:cNvPr id="6" name="text6"/>
          <p:cNvSpPr>
            <a:spLocks noChangeArrowheads="1"/>
          </p:cNvSpPr>
          <p:nvPr/>
        </p:nvSpPr>
        <p:spPr>
          <a:xfrm>
            <a:off x="1073150" y="2100461"/>
            <a:ext cx="4635500" cy="247650"/>
          </a:xfrm>
          <a:prstGeom prst="rect">
            <a:avLst/>
          </a:prstGeom>
          <a:noFill/>
        </p:spPr>
        <p:txBody>
          <a:bodyPr wrap="square" anchor="t" lIns="0" tIns="0" rIns="0" bIns="0">
            <a:normAutofit/>
          </a:bodyPr>
          <a:lstStyle/>
          <a:p>
            <a:r>
              <a:rPr lang="ru-RU" sz="2400" b="1">
                <a:solidFill>
                  <a:srgbClr val="2A2622"/>
                </a:solidFill>
                <a:latin typeface="Arial"/>
              </a:rPr>
              <a:t>Объём рынка</a:t>
            </a:r>
          </a:p>
        </p:txBody>
      </p:sp>
      <p:sp>
        <p:nvSpPr>
          <p:cNvPr id="7" name="text7"/>
          <p:cNvSpPr>
            <a:spLocks noChangeArrowheads="1"/>
          </p:cNvSpPr>
          <p:nvPr/>
        </p:nvSpPr>
        <p:spPr>
          <a:xfrm>
            <a:off x="1073150" y="2449711"/>
            <a:ext cx="4635500" cy="190500"/>
          </a:xfrm>
          <a:prstGeom prst="rect">
            <a:avLst/>
          </a:prstGeom>
          <a:noFill/>
        </p:spPr>
        <p:txBody>
          <a:bodyPr wrap="square" anchor="t" lIns="0" tIns="0" rIns="0" bIns="0">
            <a:normAutofit/>
          </a:bodyPr>
          <a:lstStyle/>
          <a:p>
            <a:r>
              <a:rPr lang="ru-RU" sz="1800">
                <a:solidFill>
                  <a:srgbClr val="010000"/>
                </a:solidFill>
                <a:latin typeface="Arial"/>
              </a:rPr>
              <a:t>Среднегодовой темп роста: 12%</a:t>
            </a:r>
          </a:p>
        </p:txBody>
      </p:sp>
      <p:sp>
        <p:nvSpPr>
          <p:cNvPr id="8" name="text8"/>
          <p:cNvSpPr>
            <a:spLocks noChangeArrowheads="1"/>
          </p:cNvSpPr>
          <p:nvPr/>
        </p:nvSpPr>
        <p:spPr>
          <a:xfrm>
            <a:off x="6483350" y="1814711"/>
            <a:ext cx="4635500" cy="171450"/>
          </a:xfrm>
          <a:prstGeom prst="rect">
            <a:avLst/>
          </a:prstGeom>
          <a:noFill/>
        </p:spPr>
        <p:txBody>
          <a:bodyPr wrap="square" anchor="t" lIns="0" tIns="0" rIns="0" bIns="0">
            <a:normAutofit/>
          </a:bodyPr>
          <a:lstStyle/>
          <a:p>
            <a:r>
              <a:rPr lang="ru-RU" sz="1650">
                <a:solidFill>
                  <a:srgbClr val="800020"/>
                </a:solidFill>
                <a:latin typeface="Arial"/>
              </a:rPr>
              <a:t>02</a:t>
            </a:r>
          </a:p>
        </p:txBody>
      </p:sp>
      <p:sp>
        <p:nvSpPr>
          <p:cNvPr id="9" name="text9"/>
          <p:cNvSpPr>
            <a:spLocks noChangeArrowheads="1"/>
          </p:cNvSpPr>
          <p:nvPr/>
        </p:nvSpPr>
        <p:spPr>
          <a:xfrm>
            <a:off x="6483350" y="2100461"/>
            <a:ext cx="4635500" cy="247650"/>
          </a:xfrm>
          <a:prstGeom prst="rect">
            <a:avLst/>
          </a:prstGeom>
          <a:noFill/>
        </p:spPr>
        <p:txBody>
          <a:bodyPr wrap="square" anchor="t" lIns="0" tIns="0" rIns="0" bIns="0">
            <a:normAutofit/>
          </a:bodyPr>
          <a:lstStyle/>
          <a:p>
            <a:r>
              <a:rPr lang="ru-RU" sz="2400" b="1">
                <a:solidFill>
                  <a:srgbClr val="2A2622"/>
                </a:solidFill>
                <a:latin typeface="Arial"/>
              </a:rPr>
              <a:t>Основные конкуренты</a:t>
            </a:r>
          </a:p>
        </p:txBody>
      </p:sp>
      <p:sp>
        <p:nvSpPr>
          <p:cNvPr id="10" name="text10"/>
          <p:cNvSpPr>
            <a:spLocks noChangeArrowheads="1"/>
          </p:cNvSpPr>
          <p:nvPr/>
        </p:nvSpPr>
        <p:spPr>
          <a:xfrm>
            <a:off x="6483350" y="2449711"/>
            <a:ext cx="4635500" cy="190500"/>
          </a:xfrm>
          <a:prstGeom prst="rect">
            <a:avLst/>
          </a:prstGeom>
          <a:noFill/>
        </p:spPr>
        <p:txBody>
          <a:bodyPr wrap="square" anchor="t" lIns="0" tIns="0" rIns="0" bIns="0">
            <a:normAutofit/>
          </a:bodyPr>
          <a:lstStyle/>
          <a:p>
            <a:r>
              <a:rPr lang="ru-RU" sz="1800">
                <a:solidFill>
                  <a:srgbClr val="010000"/>
                </a:solidFill>
                <a:latin typeface="Arial"/>
              </a:rPr>
              <a:t>Бренд А – 35% Бренд Б – 25% Бренд В – 20% Бренд Г – 10%</a:t>
            </a:r>
          </a:p>
        </p:txBody>
      </p:sp>
      <p:sp>
        <p:nvSpPr>
          <p:cNvPr id="11" name="text11"/>
          <p:cNvSpPr>
            <a:spLocks noChangeArrowheads="1"/>
          </p:cNvSpPr>
          <p:nvPr/>
        </p:nvSpPr>
        <p:spPr>
          <a:xfrm>
            <a:off x="1073150" y="4110930"/>
            <a:ext cx="4635500" cy="171450"/>
          </a:xfrm>
          <a:prstGeom prst="rect">
            <a:avLst/>
          </a:prstGeom>
          <a:noFill/>
        </p:spPr>
        <p:txBody>
          <a:bodyPr wrap="square" anchor="t" lIns="0" tIns="0" rIns="0" bIns="0">
            <a:normAutofit/>
          </a:bodyPr>
          <a:lstStyle/>
          <a:p>
            <a:r>
              <a:rPr lang="ru-RU" sz="1650">
                <a:solidFill>
                  <a:srgbClr val="800020"/>
                </a:solidFill>
                <a:latin typeface="Arial"/>
              </a:rPr>
              <a:t>03</a:t>
            </a:r>
          </a:p>
        </p:txBody>
      </p:sp>
      <p:sp>
        <p:nvSpPr>
          <p:cNvPr id="12" name="text12"/>
          <p:cNvSpPr>
            <a:spLocks noChangeArrowheads="1"/>
          </p:cNvSpPr>
          <p:nvPr/>
        </p:nvSpPr>
        <p:spPr>
          <a:xfrm>
            <a:off x="1073150" y="4396680"/>
            <a:ext cx="4635500" cy="247650"/>
          </a:xfrm>
          <a:prstGeom prst="rect">
            <a:avLst/>
          </a:prstGeom>
          <a:noFill/>
        </p:spPr>
        <p:txBody>
          <a:bodyPr wrap="square" anchor="t" lIns="0" tIns="0" rIns="0" bIns="0">
            <a:normAutofit/>
          </a:bodyPr>
          <a:lstStyle/>
          <a:p>
            <a:r>
              <a:rPr lang="ru-RU" sz="2400" b="1">
                <a:solidFill>
                  <a:srgbClr val="2A2622"/>
                </a:solidFill>
                <a:latin typeface="Arial"/>
              </a:rPr>
              <a:t>Ядро ЦА</a:t>
            </a:r>
          </a:p>
        </p:txBody>
      </p:sp>
      <p:sp>
        <p:nvSpPr>
          <p:cNvPr id="13" name="text13"/>
          <p:cNvSpPr>
            <a:spLocks noChangeArrowheads="1"/>
          </p:cNvSpPr>
          <p:nvPr/>
        </p:nvSpPr>
        <p:spPr>
          <a:xfrm>
            <a:off x="1073150" y="4745930"/>
            <a:ext cx="4635500" cy="190500"/>
          </a:xfrm>
          <a:prstGeom prst="rect">
            <a:avLst/>
          </a:prstGeom>
          <a:noFill/>
        </p:spPr>
        <p:txBody>
          <a:bodyPr wrap="square" anchor="t" lIns="0" tIns="0" rIns="0" bIns="0">
            <a:normAutofit/>
          </a:bodyPr>
          <a:lstStyle/>
          <a:p>
            <a:r>
              <a:rPr lang="ru-RU" sz="1800">
                <a:solidFill>
                  <a:srgbClr val="010000"/>
                </a:solidFill>
                <a:latin typeface="Arial"/>
              </a:rPr>
              <a:t>Поколение Z, 18-25 лет, активные пользователи соцсетей</a:t>
            </a:r>
          </a:p>
        </p:txBody>
      </p:sp>
      <p:sp>
        <p:nvSpPr>
          <p:cNvPr id="14" name="text14"/>
          <p:cNvSpPr>
            <a:spLocks noChangeArrowheads="1"/>
          </p:cNvSpPr>
          <p:nvPr/>
        </p:nvSpPr>
        <p:spPr>
          <a:xfrm>
            <a:off x="6483350" y="4110930"/>
            <a:ext cx="4635500" cy="171450"/>
          </a:xfrm>
          <a:prstGeom prst="rect">
            <a:avLst/>
          </a:prstGeom>
          <a:noFill/>
        </p:spPr>
        <p:txBody>
          <a:bodyPr wrap="square" anchor="t" lIns="0" tIns="0" rIns="0" bIns="0">
            <a:normAutofit/>
          </a:bodyPr>
          <a:lstStyle/>
          <a:p>
            <a:r>
              <a:rPr lang="ru-RU" sz="1650">
                <a:solidFill>
                  <a:srgbClr val="800020"/>
                </a:solidFill>
                <a:latin typeface="Arial"/>
              </a:rPr>
              <a:t>04</a:t>
            </a:r>
          </a:p>
        </p:txBody>
      </p:sp>
      <p:sp>
        <p:nvSpPr>
          <p:cNvPr id="15" name="text15"/>
          <p:cNvSpPr>
            <a:spLocks noChangeArrowheads="1"/>
          </p:cNvSpPr>
          <p:nvPr/>
        </p:nvSpPr>
        <p:spPr>
          <a:xfrm>
            <a:off x="6483350" y="4396680"/>
            <a:ext cx="4635500" cy="247650"/>
          </a:xfrm>
          <a:prstGeom prst="rect">
            <a:avLst/>
          </a:prstGeom>
          <a:noFill/>
        </p:spPr>
        <p:txBody>
          <a:bodyPr wrap="square" anchor="t" lIns="0" tIns="0" rIns="0" bIns="0">
            <a:normAutofit/>
          </a:bodyPr>
          <a:lstStyle/>
          <a:p>
            <a:r>
              <a:rPr lang="ru-RU" sz="2400" b="1">
                <a:solidFill>
                  <a:srgbClr val="2A2622"/>
                </a:solidFill>
                <a:latin typeface="Arial"/>
              </a:rPr>
              <a:t>Растущий сегмент</a:t>
            </a:r>
          </a:p>
        </p:txBody>
      </p:sp>
      <p:sp>
        <p:nvSpPr>
          <p:cNvPr id="16" name="text16"/>
          <p:cNvSpPr>
            <a:spLocks noChangeArrowheads="1"/>
          </p:cNvSpPr>
          <p:nvPr/>
        </p:nvSpPr>
        <p:spPr>
          <a:xfrm>
            <a:off x="6483350" y="4745930"/>
            <a:ext cx="4635500" cy="190500"/>
          </a:xfrm>
          <a:prstGeom prst="rect">
            <a:avLst/>
          </a:prstGeom>
          <a:noFill/>
        </p:spPr>
        <p:txBody>
          <a:bodyPr wrap="square" anchor="t" lIns="0" tIns="0" rIns="0" bIns="0">
            <a:normAutofit/>
          </a:bodyPr>
          <a:lstStyle/>
          <a:p>
            <a:r>
              <a:rPr lang="ru-RU" sz="1800">
                <a:solidFill>
                  <a:srgbClr val="010000"/>
                </a:solidFill>
                <a:latin typeface="Arial"/>
              </a:rPr>
              <a:t>Миллениалы, 26-35 лет, доход выше среднего</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1117600" y="1114723"/>
            <a:ext cx="846534" cy="127000"/>
          </a:xfrm>
          <a:prstGeom prst="rect">
            <a:avLst/>
          </a:prstGeom>
          <a:noFill/>
        </p:spPr>
        <p:txBody>
          <a:bodyPr wrap="square" anchor="t" lIns="0" tIns="0" rIns="0" bIns="0">
            <a:normAutofit/>
          </a:bodyPr>
          <a:lstStyle/>
          <a:p>
            <a:r>
              <a:rPr lang="ru-RU" sz="1200" b="1" spc="240">
                <a:solidFill>
                  <a:srgbClr val="800020"/>
                </a:solidFill>
                <a:latin typeface="Arial"/>
              </a:rPr>
              <a:t>КОНЦЕПЦИЯ</a:t>
            </a:r>
          </a:p>
        </p:txBody>
      </p:sp>
      <p:sp>
        <p:nvSpPr>
          <p:cNvPr id="4" name="text4"/>
          <p:cNvSpPr>
            <a:spLocks noChangeArrowheads="1"/>
          </p:cNvSpPr>
          <p:nvPr/>
        </p:nvSpPr>
        <p:spPr>
          <a:xfrm>
            <a:off x="762000" y="1334393"/>
            <a:ext cx="10668000" cy="565150"/>
          </a:xfrm>
          <a:prstGeom prst="rect">
            <a:avLst/>
          </a:prstGeom>
          <a:noFill/>
        </p:spPr>
        <p:txBody>
          <a:bodyPr wrap="square" anchor="t" lIns="0" tIns="0" rIns="0" bIns="0">
            <a:normAutofit/>
          </a:bodyPr>
          <a:lstStyle/>
          <a:p>
            <a:r>
              <a:rPr lang="ru-RU" sz="5700" b="1" spc="-56">
                <a:solidFill>
                  <a:srgbClr val="2A2622"/>
                </a:solidFill>
                <a:latin typeface="Arial"/>
              </a:rPr>
              <a:t>Концепция коммуникационной кампании</a:t>
            </a:r>
          </a:p>
        </p:txBody>
      </p:sp>
      <p:sp>
        <p:nvSpPr>
          <p:cNvPr id="5" name="text5"/>
          <p:cNvSpPr>
            <a:spLocks noChangeArrowheads="1"/>
          </p:cNvSpPr>
          <p:nvPr/>
        </p:nvSpPr>
        <p:spPr>
          <a:xfrm>
            <a:off x="1079500" y="2298303"/>
            <a:ext cx="9207500" cy="629841"/>
          </a:xfrm>
          <a:prstGeom prst="rect">
            <a:avLst/>
          </a:prstGeom>
          <a:noFill/>
        </p:spPr>
        <p:txBody>
          <a:bodyPr wrap="square" anchor="t" lIns="0" tIns="0" rIns="0" bIns="0">
            <a:normAutofit/>
          </a:bodyPr>
          <a:lstStyle/>
          <a:p>
            <a:r>
              <a:rPr lang="ru-RU" sz="2850" b="1">
                <a:solidFill>
                  <a:srgbClr val="2A2622"/>
                </a:solidFill>
                <a:latin typeface="Arial"/>
              </a:rPr>
              <a:t>Большая идея</a:t>
            </a:r>
            <a:r>
              <a:rPr lang="ru-RU" sz="2850">
                <a:solidFill>
                  <a:srgbClr val="2A2622"/>
                </a:solidFill>
                <a:latin typeface="Arial"/>
              </a:rPr>
              <a:t> Бренд — твой ежедневный помощник: сопровождает в рутине и делает жизнь проще.</a:t>
            </a:r>
          </a:p>
        </p:txBody>
      </p:sp>
      <p:sp>
        <p:nvSpPr>
          <p:cNvPr id="6" name="text6"/>
          <p:cNvSpPr>
            <a:spLocks noChangeArrowheads="1"/>
          </p:cNvSpPr>
          <p:nvPr/>
        </p:nvSpPr>
        <p:spPr>
          <a:xfrm>
            <a:off x="1079500" y="3227784"/>
            <a:ext cx="9207500" cy="629841"/>
          </a:xfrm>
          <a:prstGeom prst="rect">
            <a:avLst/>
          </a:prstGeom>
          <a:noFill/>
        </p:spPr>
        <p:txBody>
          <a:bodyPr wrap="square" anchor="t" lIns="0" tIns="0" rIns="0" bIns="0">
            <a:normAutofit/>
          </a:bodyPr>
          <a:lstStyle/>
          <a:p>
            <a:r>
              <a:rPr lang="ru-RU" sz="2850" b="1">
                <a:solidFill>
                  <a:srgbClr val="2A2622"/>
                </a:solidFill>
                <a:latin typeface="Arial"/>
              </a:rPr>
              <a:t>Инсайт</a:t>
            </a:r>
            <a:r>
              <a:rPr lang="ru-RU" sz="2850">
                <a:solidFill>
                  <a:srgbClr val="2A2622"/>
                </a:solidFill>
                <a:latin typeface="Arial"/>
              </a:rPr>
              <a:t> Целевая аудитория устала от навязчивой рекламы и ищет искренние, полезные бренды.</a:t>
            </a:r>
          </a:p>
        </p:txBody>
      </p:sp>
      <p:sp>
        <p:nvSpPr>
          <p:cNvPr id="7" name="text7"/>
          <p:cNvSpPr>
            <a:spLocks noChangeArrowheads="1"/>
          </p:cNvSpPr>
          <p:nvPr/>
        </p:nvSpPr>
        <p:spPr>
          <a:xfrm>
            <a:off x="1079500" y="4157266"/>
            <a:ext cx="9207500" cy="629841"/>
          </a:xfrm>
          <a:prstGeom prst="rect">
            <a:avLst/>
          </a:prstGeom>
          <a:noFill/>
        </p:spPr>
        <p:txBody>
          <a:bodyPr wrap="square" anchor="t" lIns="0" tIns="0" rIns="0" bIns="0">
            <a:normAutofit/>
          </a:bodyPr>
          <a:lstStyle/>
          <a:p>
            <a:r>
              <a:rPr lang="ru-RU" sz="2850" b="1">
                <a:solidFill>
                  <a:srgbClr val="2A2622"/>
                </a:solidFill>
                <a:latin typeface="Arial"/>
              </a:rPr>
              <a:t>Ключевое сообщение</a:t>
            </a:r>
            <a:r>
              <a:rPr lang="ru-RU" sz="2850">
                <a:solidFill>
                  <a:srgbClr val="2A2622"/>
                </a:solidFill>
                <a:latin typeface="Arial"/>
              </a:rPr>
              <a:t> «Мы здесь, чтобы помочь — каждый день и в любой ситуации».</a:t>
            </a:r>
          </a:p>
        </p:txBody>
      </p:sp>
      <p:sp>
        <p:nvSpPr>
          <p:cNvPr id="8" name="text8"/>
          <p:cNvSpPr>
            <a:spLocks noChangeArrowheads="1"/>
          </p:cNvSpPr>
          <p:nvPr/>
        </p:nvSpPr>
        <p:spPr>
          <a:xfrm>
            <a:off x="1079500" y="5086747"/>
            <a:ext cx="9207500" cy="629841"/>
          </a:xfrm>
          <a:prstGeom prst="rect">
            <a:avLst/>
          </a:prstGeom>
          <a:noFill/>
        </p:spPr>
        <p:txBody>
          <a:bodyPr wrap="square" anchor="t" lIns="0" tIns="0" rIns="0" bIns="0">
            <a:normAutofit/>
          </a:bodyPr>
          <a:lstStyle/>
          <a:p>
            <a:r>
              <a:rPr lang="ru-RU" sz="2850" b="1">
                <a:solidFill>
                  <a:srgbClr val="2A2622"/>
                </a:solidFill>
                <a:latin typeface="Arial"/>
              </a:rPr>
              <a:t>Tone of Voice</a:t>
            </a:r>
            <a:r>
              <a:rPr lang="ru-RU" sz="2850">
                <a:solidFill>
                  <a:srgbClr val="2A2622"/>
                </a:solidFill>
                <a:latin typeface="Arial"/>
              </a:rPr>
              <a:t> Дружественный и экспертный: просто о сложном, поддержка без давления.</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1117600" y="699195"/>
            <a:ext cx="850305" cy="127000"/>
          </a:xfrm>
          <a:prstGeom prst="rect">
            <a:avLst/>
          </a:prstGeom>
          <a:noFill/>
        </p:spPr>
        <p:txBody>
          <a:bodyPr wrap="square" anchor="t" lIns="0" tIns="0" rIns="0" bIns="0">
            <a:normAutofit/>
          </a:bodyPr>
          <a:lstStyle/>
          <a:p>
            <a:r>
              <a:rPr lang="ru-RU" sz="1200" b="1" spc="240">
                <a:solidFill>
                  <a:srgbClr val="800020"/>
                </a:solidFill>
                <a:latin typeface="Arial"/>
              </a:rPr>
              <a:t>Медиаплан</a:t>
            </a:r>
          </a:p>
        </p:txBody>
      </p:sp>
      <p:sp>
        <p:nvSpPr>
          <p:cNvPr id="4" name="text4"/>
          <p:cNvSpPr>
            <a:spLocks noChangeArrowheads="1"/>
          </p:cNvSpPr>
          <p:nvPr/>
        </p:nvSpPr>
        <p:spPr>
          <a:xfrm>
            <a:off x="762000" y="1096665"/>
            <a:ext cx="10668000" cy="482600"/>
          </a:xfrm>
          <a:prstGeom prst="rect">
            <a:avLst/>
          </a:prstGeom>
          <a:noFill/>
        </p:spPr>
        <p:txBody>
          <a:bodyPr wrap="square" anchor="t" lIns="0" tIns="0" rIns="0" bIns="0">
            <a:normAutofit/>
          </a:bodyPr>
          <a:lstStyle/>
          <a:p>
            <a:r>
              <a:rPr lang="ru-RU" sz="4800" b="1" spc="-47">
                <a:solidFill>
                  <a:srgbClr val="2A2622"/>
                </a:solidFill>
                <a:latin typeface="Arial"/>
              </a:rPr>
              <a:t>Медиаплан и бюджет</a:t>
            </a:r>
          </a:p>
        </p:txBody>
      </p:sp>
      <p:sp>
        <p:nvSpPr>
          <p:cNvPr id="5" name="text5"/>
          <p:cNvSpPr>
            <a:spLocks noChangeArrowheads="1"/>
          </p:cNvSpPr>
          <p:nvPr/>
        </p:nvSpPr>
        <p:spPr>
          <a:xfrm>
            <a:off x="990600" y="2005905"/>
            <a:ext cx="2849364" cy="171450"/>
          </a:xfrm>
          <a:prstGeom prst="rect">
            <a:avLst/>
          </a:prstGeom>
          <a:noFill/>
        </p:spPr>
        <p:txBody>
          <a:bodyPr wrap="square" anchor="t" lIns="0" tIns="0" rIns="0" bIns="0">
            <a:normAutofit/>
          </a:bodyPr>
          <a:lstStyle/>
          <a:p>
            <a:r>
              <a:rPr lang="ru-RU" sz="1650" spc="99">
                <a:solidFill>
                  <a:srgbClr val="F6F3EC"/>
                </a:solidFill>
                <a:latin typeface="Arial"/>
              </a:rPr>
              <a:t>Канал</a:t>
            </a:r>
          </a:p>
        </p:txBody>
      </p:sp>
      <p:sp>
        <p:nvSpPr>
          <p:cNvPr id="6" name="text6"/>
          <p:cNvSpPr>
            <a:spLocks noChangeArrowheads="1"/>
          </p:cNvSpPr>
          <p:nvPr/>
        </p:nvSpPr>
        <p:spPr>
          <a:xfrm>
            <a:off x="4297164" y="2005905"/>
            <a:ext cx="3094236" cy="171450"/>
          </a:xfrm>
          <a:prstGeom prst="rect">
            <a:avLst/>
          </a:prstGeom>
          <a:noFill/>
        </p:spPr>
        <p:txBody>
          <a:bodyPr wrap="square" anchor="t" lIns="0" tIns="0" rIns="0" bIns="0">
            <a:normAutofit/>
          </a:bodyPr>
          <a:lstStyle/>
          <a:p>
            <a:r>
              <a:rPr lang="ru-RU" sz="1650" spc="99">
                <a:solidFill>
                  <a:srgbClr val="F6F3EC"/>
                </a:solidFill>
                <a:latin typeface="Arial"/>
              </a:rPr>
              <a:t>Задача</a:t>
            </a:r>
          </a:p>
        </p:txBody>
      </p:sp>
      <p:sp>
        <p:nvSpPr>
          <p:cNvPr id="7" name="text7"/>
          <p:cNvSpPr>
            <a:spLocks noChangeArrowheads="1"/>
          </p:cNvSpPr>
          <p:nvPr/>
        </p:nvSpPr>
        <p:spPr>
          <a:xfrm>
            <a:off x="7848600" y="2005905"/>
            <a:ext cx="1320800" cy="171450"/>
          </a:xfrm>
          <a:prstGeom prst="rect">
            <a:avLst/>
          </a:prstGeom>
          <a:noFill/>
        </p:spPr>
        <p:txBody>
          <a:bodyPr wrap="square" anchor="t" lIns="0" tIns="0" rIns="0" bIns="0">
            <a:normAutofit/>
          </a:bodyPr>
          <a:lstStyle/>
          <a:p>
            <a:pPr algn="r"/>
            <a:r>
              <a:rPr lang="ru-RU" sz="1650" spc="99">
                <a:solidFill>
                  <a:srgbClr val="F6F3EC"/>
                </a:solidFill>
                <a:latin typeface="Arial"/>
              </a:rPr>
              <a:t>Бюджет</a:t>
            </a:r>
          </a:p>
        </p:txBody>
      </p:sp>
      <p:sp>
        <p:nvSpPr>
          <p:cNvPr id="8" name="text8"/>
          <p:cNvSpPr>
            <a:spLocks noChangeArrowheads="1"/>
          </p:cNvSpPr>
          <p:nvPr/>
        </p:nvSpPr>
        <p:spPr>
          <a:xfrm>
            <a:off x="9626600" y="2005905"/>
            <a:ext cx="1574800" cy="171450"/>
          </a:xfrm>
          <a:prstGeom prst="rect">
            <a:avLst/>
          </a:prstGeom>
          <a:noFill/>
        </p:spPr>
        <p:txBody>
          <a:bodyPr wrap="square" anchor="t" lIns="0" tIns="0" rIns="0" bIns="0">
            <a:normAutofit/>
          </a:bodyPr>
          <a:lstStyle/>
          <a:p>
            <a:pPr algn="r"/>
            <a:r>
              <a:rPr lang="ru-RU" sz="1650" spc="99">
                <a:solidFill>
                  <a:srgbClr val="F6F3EC"/>
                </a:solidFill>
                <a:latin typeface="Arial"/>
              </a:rPr>
              <a:t>Прогноз</a:t>
            </a:r>
          </a:p>
        </p:txBody>
      </p:sp>
      <p:sp>
        <p:nvSpPr>
          <p:cNvPr id="9" name="text9"/>
          <p:cNvSpPr>
            <a:spLocks noChangeArrowheads="1"/>
          </p:cNvSpPr>
          <p:nvPr/>
        </p:nvSpPr>
        <p:spPr>
          <a:xfrm>
            <a:off x="990600" y="2494855"/>
            <a:ext cx="2849364" cy="203200"/>
          </a:xfrm>
          <a:prstGeom prst="rect">
            <a:avLst/>
          </a:prstGeom>
          <a:noFill/>
        </p:spPr>
        <p:txBody>
          <a:bodyPr wrap="square" anchor="t" lIns="0" tIns="0" rIns="0" bIns="0">
            <a:normAutofit/>
          </a:bodyPr>
          <a:lstStyle/>
          <a:p>
            <a:r>
              <a:rPr lang="ru-RU" sz="1950" b="1">
                <a:solidFill>
                  <a:srgbClr val="2A2622"/>
                </a:solidFill>
                <a:latin typeface="Arial"/>
              </a:rPr>
              <a:t>Instagram</a:t>
            </a:r>
          </a:p>
        </p:txBody>
      </p:sp>
      <p:sp>
        <p:nvSpPr>
          <p:cNvPr id="10" name="text10"/>
          <p:cNvSpPr>
            <a:spLocks noChangeArrowheads="1"/>
          </p:cNvSpPr>
          <p:nvPr/>
        </p:nvSpPr>
        <p:spPr>
          <a:xfrm>
            <a:off x="4297164" y="2494855"/>
            <a:ext cx="3094236" cy="203200"/>
          </a:xfrm>
          <a:prstGeom prst="rect">
            <a:avLst/>
          </a:prstGeom>
          <a:noFill/>
        </p:spPr>
        <p:txBody>
          <a:bodyPr wrap="square" anchor="t" lIns="0" tIns="0" rIns="0" bIns="0">
            <a:normAutofit/>
          </a:bodyPr>
          <a:lstStyle/>
          <a:p>
            <a:r>
              <a:rPr lang="ru-RU" sz="1950">
                <a:solidFill>
                  <a:srgbClr val="010000"/>
                </a:solidFill>
                <a:latin typeface="Arial"/>
              </a:rPr>
              <a:t>Охват и вовлечение</a:t>
            </a:r>
          </a:p>
        </p:txBody>
      </p:sp>
      <p:sp>
        <p:nvSpPr>
          <p:cNvPr id="11" name="text11"/>
          <p:cNvSpPr>
            <a:spLocks noChangeArrowheads="1"/>
          </p:cNvSpPr>
          <p:nvPr/>
        </p:nvSpPr>
        <p:spPr>
          <a:xfrm>
            <a:off x="7848600" y="2482155"/>
            <a:ext cx="1320800" cy="203200"/>
          </a:xfrm>
          <a:prstGeom prst="rect">
            <a:avLst/>
          </a:prstGeom>
          <a:noFill/>
        </p:spPr>
        <p:txBody>
          <a:bodyPr wrap="square" anchor="t" lIns="0" tIns="0" rIns="0" bIns="0">
            <a:normAutofit/>
          </a:bodyPr>
          <a:lstStyle/>
          <a:p>
            <a:pPr algn="r"/>
            <a:r>
              <a:rPr lang="ru-RU" sz="1950">
                <a:solidFill>
                  <a:srgbClr val="2A2622"/>
                </a:solidFill>
                <a:latin typeface="Arial"/>
              </a:rPr>
              <a:t>400 000 ₽</a:t>
            </a:r>
          </a:p>
        </p:txBody>
      </p:sp>
      <p:sp>
        <p:nvSpPr>
          <p:cNvPr id="12" name="text12"/>
          <p:cNvSpPr>
            <a:spLocks noChangeArrowheads="1"/>
          </p:cNvSpPr>
          <p:nvPr/>
        </p:nvSpPr>
        <p:spPr>
          <a:xfrm>
            <a:off x="9626600" y="2494855"/>
            <a:ext cx="1574800" cy="203200"/>
          </a:xfrm>
          <a:prstGeom prst="rect">
            <a:avLst/>
          </a:prstGeom>
          <a:noFill/>
        </p:spPr>
        <p:txBody>
          <a:bodyPr wrap="square" anchor="t" lIns="0" tIns="0" rIns="0" bIns="0">
            <a:normAutofit/>
          </a:bodyPr>
          <a:lstStyle/>
          <a:p>
            <a:pPr algn="r"/>
            <a:r>
              <a:rPr lang="ru-RU" sz="1950">
                <a:solidFill>
                  <a:srgbClr val="010000"/>
                </a:solidFill>
                <a:latin typeface="Arial"/>
              </a:rPr>
              <a:t>1.2M охват, 3% CTR</a:t>
            </a:r>
          </a:p>
        </p:txBody>
      </p:sp>
      <p:sp>
        <p:nvSpPr>
          <p:cNvPr id="13" name="text13"/>
          <p:cNvSpPr>
            <a:spLocks noChangeArrowheads="1"/>
          </p:cNvSpPr>
          <p:nvPr/>
        </p:nvSpPr>
        <p:spPr>
          <a:xfrm>
            <a:off x="990600" y="3129855"/>
            <a:ext cx="2849364" cy="203200"/>
          </a:xfrm>
          <a:prstGeom prst="rect">
            <a:avLst/>
          </a:prstGeom>
          <a:noFill/>
        </p:spPr>
        <p:txBody>
          <a:bodyPr wrap="square" anchor="t" lIns="0" tIns="0" rIns="0" bIns="0">
            <a:normAutofit/>
          </a:bodyPr>
          <a:lstStyle/>
          <a:p>
            <a:r>
              <a:rPr lang="ru-RU" sz="1950" b="1">
                <a:solidFill>
                  <a:srgbClr val="2A2622"/>
                </a:solidFill>
                <a:latin typeface="Arial"/>
              </a:rPr>
              <a:t>VK</a:t>
            </a:r>
          </a:p>
        </p:txBody>
      </p:sp>
      <p:sp>
        <p:nvSpPr>
          <p:cNvPr id="14" name="text14"/>
          <p:cNvSpPr>
            <a:spLocks noChangeArrowheads="1"/>
          </p:cNvSpPr>
          <p:nvPr/>
        </p:nvSpPr>
        <p:spPr>
          <a:xfrm>
            <a:off x="4297164" y="3129855"/>
            <a:ext cx="3094236" cy="203200"/>
          </a:xfrm>
          <a:prstGeom prst="rect">
            <a:avLst/>
          </a:prstGeom>
          <a:noFill/>
        </p:spPr>
        <p:txBody>
          <a:bodyPr wrap="square" anchor="t" lIns="0" tIns="0" rIns="0" bIns="0">
            <a:normAutofit/>
          </a:bodyPr>
          <a:lstStyle/>
          <a:p>
            <a:r>
              <a:rPr lang="ru-RU" sz="1950">
                <a:solidFill>
                  <a:srgbClr val="010000"/>
                </a:solidFill>
                <a:latin typeface="Arial"/>
              </a:rPr>
              <a:t>Вовлечение и трафик</a:t>
            </a:r>
          </a:p>
        </p:txBody>
      </p:sp>
      <p:sp>
        <p:nvSpPr>
          <p:cNvPr id="15" name="text15"/>
          <p:cNvSpPr>
            <a:spLocks noChangeArrowheads="1"/>
          </p:cNvSpPr>
          <p:nvPr/>
        </p:nvSpPr>
        <p:spPr>
          <a:xfrm>
            <a:off x="7848600" y="3117155"/>
            <a:ext cx="1320800" cy="203200"/>
          </a:xfrm>
          <a:prstGeom prst="rect">
            <a:avLst/>
          </a:prstGeom>
          <a:noFill/>
        </p:spPr>
        <p:txBody>
          <a:bodyPr wrap="square" anchor="t" lIns="0" tIns="0" rIns="0" bIns="0">
            <a:normAutofit/>
          </a:bodyPr>
          <a:lstStyle/>
          <a:p>
            <a:pPr algn="r"/>
            <a:r>
              <a:rPr lang="ru-RU" sz="1950">
                <a:solidFill>
                  <a:srgbClr val="2A2622"/>
                </a:solidFill>
                <a:latin typeface="Arial"/>
              </a:rPr>
              <a:t>350 000 ₽</a:t>
            </a:r>
          </a:p>
        </p:txBody>
      </p:sp>
      <p:sp>
        <p:nvSpPr>
          <p:cNvPr id="16" name="text16"/>
          <p:cNvSpPr>
            <a:spLocks noChangeArrowheads="1"/>
          </p:cNvSpPr>
          <p:nvPr/>
        </p:nvSpPr>
        <p:spPr>
          <a:xfrm>
            <a:off x="9626600" y="3034605"/>
            <a:ext cx="1574800" cy="393700"/>
          </a:xfrm>
          <a:prstGeom prst="rect">
            <a:avLst/>
          </a:prstGeom>
          <a:noFill/>
        </p:spPr>
        <p:txBody>
          <a:bodyPr wrap="square" anchor="t" lIns="0" tIns="0" rIns="0" bIns="0">
            <a:normAutofit/>
          </a:bodyPr>
          <a:lstStyle/>
          <a:p>
            <a:pPr algn="r"/>
            <a:r>
              <a:rPr lang="ru-RU" sz="1950">
                <a:solidFill>
                  <a:srgbClr val="010000"/>
                </a:solidFill>
                <a:latin typeface="Arial"/>
              </a:rPr>
              <a:t>800K охват, 2% CTR</a:t>
            </a:r>
          </a:p>
        </p:txBody>
      </p:sp>
      <p:sp>
        <p:nvSpPr>
          <p:cNvPr id="17" name="text17"/>
          <p:cNvSpPr>
            <a:spLocks noChangeArrowheads="1"/>
          </p:cNvSpPr>
          <p:nvPr/>
        </p:nvSpPr>
        <p:spPr>
          <a:xfrm>
            <a:off x="990600" y="3847405"/>
            <a:ext cx="2849364" cy="203200"/>
          </a:xfrm>
          <a:prstGeom prst="rect">
            <a:avLst/>
          </a:prstGeom>
          <a:noFill/>
        </p:spPr>
        <p:txBody>
          <a:bodyPr wrap="square" anchor="t" lIns="0" tIns="0" rIns="0" bIns="0">
            <a:normAutofit/>
          </a:bodyPr>
          <a:lstStyle/>
          <a:p>
            <a:r>
              <a:rPr lang="ru-RU" sz="1950" b="1">
                <a:solidFill>
                  <a:srgbClr val="2A2622"/>
                </a:solidFill>
                <a:latin typeface="Arial"/>
              </a:rPr>
              <a:t>YouTube</a:t>
            </a:r>
          </a:p>
        </p:txBody>
      </p:sp>
      <p:sp>
        <p:nvSpPr>
          <p:cNvPr id="18" name="text18"/>
          <p:cNvSpPr>
            <a:spLocks noChangeArrowheads="1"/>
          </p:cNvSpPr>
          <p:nvPr/>
        </p:nvSpPr>
        <p:spPr>
          <a:xfrm>
            <a:off x="4297164" y="3847405"/>
            <a:ext cx="3094236" cy="203200"/>
          </a:xfrm>
          <a:prstGeom prst="rect">
            <a:avLst/>
          </a:prstGeom>
          <a:noFill/>
        </p:spPr>
        <p:txBody>
          <a:bodyPr wrap="square" anchor="t" lIns="0" tIns="0" rIns="0" bIns="0">
            <a:normAutofit/>
          </a:bodyPr>
          <a:lstStyle/>
          <a:p>
            <a:r>
              <a:rPr lang="ru-RU" sz="1950">
                <a:solidFill>
                  <a:srgbClr val="010000"/>
                </a:solidFill>
                <a:latin typeface="Arial"/>
              </a:rPr>
              <a:t>Охват и узнаваемость</a:t>
            </a:r>
          </a:p>
        </p:txBody>
      </p:sp>
      <p:sp>
        <p:nvSpPr>
          <p:cNvPr id="19" name="text19"/>
          <p:cNvSpPr>
            <a:spLocks noChangeArrowheads="1"/>
          </p:cNvSpPr>
          <p:nvPr/>
        </p:nvSpPr>
        <p:spPr>
          <a:xfrm>
            <a:off x="7848600" y="3834705"/>
            <a:ext cx="1320800" cy="203200"/>
          </a:xfrm>
          <a:prstGeom prst="rect">
            <a:avLst/>
          </a:prstGeom>
          <a:noFill/>
        </p:spPr>
        <p:txBody>
          <a:bodyPr wrap="square" anchor="t" lIns="0" tIns="0" rIns="0" bIns="0">
            <a:normAutofit/>
          </a:bodyPr>
          <a:lstStyle/>
          <a:p>
            <a:pPr algn="r"/>
            <a:r>
              <a:rPr lang="ru-RU" sz="1950">
                <a:solidFill>
                  <a:srgbClr val="2A2622"/>
                </a:solidFill>
                <a:latin typeface="Arial"/>
              </a:rPr>
              <a:t>450 000 ₽</a:t>
            </a:r>
          </a:p>
        </p:txBody>
      </p:sp>
      <p:sp>
        <p:nvSpPr>
          <p:cNvPr id="20" name="text20"/>
          <p:cNvSpPr>
            <a:spLocks noChangeArrowheads="1"/>
          </p:cNvSpPr>
          <p:nvPr/>
        </p:nvSpPr>
        <p:spPr>
          <a:xfrm>
            <a:off x="9626600" y="3752155"/>
            <a:ext cx="1574800" cy="393700"/>
          </a:xfrm>
          <a:prstGeom prst="rect">
            <a:avLst/>
          </a:prstGeom>
          <a:noFill/>
        </p:spPr>
        <p:txBody>
          <a:bodyPr wrap="square" anchor="t" lIns="0" tIns="0" rIns="0" bIns="0">
            <a:normAutofit/>
          </a:bodyPr>
          <a:lstStyle/>
          <a:p>
            <a:pPr algn="r"/>
            <a:r>
              <a:rPr lang="ru-RU" sz="1950">
                <a:solidFill>
                  <a:srgbClr val="010000"/>
                </a:solidFill>
                <a:latin typeface="Arial"/>
              </a:rPr>
              <a:t>1.5M охват, 1.5% CTR</a:t>
            </a:r>
          </a:p>
        </p:txBody>
      </p:sp>
      <p:sp>
        <p:nvSpPr>
          <p:cNvPr id="21" name="text21"/>
          <p:cNvSpPr>
            <a:spLocks noChangeArrowheads="1"/>
          </p:cNvSpPr>
          <p:nvPr/>
        </p:nvSpPr>
        <p:spPr>
          <a:xfrm>
            <a:off x="990600" y="4564955"/>
            <a:ext cx="2849364" cy="203200"/>
          </a:xfrm>
          <a:prstGeom prst="rect">
            <a:avLst/>
          </a:prstGeom>
          <a:noFill/>
        </p:spPr>
        <p:txBody>
          <a:bodyPr wrap="square" anchor="t" lIns="0" tIns="0" rIns="0" bIns="0">
            <a:normAutofit/>
          </a:bodyPr>
          <a:lstStyle/>
          <a:p>
            <a:r>
              <a:rPr lang="ru-RU" sz="1950" b="1">
                <a:solidFill>
                  <a:srgbClr val="2A2622"/>
                </a:solidFill>
                <a:latin typeface="Arial"/>
              </a:rPr>
              <a:t>Telegram</a:t>
            </a:r>
          </a:p>
        </p:txBody>
      </p:sp>
      <p:sp>
        <p:nvSpPr>
          <p:cNvPr id="22" name="text22"/>
          <p:cNvSpPr>
            <a:spLocks noChangeArrowheads="1"/>
          </p:cNvSpPr>
          <p:nvPr/>
        </p:nvSpPr>
        <p:spPr>
          <a:xfrm>
            <a:off x="4297164" y="4564955"/>
            <a:ext cx="3094236" cy="203200"/>
          </a:xfrm>
          <a:prstGeom prst="rect">
            <a:avLst/>
          </a:prstGeom>
          <a:noFill/>
        </p:spPr>
        <p:txBody>
          <a:bodyPr wrap="square" anchor="t" lIns="0" tIns="0" rIns="0" bIns="0">
            <a:normAutofit/>
          </a:bodyPr>
          <a:lstStyle/>
          <a:p>
            <a:r>
              <a:rPr lang="ru-RU" sz="1950">
                <a:solidFill>
                  <a:srgbClr val="010000"/>
                </a:solidFill>
                <a:latin typeface="Arial"/>
              </a:rPr>
              <a:t>Вовлечение и лиды</a:t>
            </a:r>
          </a:p>
        </p:txBody>
      </p:sp>
      <p:sp>
        <p:nvSpPr>
          <p:cNvPr id="23" name="text23"/>
          <p:cNvSpPr>
            <a:spLocks noChangeArrowheads="1"/>
          </p:cNvSpPr>
          <p:nvPr/>
        </p:nvSpPr>
        <p:spPr>
          <a:xfrm>
            <a:off x="7848600" y="4552255"/>
            <a:ext cx="1320800" cy="203200"/>
          </a:xfrm>
          <a:prstGeom prst="rect">
            <a:avLst/>
          </a:prstGeom>
          <a:noFill/>
        </p:spPr>
        <p:txBody>
          <a:bodyPr wrap="square" anchor="t" lIns="0" tIns="0" rIns="0" bIns="0">
            <a:normAutofit/>
          </a:bodyPr>
          <a:lstStyle/>
          <a:p>
            <a:pPr algn="r"/>
            <a:r>
              <a:rPr lang="ru-RU" sz="1950">
                <a:solidFill>
                  <a:srgbClr val="2A2622"/>
                </a:solidFill>
                <a:latin typeface="Arial"/>
              </a:rPr>
              <a:t>200 000 ₽</a:t>
            </a:r>
          </a:p>
        </p:txBody>
      </p:sp>
      <p:sp>
        <p:nvSpPr>
          <p:cNvPr id="24" name="text24"/>
          <p:cNvSpPr>
            <a:spLocks noChangeArrowheads="1"/>
          </p:cNvSpPr>
          <p:nvPr/>
        </p:nvSpPr>
        <p:spPr>
          <a:xfrm>
            <a:off x="9626600" y="4469705"/>
            <a:ext cx="1574800" cy="393700"/>
          </a:xfrm>
          <a:prstGeom prst="rect">
            <a:avLst/>
          </a:prstGeom>
          <a:noFill/>
        </p:spPr>
        <p:txBody>
          <a:bodyPr wrap="square" anchor="t" lIns="0" tIns="0" rIns="0" bIns="0">
            <a:normAutofit/>
          </a:bodyPr>
          <a:lstStyle/>
          <a:p>
            <a:pPr algn="r"/>
            <a:r>
              <a:rPr lang="ru-RU" sz="1950">
                <a:solidFill>
                  <a:srgbClr val="010000"/>
                </a:solidFill>
                <a:latin typeface="Arial"/>
              </a:rPr>
              <a:t>600K охват, 4% CTR</a:t>
            </a:r>
          </a:p>
        </p:txBody>
      </p:sp>
      <p:sp>
        <p:nvSpPr>
          <p:cNvPr id="25" name="text25"/>
          <p:cNvSpPr>
            <a:spLocks noChangeArrowheads="1"/>
          </p:cNvSpPr>
          <p:nvPr/>
        </p:nvSpPr>
        <p:spPr>
          <a:xfrm>
            <a:off x="990600" y="5199955"/>
            <a:ext cx="2849364" cy="203200"/>
          </a:xfrm>
          <a:prstGeom prst="rect">
            <a:avLst/>
          </a:prstGeom>
          <a:noFill/>
        </p:spPr>
        <p:txBody>
          <a:bodyPr wrap="square" anchor="t" lIns="0" tIns="0" rIns="0" bIns="0">
            <a:normAutofit/>
          </a:bodyPr>
          <a:lstStyle/>
          <a:p>
            <a:r>
              <a:rPr lang="ru-RU" sz="1950" b="1">
                <a:solidFill>
                  <a:srgbClr val="2A2622"/>
                </a:solidFill>
                <a:latin typeface="Arial"/>
              </a:rPr>
              <a:t>Наружная реклама</a:t>
            </a:r>
          </a:p>
        </p:txBody>
      </p:sp>
      <p:sp>
        <p:nvSpPr>
          <p:cNvPr id="26" name="text26"/>
          <p:cNvSpPr>
            <a:spLocks noChangeArrowheads="1"/>
          </p:cNvSpPr>
          <p:nvPr/>
        </p:nvSpPr>
        <p:spPr>
          <a:xfrm>
            <a:off x="4297164" y="5199955"/>
            <a:ext cx="3094236" cy="203200"/>
          </a:xfrm>
          <a:prstGeom prst="rect">
            <a:avLst/>
          </a:prstGeom>
          <a:noFill/>
        </p:spPr>
        <p:txBody>
          <a:bodyPr wrap="square" anchor="t" lIns="0" tIns="0" rIns="0" bIns="0">
            <a:normAutofit/>
          </a:bodyPr>
          <a:lstStyle/>
          <a:p>
            <a:r>
              <a:rPr lang="ru-RU" sz="1950">
                <a:solidFill>
                  <a:srgbClr val="010000"/>
                </a:solidFill>
                <a:latin typeface="Arial"/>
              </a:rPr>
              <a:t>Охват и узнаваемость</a:t>
            </a:r>
          </a:p>
        </p:txBody>
      </p:sp>
      <p:sp>
        <p:nvSpPr>
          <p:cNvPr id="27" name="text27"/>
          <p:cNvSpPr>
            <a:spLocks noChangeArrowheads="1"/>
          </p:cNvSpPr>
          <p:nvPr/>
        </p:nvSpPr>
        <p:spPr>
          <a:xfrm>
            <a:off x="7848600" y="5187255"/>
            <a:ext cx="1320800" cy="203200"/>
          </a:xfrm>
          <a:prstGeom prst="rect">
            <a:avLst/>
          </a:prstGeom>
          <a:noFill/>
        </p:spPr>
        <p:txBody>
          <a:bodyPr wrap="square" anchor="t" lIns="0" tIns="0" rIns="0" bIns="0">
            <a:normAutofit/>
          </a:bodyPr>
          <a:lstStyle/>
          <a:p>
            <a:pPr algn="r"/>
            <a:r>
              <a:rPr lang="ru-RU" sz="1950">
                <a:solidFill>
                  <a:srgbClr val="2A2622"/>
                </a:solidFill>
                <a:latin typeface="Arial"/>
              </a:rPr>
              <a:t>100 000 ₽</a:t>
            </a:r>
          </a:p>
        </p:txBody>
      </p:sp>
      <p:sp>
        <p:nvSpPr>
          <p:cNvPr id="28" name="text28"/>
          <p:cNvSpPr>
            <a:spLocks noChangeArrowheads="1"/>
          </p:cNvSpPr>
          <p:nvPr/>
        </p:nvSpPr>
        <p:spPr>
          <a:xfrm>
            <a:off x="9626600" y="5199955"/>
            <a:ext cx="1574800" cy="203200"/>
          </a:xfrm>
          <a:prstGeom prst="rect">
            <a:avLst/>
          </a:prstGeom>
          <a:noFill/>
        </p:spPr>
        <p:txBody>
          <a:bodyPr wrap="square" anchor="t" lIns="0" tIns="0" rIns="0" bIns="0">
            <a:normAutofit/>
          </a:bodyPr>
          <a:lstStyle/>
          <a:p>
            <a:pPr algn="r"/>
            <a:r>
              <a:rPr lang="ru-RU" sz="1950">
                <a:solidFill>
                  <a:srgbClr val="010000"/>
                </a:solidFill>
                <a:latin typeface="Arial"/>
              </a:rPr>
              <a:t>2M охват, 0.5% CTR</a:t>
            </a:r>
          </a:p>
        </p:txBody>
      </p:sp>
      <p:sp>
        <p:nvSpPr>
          <p:cNvPr id="29" name="text29"/>
          <p:cNvSpPr>
            <a:spLocks noChangeArrowheads="1"/>
          </p:cNvSpPr>
          <p:nvPr/>
        </p:nvSpPr>
        <p:spPr>
          <a:xfrm>
            <a:off x="990600" y="5752405"/>
            <a:ext cx="8178800" cy="209550"/>
          </a:xfrm>
          <a:prstGeom prst="rect">
            <a:avLst/>
          </a:prstGeom>
          <a:noFill/>
        </p:spPr>
        <p:txBody>
          <a:bodyPr wrap="square" anchor="t" lIns="0" tIns="0" rIns="0" bIns="0">
            <a:normAutofit/>
          </a:bodyPr>
          <a:lstStyle/>
          <a:p>
            <a:r>
              <a:rPr lang="ru-RU" sz="2025" b="1">
                <a:solidFill>
                  <a:srgbClr val="800020"/>
                </a:solidFill>
                <a:latin typeface="Arial"/>
              </a:rPr>
              <a:t>Итого: 1 500 000 ₽ | Прогнозируемый CPL: 150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1117600" y="1036935"/>
            <a:ext cx="230386" cy="127000"/>
          </a:xfrm>
          <a:prstGeom prst="rect">
            <a:avLst/>
          </a:prstGeom>
          <a:noFill/>
        </p:spPr>
        <p:txBody>
          <a:bodyPr wrap="square" anchor="t" lIns="0" tIns="0" rIns="0" bIns="0">
            <a:normAutofit/>
          </a:bodyPr>
          <a:lstStyle/>
          <a:p>
            <a:r>
              <a:rPr lang="ru-RU" sz="1200" b="1" spc="240">
                <a:solidFill>
                  <a:srgbClr val="800020"/>
                </a:solidFill>
                <a:latin typeface="Arial"/>
              </a:rPr>
              <a:t>KPI</a:t>
            </a:r>
          </a:p>
        </p:txBody>
      </p:sp>
      <p:sp>
        <p:nvSpPr>
          <p:cNvPr id="4" name="text4"/>
          <p:cNvSpPr>
            <a:spLocks noChangeArrowheads="1"/>
          </p:cNvSpPr>
          <p:nvPr/>
        </p:nvSpPr>
        <p:spPr>
          <a:xfrm>
            <a:off x="762000" y="1320105"/>
            <a:ext cx="10668000" cy="565150"/>
          </a:xfrm>
          <a:prstGeom prst="rect">
            <a:avLst/>
          </a:prstGeom>
          <a:noFill/>
        </p:spPr>
        <p:txBody>
          <a:bodyPr wrap="square" anchor="t" lIns="0" tIns="0" rIns="0" bIns="0">
            <a:normAutofit/>
          </a:bodyPr>
          <a:lstStyle/>
          <a:p>
            <a:r>
              <a:rPr lang="ru-RU" sz="5700" b="1" spc="-56">
                <a:solidFill>
                  <a:srgbClr val="2A2622"/>
                </a:solidFill>
                <a:latin typeface="Arial"/>
              </a:rPr>
              <a:t>Ожидаемые результаты и KPI</a:t>
            </a:r>
          </a:p>
        </p:txBody>
      </p:sp>
      <p:sp>
        <p:nvSpPr>
          <p:cNvPr id="5" name="text5"/>
          <p:cNvSpPr>
            <a:spLocks noChangeArrowheads="1"/>
          </p:cNvSpPr>
          <p:nvPr/>
        </p:nvSpPr>
        <p:spPr>
          <a:xfrm>
            <a:off x="1047750" y="2309416"/>
            <a:ext cx="4660900" cy="711200"/>
          </a:xfrm>
          <a:prstGeom prst="rect">
            <a:avLst/>
          </a:prstGeom>
          <a:noFill/>
        </p:spPr>
        <p:txBody>
          <a:bodyPr wrap="square" anchor="t" lIns="0" tIns="0" rIns="0" bIns="0">
            <a:normAutofit/>
          </a:bodyPr>
          <a:lstStyle/>
          <a:p>
            <a:r>
              <a:rPr lang="ru-RU" sz="7200" b="1" spc="-215">
                <a:solidFill>
                  <a:srgbClr val="800020"/>
                </a:solidFill>
                <a:latin typeface="Georgia"/>
              </a:rPr>
              <a:t>25%</a:t>
            </a:r>
          </a:p>
        </p:txBody>
      </p:sp>
      <p:sp>
        <p:nvSpPr>
          <p:cNvPr id="6" name="text6"/>
          <p:cNvSpPr>
            <a:spLocks noChangeArrowheads="1"/>
          </p:cNvSpPr>
          <p:nvPr/>
        </p:nvSpPr>
        <p:spPr>
          <a:xfrm>
            <a:off x="1047750" y="3039666"/>
            <a:ext cx="4660900" cy="234950"/>
          </a:xfrm>
          <a:prstGeom prst="rect">
            <a:avLst/>
          </a:prstGeom>
          <a:noFill/>
        </p:spPr>
        <p:txBody>
          <a:bodyPr wrap="square" anchor="t" lIns="0" tIns="0" rIns="0" bIns="0">
            <a:normAutofit/>
          </a:bodyPr>
          <a:lstStyle/>
          <a:p>
            <a:r>
              <a:rPr lang="ru-RU" sz="2250" b="1">
                <a:solidFill>
                  <a:srgbClr val="2A2622"/>
                </a:solidFill>
                <a:latin typeface="Arial"/>
              </a:rPr>
              <a:t>Узнаваемость бренда</a:t>
            </a:r>
          </a:p>
        </p:txBody>
      </p:sp>
      <p:sp>
        <p:nvSpPr>
          <p:cNvPr id="7" name="text7"/>
          <p:cNvSpPr>
            <a:spLocks noChangeArrowheads="1"/>
          </p:cNvSpPr>
          <p:nvPr/>
        </p:nvSpPr>
        <p:spPr>
          <a:xfrm>
            <a:off x="1047750" y="3338116"/>
            <a:ext cx="4660900" cy="190500"/>
          </a:xfrm>
          <a:prstGeom prst="rect">
            <a:avLst/>
          </a:prstGeom>
          <a:noFill/>
        </p:spPr>
        <p:txBody>
          <a:bodyPr wrap="square" anchor="t" lIns="0" tIns="0" rIns="0" bIns="0">
            <a:normAutofit/>
          </a:bodyPr>
          <a:lstStyle/>
          <a:p>
            <a:r>
              <a:rPr lang="ru-RU" sz="1800">
                <a:solidFill>
                  <a:srgbClr val="010000"/>
                </a:solidFill>
                <a:latin typeface="Arial"/>
              </a:rPr>
              <a:t>+25% к текущему уровню</a:t>
            </a:r>
          </a:p>
        </p:txBody>
      </p:sp>
      <p:sp>
        <p:nvSpPr>
          <p:cNvPr id="8" name="text8"/>
          <p:cNvSpPr>
            <a:spLocks noChangeArrowheads="1"/>
          </p:cNvSpPr>
          <p:nvPr/>
        </p:nvSpPr>
        <p:spPr>
          <a:xfrm>
            <a:off x="6483350" y="2309416"/>
            <a:ext cx="4660900" cy="711200"/>
          </a:xfrm>
          <a:prstGeom prst="rect">
            <a:avLst/>
          </a:prstGeom>
          <a:noFill/>
        </p:spPr>
        <p:txBody>
          <a:bodyPr wrap="square" anchor="t" lIns="0" tIns="0" rIns="0" bIns="0">
            <a:normAutofit/>
          </a:bodyPr>
          <a:lstStyle/>
          <a:p>
            <a:r>
              <a:rPr lang="ru-RU" sz="7200" b="1" spc="-215">
                <a:solidFill>
                  <a:srgbClr val="800020"/>
                </a:solidFill>
                <a:latin typeface="Georgia"/>
              </a:rPr>
              <a:t>4.5%</a:t>
            </a:r>
          </a:p>
        </p:txBody>
      </p:sp>
      <p:sp>
        <p:nvSpPr>
          <p:cNvPr id="9" name="text9"/>
          <p:cNvSpPr>
            <a:spLocks noChangeArrowheads="1"/>
          </p:cNvSpPr>
          <p:nvPr/>
        </p:nvSpPr>
        <p:spPr>
          <a:xfrm>
            <a:off x="6483350" y="3039666"/>
            <a:ext cx="4660900" cy="234950"/>
          </a:xfrm>
          <a:prstGeom prst="rect">
            <a:avLst/>
          </a:prstGeom>
          <a:noFill/>
        </p:spPr>
        <p:txBody>
          <a:bodyPr wrap="square" anchor="t" lIns="0" tIns="0" rIns="0" bIns="0">
            <a:normAutofit/>
          </a:bodyPr>
          <a:lstStyle/>
          <a:p>
            <a:r>
              <a:rPr lang="ru-RU" sz="2250" b="1">
                <a:solidFill>
                  <a:srgbClr val="2A2622"/>
                </a:solidFill>
                <a:latin typeface="Arial"/>
              </a:rPr>
              <a:t>Вовлечённость в соцсетях</a:t>
            </a:r>
          </a:p>
        </p:txBody>
      </p:sp>
      <p:sp>
        <p:nvSpPr>
          <p:cNvPr id="10" name="text10"/>
          <p:cNvSpPr>
            <a:spLocks noChangeArrowheads="1"/>
          </p:cNvSpPr>
          <p:nvPr/>
        </p:nvSpPr>
        <p:spPr>
          <a:xfrm>
            <a:off x="6483350" y="3338116"/>
            <a:ext cx="4660900" cy="190500"/>
          </a:xfrm>
          <a:prstGeom prst="rect">
            <a:avLst/>
          </a:prstGeom>
          <a:noFill/>
        </p:spPr>
        <p:txBody>
          <a:bodyPr wrap="square" anchor="t" lIns="0" tIns="0" rIns="0" bIns="0">
            <a:normAutofit/>
          </a:bodyPr>
          <a:lstStyle/>
          <a:p>
            <a:r>
              <a:rPr lang="ru-RU" sz="1800">
                <a:solidFill>
                  <a:srgbClr val="010000"/>
                </a:solidFill>
                <a:latin typeface="Arial"/>
              </a:rPr>
              <a:t>ER 4.5%</a:t>
            </a:r>
          </a:p>
        </p:txBody>
      </p:sp>
      <p:sp>
        <p:nvSpPr>
          <p:cNvPr id="11" name="text11"/>
          <p:cNvSpPr>
            <a:spLocks noChangeArrowheads="1"/>
          </p:cNvSpPr>
          <p:nvPr/>
        </p:nvSpPr>
        <p:spPr>
          <a:xfrm>
            <a:off x="1047750" y="4296966"/>
            <a:ext cx="4660900" cy="711200"/>
          </a:xfrm>
          <a:prstGeom prst="rect">
            <a:avLst/>
          </a:prstGeom>
          <a:noFill/>
        </p:spPr>
        <p:txBody>
          <a:bodyPr wrap="square" anchor="t" lIns="0" tIns="0" rIns="0" bIns="0">
            <a:normAutofit/>
          </a:bodyPr>
          <a:lstStyle/>
          <a:p>
            <a:r>
              <a:rPr lang="ru-RU" sz="7200" b="1" spc="-215">
                <a:solidFill>
                  <a:srgbClr val="800020"/>
                </a:solidFill>
                <a:latin typeface="Georgia"/>
              </a:rPr>
              <a:t>10 000</a:t>
            </a:r>
          </a:p>
        </p:txBody>
      </p:sp>
      <p:sp>
        <p:nvSpPr>
          <p:cNvPr id="12" name="text12"/>
          <p:cNvSpPr>
            <a:spLocks noChangeArrowheads="1"/>
          </p:cNvSpPr>
          <p:nvPr/>
        </p:nvSpPr>
        <p:spPr>
          <a:xfrm>
            <a:off x="1047750" y="5027216"/>
            <a:ext cx="4660900" cy="234950"/>
          </a:xfrm>
          <a:prstGeom prst="rect">
            <a:avLst/>
          </a:prstGeom>
          <a:noFill/>
        </p:spPr>
        <p:txBody>
          <a:bodyPr wrap="square" anchor="t" lIns="0" tIns="0" rIns="0" bIns="0">
            <a:normAutofit/>
          </a:bodyPr>
          <a:lstStyle/>
          <a:p>
            <a:r>
              <a:rPr lang="ru-RU" sz="2250" b="1">
                <a:solidFill>
                  <a:srgbClr val="2A2622"/>
                </a:solidFill>
                <a:latin typeface="Arial"/>
              </a:rPr>
              <a:t>Прирост подписчиков</a:t>
            </a:r>
          </a:p>
        </p:txBody>
      </p:sp>
      <p:sp>
        <p:nvSpPr>
          <p:cNvPr id="13" name="text13"/>
          <p:cNvSpPr>
            <a:spLocks noChangeArrowheads="1"/>
          </p:cNvSpPr>
          <p:nvPr/>
        </p:nvSpPr>
        <p:spPr>
          <a:xfrm>
            <a:off x="1047750" y="5325666"/>
            <a:ext cx="4660900" cy="190500"/>
          </a:xfrm>
          <a:prstGeom prst="rect">
            <a:avLst/>
          </a:prstGeom>
          <a:noFill/>
        </p:spPr>
        <p:txBody>
          <a:bodyPr wrap="square" anchor="t" lIns="0" tIns="0" rIns="0" bIns="0">
            <a:normAutofit/>
          </a:bodyPr>
          <a:lstStyle/>
          <a:p>
            <a:r>
              <a:rPr lang="ru-RU" sz="1800">
                <a:solidFill>
                  <a:srgbClr val="010000"/>
                </a:solidFill>
                <a:latin typeface="Arial"/>
              </a:rPr>
              <a:t>+10 000 человек</a:t>
            </a:r>
          </a:p>
        </p:txBody>
      </p:sp>
      <p:sp>
        <p:nvSpPr>
          <p:cNvPr id="14" name="text14"/>
          <p:cNvSpPr>
            <a:spLocks noChangeArrowheads="1"/>
          </p:cNvSpPr>
          <p:nvPr/>
        </p:nvSpPr>
        <p:spPr>
          <a:xfrm>
            <a:off x="6483350" y="4296966"/>
            <a:ext cx="4660900" cy="711200"/>
          </a:xfrm>
          <a:prstGeom prst="rect">
            <a:avLst/>
          </a:prstGeom>
          <a:noFill/>
        </p:spPr>
        <p:txBody>
          <a:bodyPr wrap="square" anchor="t" lIns="0" tIns="0" rIns="0" bIns="0">
            <a:normAutofit/>
          </a:bodyPr>
          <a:lstStyle/>
          <a:p>
            <a:r>
              <a:rPr lang="ru-RU" sz="7200" b="1" spc="-215">
                <a:solidFill>
                  <a:srgbClr val="800020"/>
                </a:solidFill>
                <a:latin typeface="Georgia"/>
              </a:rPr>
              <a:t>3%</a:t>
            </a:r>
          </a:p>
        </p:txBody>
      </p:sp>
      <p:sp>
        <p:nvSpPr>
          <p:cNvPr id="15" name="text15"/>
          <p:cNvSpPr>
            <a:spLocks noChangeArrowheads="1"/>
          </p:cNvSpPr>
          <p:nvPr/>
        </p:nvSpPr>
        <p:spPr>
          <a:xfrm>
            <a:off x="6483350" y="5027216"/>
            <a:ext cx="4660900" cy="234950"/>
          </a:xfrm>
          <a:prstGeom prst="rect">
            <a:avLst/>
          </a:prstGeom>
          <a:noFill/>
        </p:spPr>
        <p:txBody>
          <a:bodyPr wrap="square" anchor="t" lIns="0" tIns="0" rIns="0" bIns="0">
            <a:normAutofit/>
          </a:bodyPr>
          <a:lstStyle/>
          <a:p>
            <a:r>
              <a:rPr lang="ru-RU" sz="2250" b="1">
                <a:solidFill>
                  <a:srgbClr val="2A2622"/>
                </a:solidFill>
                <a:latin typeface="Arial"/>
              </a:rPr>
              <a:t>Конверсия в покупку</a:t>
            </a:r>
          </a:p>
        </p:txBody>
      </p:sp>
      <p:sp>
        <p:nvSpPr>
          <p:cNvPr id="16" name="text16"/>
          <p:cNvSpPr>
            <a:spLocks noChangeArrowheads="1"/>
          </p:cNvSpPr>
          <p:nvPr/>
        </p:nvSpPr>
        <p:spPr>
          <a:xfrm>
            <a:off x="6483350" y="5325666"/>
            <a:ext cx="4660900" cy="190500"/>
          </a:xfrm>
          <a:prstGeom prst="rect">
            <a:avLst/>
          </a:prstGeom>
          <a:noFill/>
        </p:spPr>
        <p:txBody>
          <a:bodyPr wrap="square" anchor="t" lIns="0" tIns="0" rIns="0" bIns="0">
            <a:normAutofit/>
          </a:bodyPr>
          <a:lstStyle/>
          <a:p>
            <a:r>
              <a:rPr lang="ru-RU" sz="1800">
                <a:solidFill>
                  <a:srgbClr val="010000"/>
                </a:solidFill>
                <a:latin typeface="Arial"/>
              </a:rPr>
              <a:t>+3% от текущего</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2"/>
          <p:cNvPicPr/>
          <p:nvPr/>
        </p:nvPicPr>
        <p:blipFill>
          <a:blip r:embed="rId3"/>
          <a:stretch>
            <a:fillRect/>
          </a:stretch>
        </p:blipFill>
        <p:spPr>
          <a:xfrm>
            <a:off x="0" y="0"/>
            <a:ext cx="12192000" cy="6858000"/>
          </a:xfrm>
          <a:prstGeom prst="rect">
            <a:avLst/>
          </a:prstGeom>
        </p:spPr>
      </p:pic>
      <p:sp>
        <p:nvSpPr>
          <p:cNvPr id="3" name="text3"/>
          <p:cNvSpPr>
            <a:spLocks noChangeArrowheads="1"/>
          </p:cNvSpPr>
          <p:nvPr/>
        </p:nvSpPr>
        <p:spPr>
          <a:xfrm>
            <a:off x="1117600" y="1550789"/>
            <a:ext cx="943273" cy="127000"/>
          </a:xfrm>
          <a:prstGeom prst="rect">
            <a:avLst/>
          </a:prstGeom>
          <a:noFill/>
        </p:spPr>
        <p:txBody>
          <a:bodyPr wrap="square" anchor="t" lIns="0" tIns="0" rIns="0" bIns="0">
            <a:normAutofit/>
          </a:bodyPr>
          <a:lstStyle/>
          <a:p>
            <a:r>
              <a:rPr lang="ru-RU" sz="1200" b="1" spc="240">
                <a:solidFill>
                  <a:srgbClr val="800020"/>
                </a:solidFill>
                <a:latin typeface="Arial"/>
              </a:rPr>
              <a:t>Заключение</a:t>
            </a:r>
          </a:p>
        </p:txBody>
      </p:sp>
      <p:sp>
        <p:nvSpPr>
          <p:cNvPr id="4" name="text4"/>
          <p:cNvSpPr>
            <a:spLocks noChangeArrowheads="1"/>
          </p:cNvSpPr>
          <p:nvPr/>
        </p:nvSpPr>
        <p:spPr>
          <a:xfrm>
            <a:off x="762000" y="1770459"/>
            <a:ext cx="10668000" cy="539750"/>
          </a:xfrm>
          <a:prstGeom prst="rect">
            <a:avLst/>
          </a:prstGeom>
          <a:noFill/>
        </p:spPr>
        <p:txBody>
          <a:bodyPr wrap="square" anchor="t" lIns="0" tIns="0" rIns="0" bIns="0">
            <a:normAutofit/>
          </a:bodyPr>
          <a:lstStyle/>
          <a:p>
            <a:r>
              <a:rPr lang="ru-RU" sz="5400" b="1" spc="-53">
                <a:solidFill>
                  <a:srgbClr val="2A2622"/>
                </a:solidFill>
                <a:latin typeface="Arial"/>
              </a:rPr>
              <a:t>Выводы и перспективы</a:t>
            </a:r>
          </a:p>
        </p:txBody>
      </p:sp>
      <p:sp>
        <p:nvSpPr>
          <p:cNvPr id="5" name="text5"/>
          <p:cNvSpPr>
            <a:spLocks noChangeArrowheads="1"/>
          </p:cNvSpPr>
          <p:nvPr/>
        </p:nvSpPr>
        <p:spPr>
          <a:xfrm>
            <a:off x="762000" y="2682280"/>
            <a:ext cx="3251200" cy="190500"/>
          </a:xfrm>
          <a:prstGeom prst="rect">
            <a:avLst/>
          </a:prstGeom>
          <a:noFill/>
        </p:spPr>
        <p:txBody>
          <a:bodyPr wrap="square" anchor="t" lIns="0" tIns="0" rIns="0" bIns="0">
            <a:normAutofit/>
          </a:bodyPr>
          <a:lstStyle/>
          <a:p>
            <a:r>
              <a:rPr lang="ru-RU" sz="1800" b="1">
                <a:solidFill>
                  <a:srgbClr val="800020"/>
                </a:solidFill>
                <a:latin typeface="Arial"/>
              </a:rPr>
              <a:t>01</a:t>
            </a:r>
          </a:p>
        </p:txBody>
      </p:sp>
      <p:sp>
        <p:nvSpPr>
          <p:cNvPr id="6" name="text6"/>
          <p:cNvSpPr>
            <a:spLocks noChangeArrowheads="1"/>
          </p:cNvSpPr>
          <p:nvPr/>
        </p:nvSpPr>
        <p:spPr>
          <a:xfrm>
            <a:off x="762000" y="2999780"/>
            <a:ext cx="3251200" cy="247650"/>
          </a:xfrm>
          <a:prstGeom prst="rect">
            <a:avLst/>
          </a:prstGeom>
          <a:noFill/>
        </p:spPr>
        <p:txBody>
          <a:bodyPr wrap="square" anchor="t" lIns="0" tIns="0" rIns="0" bIns="0">
            <a:normAutofit/>
          </a:bodyPr>
          <a:lstStyle/>
          <a:p>
            <a:r>
              <a:rPr lang="ru-RU" sz="2400" b="1">
                <a:solidFill>
                  <a:srgbClr val="2A2622"/>
                </a:solidFill>
                <a:latin typeface="Arial"/>
              </a:rPr>
              <a:t>Соответствие трендам и ЦА</a:t>
            </a:r>
          </a:p>
        </p:txBody>
      </p:sp>
      <p:sp>
        <p:nvSpPr>
          <p:cNvPr id="7" name="text7"/>
          <p:cNvSpPr>
            <a:spLocks noChangeArrowheads="1"/>
          </p:cNvSpPr>
          <p:nvPr/>
        </p:nvSpPr>
        <p:spPr>
          <a:xfrm>
            <a:off x="762000" y="3415010"/>
            <a:ext cx="3251200" cy="1259681"/>
          </a:xfrm>
          <a:prstGeom prst="rect">
            <a:avLst/>
          </a:prstGeom>
          <a:noFill/>
        </p:spPr>
        <p:txBody>
          <a:bodyPr wrap="square" anchor="t" lIns="0" tIns="0" rIns="0" bIns="0">
            <a:normAutofit/>
          </a:bodyPr>
          <a:lstStyle/>
          <a:p>
            <a:r>
              <a:rPr lang="ru-RU" sz="1950">
                <a:solidFill>
                  <a:srgbClr val="010000"/>
                </a:solidFill>
                <a:latin typeface="Arial"/>
              </a:rPr>
              <a:t>Разработанная кампания полностью соответствует современным трендам маркетинга и потребностям целевой аудитории. Использованы актуальные каналы и сообщения.</a:t>
            </a:r>
          </a:p>
        </p:txBody>
      </p:sp>
      <p:sp>
        <p:nvSpPr>
          <p:cNvPr id="8" name="text8"/>
          <p:cNvSpPr>
            <a:spLocks noChangeArrowheads="1"/>
          </p:cNvSpPr>
          <p:nvPr/>
        </p:nvSpPr>
        <p:spPr>
          <a:xfrm>
            <a:off x="4470400" y="2682280"/>
            <a:ext cx="3251200" cy="190500"/>
          </a:xfrm>
          <a:prstGeom prst="rect">
            <a:avLst/>
          </a:prstGeom>
          <a:noFill/>
        </p:spPr>
        <p:txBody>
          <a:bodyPr wrap="square" anchor="t" lIns="0" tIns="0" rIns="0" bIns="0">
            <a:normAutofit/>
          </a:bodyPr>
          <a:lstStyle/>
          <a:p>
            <a:r>
              <a:rPr lang="ru-RU" sz="1800" b="1">
                <a:solidFill>
                  <a:srgbClr val="800020"/>
                </a:solidFill>
                <a:latin typeface="Arial"/>
              </a:rPr>
              <a:t>02</a:t>
            </a:r>
          </a:p>
        </p:txBody>
      </p:sp>
      <p:sp>
        <p:nvSpPr>
          <p:cNvPr id="9" name="text9"/>
          <p:cNvSpPr>
            <a:spLocks noChangeArrowheads="1"/>
          </p:cNvSpPr>
          <p:nvPr/>
        </p:nvSpPr>
        <p:spPr>
          <a:xfrm>
            <a:off x="4470400" y="2999780"/>
            <a:ext cx="3251200" cy="247650"/>
          </a:xfrm>
          <a:prstGeom prst="rect">
            <a:avLst/>
          </a:prstGeom>
          <a:noFill/>
        </p:spPr>
        <p:txBody>
          <a:bodyPr wrap="square" anchor="t" lIns="0" tIns="0" rIns="0" bIns="0">
            <a:normAutofit/>
          </a:bodyPr>
          <a:lstStyle/>
          <a:p>
            <a:r>
              <a:rPr lang="ru-RU" sz="2400" b="1">
                <a:solidFill>
                  <a:srgbClr val="2A2622"/>
                </a:solidFill>
                <a:latin typeface="Arial"/>
              </a:rPr>
              <a:t>Сбалансированный медиаплан</a:t>
            </a:r>
          </a:p>
        </p:txBody>
      </p:sp>
      <p:sp>
        <p:nvSpPr>
          <p:cNvPr id="10" name="text10"/>
          <p:cNvSpPr>
            <a:spLocks noChangeArrowheads="1"/>
          </p:cNvSpPr>
          <p:nvPr/>
        </p:nvSpPr>
        <p:spPr>
          <a:xfrm>
            <a:off x="4470400" y="3415010"/>
            <a:ext cx="3251200" cy="995561"/>
          </a:xfrm>
          <a:prstGeom prst="rect">
            <a:avLst/>
          </a:prstGeom>
          <a:noFill/>
        </p:spPr>
        <p:txBody>
          <a:bodyPr wrap="square" anchor="t" lIns="0" tIns="0" rIns="0" bIns="0">
            <a:normAutofit/>
          </a:bodyPr>
          <a:lstStyle/>
          <a:p>
            <a:r>
              <a:rPr lang="ru-RU" sz="1950">
                <a:solidFill>
                  <a:srgbClr val="010000"/>
                </a:solidFill>
                <a:latin typeface="Arial"/>
              </a:rPr>
              <a:t>Медиаплан сбалансирован по бюджету и эффективности, обеспечивая максимальный охват при оптимальных затратах. Все каналы интегрированы.</a:t>
            </a:r>
          </a:p>
        </p:txBody>
      </p:sp>
      <p:sp>
        <p:nvSpPr>
          <p:cNvPr id="11" name="text11"/>
          <p:cNvSpPr>
            <a:spLocks noChangeArrowheads="1"/>
          </p:cNvSpPr>
          <p:nvPr/>
        </p:nvSpPr>
        <p:spPr>
          <a:xfrm>
            <a:off x="8178800" y="2682280"/>
            <a:ext cx="3251200" cy="190500"/>
          </a:xfrm>
          <a:prstGeom prst="rect">
            <a:avLst/>
          </a:prstGeom>
          <a:noFill/>
        </p:spPr>
        <p:txBody>
          <a:bodyPr wrap="square" anchor="t" lIns="0" tIns="0" rIns="0" bIns="0">
            <a:normAutofit/>
          </a:bodyPr>
          <a:lstStyle/>
          <a:p>
            <a:r>
              <a:rPr lang="ru-RU" sz="1800" b="1">
                <a:solidFill>
                  <a:srgbClr val="800020"/>
                </a:solidFill>
                <a:latin typeface="Arial"/>
              </a:rPr>
              <a:t>03</a:t>
            </a:r>
          </a:p>
        </p:txBody>
      </p:sp>
      <p:sp>
        <p:nvSpPr>
          <p:cNvPr id="12" name="text12"/>
          <p:cNvSpPr>
            <a:spLocks noChangeArrowheads="1"/>
          </p:cNvSpPr>
          <p:nvPr/>
        </p:nvSpPr>
        <p:spPr>
          <a:xfrm>
            <a:off x="8178800" y="2999780"/>
            <a:ext cx="3251200" cy="247650"/>
          </a:xfrm>
          <a:prstGeom prst="rect">
            <a:avLst/>
          </a:prstGeom>
          <a:noFill/>
        </p:spPr>
        <p:txBody>
          <a:bodyPr wrap="square" anchor="t" lIns="0" tIns="0" rIns="0" bIns="0">
            <a:normAutofit/>
          </a:bodyPr>
          <a:lstStyle/>
          <a:p>
            <a:r>
              <a:rPr lang="ru-RU" sz="2400" b="1">
                <a:solidFill>
                  <a:srgbClr val="2A2622"/>
                </a:solidFill>
                <a:latin typeface="Arial"/>
              </a:rPr>
              <a:t>Достижение KPI</a:t>
            </a:r>
          </a:p>
        </p:txBody>
      </p:sp>
      <p:sp>
        <p:nvSpPr>
          <p:cNvPr id="13" name="text13"/>
          <p:cNvSpPr>
            <a:spLocks noChangeArrowheads="1"/>
          </p:cNvSpPr>
          <p:nvPr/>
        </p:nvSpPr>
        <p:spPr>
          <a:xfrm>
            <a:off x="8178800" y="3415010"/>
            <a:ext cx="3251200" cy="995561"/>
          </a:xfrm>
          <a:prstGeom prst="rect">
            <a:avLst/>
          </a:prstGeom>
          <a:noFill/>
        </p:spPr>
        <p:txBody>
          <a:bodyPr wrap="square" anchor="t" lIns="0" tIns="0" rIns="0" bIns="0">
            <a:normAutofit/>
          </a:bodyPr>
          <a:lstStyle/>
          <a:p>
            <a:r>
              <a:rPr lang="ru-RU" sz="1950">
                <a:solidFill>
                  <a:srgbClr val="010000"/>
                </a:solidFill>
                <a:latin typeface="Arial"/>
              </a:rPr>
              <a:t>Реализация кампании позволит достичь запланированных KPI, укрепить позиции бренда и повысить лояльность аудитории.</a:t>
            </a:r>
          </a:p>
        </p:txBody>
      </p:sp>
      <p:sp>
        <p:nvSpPr>
          <p:cNvPr id="14" name="text14"/>
          <p:cNvSpPr>
            <a:spLocks noChangeArrowheads="1"/>
          </p:cNvSpPr>
          <p:nvPr/>
        </p:nvSpPr>
        <p:spPr>
          <a:xfrm>
            <a:off x="762000" y="5110262"/>
            <a:ext cx="7620000" cy="203200"/>
          </a:xfrm>
          <a:prstGeom prst="rect">
            <a:avLst/>
          </a:prstGeom>
          <a:noFill/>
        </p:spPr>
        <p:txBody>
          <a:bodyPr wrap="square" anchor="t" lIns="0" tIns="0" rIns="0" bIns="0">
            <a:normAutofit/>
          </a:bodyPr>
          <a:lstStyle/>
          <a:p>
            <a:r>
              <a:rPr lang="ru-RU" sz="1950">
                <a:solidFill>
                  <a:srgbClr val="010000"/>
                </a:solidFill>
                <a:latin typeface="Arial"/>
              </a:rPr>
              <a:t>Перспектива: масштабирование кампании на другие регионы и диджитал-каналы.</a:t>
            </a:r>
          </a:p>
        </p:txBody>
      </p:sp>
    </p:spTree>
  </p:cSld>
  <p:clrMapOvr>
    <a:masterClrMapping/>
  </p:clrMapOvr>
</p:sld>
</file>

<file path=ppt/theme/theme1.xml><?xml version="1.0" encoding="utf-8"?>
<a:theme xmlns:a="http://schemas.openxmlformats.org/drawingml/2006/main" name="prezx">
  <a:themeElements>
    <a:clrScheme name="prezx">
      <a:dk1>
        <a:srgbClr val="1C1C1C"/>
      </a:dk1>
      <a:lt1>
        <a:srgbClr val="FFFFFF"/>
      </a:lt1>
      <a:dk2>
        <a:srgbClr val="44546A"/>
      </a:dk2>
      <a:lt2>
        <a:srgbClr val="E7E6E6"/>
      </a:lt2>
      <a:accent1>
        <a:srgbClr val="2F6BF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zx">
      <a:majorFont>
        <a:latin typeface="Calibri Light"/>
        <a:ea typeface=""/>
        <a:cs typeface=""/>
      </a:majorFont>
      <a:minorFont>
        <a:latin typeface="Calibri"/>
        <a:ea typeface=""/>
        <a:cs typeface=""/>
      </a:minorFont>
    </a:fontScheme>
    <a:fmtScheme name="prezx">
      <a:fillStyleLst>
        <a:solidFill>
          <a:schemeClr val="phClr"/>
        </a:solidFill>
        <a:solidFill>
          <a:schemeClr val="phClr"/>
        </a:solidFill>
        <a:solidFill>
          <a:schemeClr val="phClr"/>
        </a:soli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name="prezx">
  <a:themeElements>
    <a:clrScheme name="prezx">
      <a:dk1>
        <a:srgbClr val="1C1C1C"/>
      </a:dk1>
      <a:lt1>
        <a:srgbClr val="FFFFFF"/>
      </a:lt1>
      <a:dk2>
        <a:srgbClr val="44546A"/>
      </a:dk2>
      <a:lt2>
        <a:srgbClr val="E7E6E6"/>
      </a:lt2>
      <a:accent1>
        <a:srgbClr val="2F6BF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zx">
      <a:majorFont>
        <a:latin typeface="Calibri Light"/>
        <a:ea typeface=""/>
        <a:cs typeface=""/>
      </a:majorFont>
      <a:minorFont>
        <a:latin typeface="Calibri"/>
        <a:ea typeface=""/>
        <a:cs typeface=""/>
      </a:minorFont>
    </a:fontScheme>
    <a:fmtScheme name="prezx">
      <a:fillStyleLst>
        <a:solidFill>
          <a:schemeClr val="phClr"/>
        </a:solidFill>
        <a:solidFill>
          <a:schemeClr val="phClr"/>
        </a:solidFill>
        <a:solidFill>
          <a:schemeClr val="phClr"/>
        </a:soli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Application>prezx</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Коммуникационная кампания бренда</dc:title>
  <dc:creator>prezx</dc:creator>
</cp:coreProperties>
</file>