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gif" ContentType="image/gif"/>
  <Default Extension="svg" ContentType="image/svg+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theme/theme1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Relationship Id="rId3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notesMasterIdLst>
    <p:notesMasterId r:id="rId2"/>
  </p:notesMasterIdLst>
  <p:sldIdLst>
    <p:sldId id="256" r:id="rId101"/>
    <p:sldId id="257" r:id="rId102"/>
    <p:sldId id="258" r:id="rId103"/>
    <p:sldId id="259" r:id="rId104"/>
    <p:sldId id="260" r:id="rId105"/>
    <p:sldId id="261" r:id="rId106"/>
    <p:sldId id="262" r:id="rId107"/>
    <p:sldId id="263" r:id="rId108"/>
    <p:sldId id="264" r:id="rId109"/>
    <p:sldId id="265" r:id="rId110"/>
  </p:sldIdLst>
  <p:sldSz cx="12192000" cy="6858000"/>
  <p:notesSz cx="6858000" cy="9144000"/>
  <p:embeddedFontLst>
    <p:embeddedFont>
      <p:font typeface="Golos Text"/>
      <p:regular r:id="rIdFont0"/>
      <p:bold r:id="rIdFont1"/>
    </p:embeddedFont>
    <p:embeddedFont>
      <p:font typeface="Lora"/>
      <p:regular r:id="rIdFont4"/>
      <p:bold r:id="rIdFont5"/>
    </p:embeddedFont>
  </p:embeddedFontLst>
</p:presentation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notesMaster" Target="notesMasters/notesMaster1.xml"/><Relationship Id="rId101" Type="http://schemas.openxmlformats.org/officeDocument/2006/relationships/slide" Target="slides/slide1.xml"/><Relationship Id="rId102" Type="http://schemas.openxmlformats.org/officeDocument/2006/relationships/slide" Target="slides/slide2.xml"/><Relationship Id="rId103" Type="http://schemas.openxmlformats.org/officeDocument/2006/relationships/slide" Target="slides/slide3.xml"/><Relationship Id="rId104" Type="http://schemas.openxmlformats.org/officeDocument/2006/relationships/slide" Target="slides/slide4.xml"/><Relationship Id="rId105" Type="http://schemas.openxmlformats.org/officeDocument/2006/relationships/slide" Target="slides/slide5.xml"/><Relationship Id="rId106" Type="http://schemas.openxmlformats.org/officeDocument/2006/relationships/slide" Target="slides/slide6.xml"/><Relationship Id="rId107" Type="http://schemas.openxmlformats.org/officeDocument/2006/relationships/slide" Target="slides/slide7.xml"/><Relationship Id="rId108" Type="http://schemas.openxmlformats.org/officeDocument/2006/relationships/slide" Target="slides/slide8.xml"/><Relationship Id="rId109" Type="http://schemas.openxmlformats.org/officeDocument/2006/relationships/slide" Target="slides/slide9.xml"/><Relationship Id="rId110" Type="http://schemas.openxmlformats.org/officeDocument/2006/relationships/slide" Target="slides/slide10.xml"/><Relationship Id="rIdFont0" Type="http://schemas.openxmlformats.org/officeDocument/2006/relationships/font" Target="fonts/font1.fntdata"/><Relationship Id="rIdFont1" Type="http://schemas.openxmlformats.org/officeDocument/2006/relationships/font" Target="fonts/font2.fntdata"/><Relationship Id="rIdFont4" Type="http://schemas.openxmlformats.org/officeDocument/2006/relationships/font" Target="fonts/font5.fntdata"/><Relationship Id="rIdFont5" Type="http://schemas.openxmlformats.org/officeDocument/2006/relationships/font" Target="fonts/font6.fntdata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lineChart>
        <c:grouping val="standard"/>
        <c:varyColors val="0"/>
        <c:ser>
          <c:idx val="0"/>
          <c:order val="0"/>
          <c:spPr>
            <a:ln w="57150" cap="rnd">
              <a:solidFill>
                <a:srgbClr val="7B2D26"/>
              </a:solidFill>
              <a:round/>
            </a:ln>
          </c:spPr>
          <c:marker>
            <c:symbol val="circle"/>
            <c:size val="7"/>
            <c:spPr>
              <a:solidFill>
                <a:srgbClr val="FFFFFF"/>
              </a:solidFill>
              <a:ln w="28575">
                <a:solidFill>
                  <a:srgbClr val="7B2D26"/>
                </a:solidFill>
              </a:ln>
            </c:spPr>
          </c:marker>
          <c:cat>
            <c:strRef>
              <c:f>Sheet1!$A$2:$A$4</c:f>
              <c:strCache>
                <c:ptCount val="3"/>
                <c:pt idx="0">
                  <c:v>2023</c:v>
                </c:pt>
                <c:pt idx="1">
                  <c:v>2024</c:v>
                </c:pt>
                <c:pt idx="2">
                  <c:v>2025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6.4</c:v>
                </c:pt>
                <c:pt idx="1">
                  <c:v>5.2</c:v>
                </c:pt>
                <c:pt idx="2">
                  <c:v>4.1</c:v>
                </c:pt>
              </c:numCache>
            </c:numRef>
          </c:val>
          <c:smooth val="0"/>
        </c:ser>
        <c:marker val="1"/>
        <c:axId val="101"/>
        <c:axId val="102"/>
      </c:line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1300">
                <a:solidFill>
                  <a:srgbClr val="2A2622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plotVisOnly val="1"/>
    <c:dispBlanksAs val="gap"/>
  </c:chart>
  <c:spPr>
    <a:noFill/>
    <a:ln>
      <a:noFill/>
    </a:ln>
  </c:spPr>
  <c:txPr>
    <a:bodyPr/>
    <a:lstStyle/>
    <a:p>
      <a:pPr>
        <a:defRPr sz="1300">
          <a:solidFill>
            <a:srgbClr val="706C67"/>
          </a:solidFill>
          <a:latin typeface="+mn-lt"/>
        </a:defRPr>
      </a:pPr>
      <a:endParaRPr lang="ru-RU"/>
    </a:p>
  </c:txPr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roundedCorners val="0"/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До</c:v>
                </c:pt>
              </c:strCache>
            </c:strRef>
          </c:tx>
          <c:spPr>
            <a:solidFill>
              <a:srgbClr val="E7D8D0"/>
            </a:solidFill>
            <a:ln>
              <a:noFill/>
            </a:ln>
          </c:spPr>
          <c:dLbls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Коэффициент текущей ликвидности</c:v>
                </c:pt>
                <c:pt idx="1">
                  <c:v>Рентабельность продаж</c:v>
                </c:pt>
                <c:pt idx="2">
                  <c:v>Оборачиваемость запасов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1.09</c:v>
                </c:pt>
                <c:pt idx="1">
                  <c:v>4.1</c:v>
                </c:pt>
                <c:pt idx="2">
                  <c:v>56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После</c:v>
                </c:pt>
              </c:strCache>
            </c:strRef>
          </c:tx>
          <c:spPr>
            <a:solidFill>
              <a:srgbClr val="7B2D26"/>
            </a:solidFill>
            <a:ln>
              <a:noFill/>
            </a:ln>
          </c:spPr>
          <c:dLbls>
            <c:showLegendKey val="0"/>
            <c:showVal val="0"/>
            <c:showCatName val="0"/>
            <c:showSerName val="0"/>
            <c:showPercent val="0"/>
            <c:showBubbleSize val="0"/>
          </c:dLbls>
          <c:cat>
            <c:strRef>
              <c:f>Sheet1!$A$2:$A$4</c:f>
              <c:strCache>
                <c:ptCount val="3"/>
                <c:pt idx="0">
                  <c:v>Коэффициент текущей ликвидности</c:v>
                </c:pt>
                <c:pt idx="1">
                  <c:v>Рентабельность продаж</c:v>
                </c:pt>
                <c:pt idx="2">
                  <c:v>Оборачиваемость запасов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1.18</c:v>
                </c:pt>
                <c:pt idx="1">
                  <c:v>5</c:v>
                </c:pt>
                <c:pt idx="2">
                  <c:v>44</c:v>
                </c:pt>
              </c:numCache>
            </c:numRef>
          </c:val>
        </c:ser>
        <c:gapWidth val="60"/>
        <c:overlap val="-10"/>
        <c:axId val="101"/>
        <c:axId val="102"/>
      </c:barChart>
      <c:catAx>
        <c:axId val="101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ln>
            <a:noFill/>
          </a:ln>
        </c:spPr>
        <c:txPr>
          <a:bodyPr/>
          <a:lstStyle/>
          <a:p>
            <a:pPr>
              <a:defRPr sz="850">
                <a:solidFill>
                  <a:srgbClr val="2A2622"/>
                </a:solidFill>
                <a:latin typeface="+mn-lt"/>
              </a:defRPr>
            </a:pPr>
            <a:endParaRPr lang="ru-RU"/>
          </a:p>
        </c:txPr>
        <c:crossAx val="102"/>
      </c:catAx>
      <c:valAx>
        <c:axId val="102"/>
        <c:scaling>
          <c:orientation val="minMax"/>
        </c:scaling>
        <c:delete val="1"/>
        <c:axPos val="l"/>
        <c:majorTickMark val="none"/>
        <c:minorTickMark val="none"/>
        <c:tickLblPos val="none"/>
        <c:crossAx val="101"/>
      </c:valAx>
      <c:spPr>
        <a:noFill/>
        <a:ln>
          <a:noFill/>
        </a:ln>
      </c:spPr>
    </c:plotArea>
    <c:legend>
      <c:legendPos val="t"/>
      <c:overlay val="0"/>
      <c:txPr>
        <a:bodyPr/>
        <a:lstStyle/>
        <a:p>
          <a:pPr>
            <a:defRPr sz="850">
              <a:solidFill>
                <a:srgbClr val="706C67"/>
              </a:solidFill>
              <a:latin typeface="+mn-lt"/>
            </a:defRPr>
          </a:pPr>
          <a:endParaRPr lang="ru-RU"/>
        </a:p>
      </c:txPr>
    </c:legend>
    <c:plotVisOnly val="1"/>
    <c:dispBlanksAs val="gap"/>
  </c:chart>
  <c:spPr>
    <a:noFill/>
    <a:ln>
      <a:noFill/>
    </a:ln>
  </c:spPr>
  <c:txPr>
    <a:bodyPr/>
    <a:lstStyle/>
    <a:p>
      <a:pPr>
        <a:defRPr sz="850">
          <a:solidFill>
            <a:srgbClr val="706C67"/>
          </a:solidFill>
          <a:latin typeface="+mn-lt"/>
        </a:defRPr>
      </a:pPr>
      <a:endParaRPr lang="ru-RU"/>
    </a:p>
  </c:txPr>
</c:chartSpace>
</file>

<file path=ppt/notesMasters/_rels/notesMaster1.xml.rels><?xml version="1.0" encoding="UTF-8" standalone="yes"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Уважаемые члены комиссии, вашему вниманию представляется курсовая работа по дисциплине «Финансовый менеджмент» на тему «Анализ финансового состояния предприятия» на примере ООО «Вектор-Пак». Работа выполнена студентом группы ФМ-22-1 Ивановым И. И., научный руководитель — кандидат экономических наук, доцент Смирнова Е. В. Анализ проведён по данным бухгалтерской отчётности за 2023, 2024 и 2025 годы, а предложенные мероприятия рассчитаны на 2026 год.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перейти к методике, обосную, почему тема вообще важна. Наше предприятие — ООО «Вектор-Пак» — за три года нарастило выручку с 412 до 495 миллионов рублей, то есть примерно на пятую часть. Казалось бы, положительная динамика. Но рентабельность продаж за тот же период упала с 6,4 до 4,1 процента: каждый рубль выручки приносит всё меньше прибыли. Это классический случай, когда рост оборота маскирует падение эффективности, и заметить его можно только через регулярный финансовый анализ. Именно поэтому оценка финансового состояния — не формальность, а инструмент раннего предупреждения: она нужна и менеджменту для решений, и кредиторам с собственниками для оценки рисков. Отсюда и проблема работы: рост выручки при снижающейся рентабельности.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Прежде чем перейти к расчётам, обозначу научный аппарат работы. Объектом исследования выступает финансово-хозяйственная деятельность ООО «Вектор-Пак», а предметом — конкретные показатели: ликвидность, финансовая устойчивость, рентабельность и деловая активность. Цель работы — оценить финансовое состояние предприятия за 2023–2025 годы и на этой основе обосновать мероприятия на 2026 год. Для достижения цели поставлены четыре задачи: сначала анализируем ликвидность и структуру баланса, затем рентабельность и деловую активность, далее выявляем проблемы и, наконец, рассчитываем ожидаемый эффект предложенных мероприятий. Логика именно такая — от диагностики к обоснованным решениям.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Теперь о том, чем и по каким данным сделана работа. Использованы горизонтальный и вертикальный анализ отчётности, коэффициентный метод и сравнение полученных значений с нормативами. Информационная база — бухгалтерский баланс и отчёт о финансовых результатах ООО «Вектор-Пак» за 2023, 2024 и 2025 годы. Справа — этапы работы: от изучения теории и сбора отчётности до расчёта коэффициентов, сравнения с нормативами и разработки мероприятий. Перейдём к методике анализа.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Методика анализа построена на четырёх группах показателей, которые вместе дают полную картину финансового состояния. Ликвидность показывает, способно ли предприятие своевременно гасить краткосрочные обязательства; здесь мы сравниваем коэффициенты абсолютной, быстрой и текущей ликвидности с нормативными значениями. Финансовая устойчивость отвечает на вопрос, насколько предприятие независимо от внешних источников — через коэффициенты автономии, обеспеченности собственными средствами и маневренности. Рентабельность характеризует эффективность: сколько прибыли приносит каждый рубль продаж, активов и собственного капитала. Деловая активность показывает скорость оборота запасов, дебиторской задолженности и активов — то, насколько рационально используются ресурсы. Все расчёты выполнены по отчётности за 2023, 2024 и 2025 годы, и далее мы последовательно рассмотрим каждую группу.</a:t>
            </a: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Объект исследования — ООО «Вектор-Пак», предприятие по производству упаковочных материалов. Анализ охватывает три года: 2023, 2024 и 2025. Обратите внимание на ключевое противоречие: выручка стабильно растёт — с 412 до 495 миллионов рублей, а чистая прибыль при этом падает — с 26,4 до 20,3 миллиона. Численность персонала выросла незначительно, со 128 до 135 человек. Именно это расхождение между ростом выручки и падением прибыли делает анализ финансового состояния особенно важным, и дальше мы разберём его причины.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Смотрим на ликвидность и структуру баланса. Текущая ликвидность за три года снизилась с 1,18 до 1,09, а норматив — не ниже 1,5, то есть разрыв только растёт. Быстрая ликвидность упала с 0,74 до 0,63 при норме 1,0, абсолютная — с 0,11 до 0,07 при норме 0,2. Обеспеченность собственными средствами тоже ушла ниже порога: 0,16 в 2023 году и 0,08 в 2025-м при норме не менее 0,1. Получается, что ни один из четырёх коэффициентов не дотягивает до нормативного значения, и все они двигаются в одну сторону — вниз. Это значит, что предприятие теряет способность быстро рассчитываться по краткосрочным обязательствам, и дальше нужно понять, за счёт чего это происходит.</a:t>
            </a: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Здесь видно главное противоречие: прибыльность падает — с 6,4% в 2023 году до 4,1% в 2025-м, а запасы при этом оборачиваются всё медленнее: 41, 48 и 56 дней. То есть каждый рубль выручки приносит всё меньше прибыли, а деньги всё дольше лежат в сырье и готовой продукции. Запасы копятся на складе — это замороженные оборотные средства. Именно эти две проблемы — падение рентабельности и замедление оборачиваемости — мы выносим в перечень для мероприятий на 2026 год.</a:t>
            </a: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 итогам анализа за 2023–2025 годы сложились три основные проблемы. Первая — просроченная дебиторская задолженность: она отвлекает средства из оборота и давит на ликвидность. Вторая — сверхнормативные запасы, из-за которых оборачиваемость замедлилась до 56 дней. Третья — завышенные коммерческие расходы и логистика. На 2026 год мы предлагаем три мероприятия: реструктуризацию задолженности со скидкой за предоплату, нормирование запасов с системой «точно в срок» и пересмотр коммерческих расходов. Суммарный ожидаемый эффект — 37,2 млн руб., при этом текущая ликвидность вырастет на 0,9 п.п., оборачиваемость ускорится с 56 до 44 дней, а рентабельность продаж — с 4,1% до 5,0%.</a:t>
            </a: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otes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/>
          <a:lstStyle/>
          <a:p>
            <a:r>
              <a:rPr lang="ru-RU" sz="1200"/>
              <a:t>Подведу итог по всем четырём задачам. Текущая ликвидность вырастет с 1,09 до 1,18, но останется ниже норматива 1,5, значит, у предприятия есть напряжение с краткосрочными обязательствами. Рентабельность продаж за три года снизилась до 4,1 процента, а оборачиваемость запасов замедлилась до 56 дней — это говорит о том, что средства «зависают» в запасах. Предложенные на 2026 год мероприятия, по расчётам, дают ожидаемый эффект около 37,2 миллиона рублей — это 7,5 процента выручки 2025 года. Практическая значимость работы в том, что эти расчёты можно использовать в текущем финансовом планировании ООО «Вектор-Пак» и в учебном курсе «Финансовый менеджмент». На этом доклад завершён, готов ответить на вопросы комиссии.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/>
    <p:bodyStyle/>
    <p:otherStyle/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meaaafe1d16da0be4.png"/></Relationships>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m2f4df1e512ea5814.png"/></Relationships>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m2f4df1e512ea5814.png"/></Relationships>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m2f4df1e512ea5814.png"/></Relationships>
</file>

<file path=ppt/slides/_rels/slide5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m2f37408844b3ac18.png"/></Relationships>
</file>

<file path=ppt/slides/_rels/slide6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m42e43213a5958e05.png"/></Relationships>
</file>

<file path=ppt/slides/_rels/slide7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m2e2cc7faab1d1fc5.png"/></Relationships>
</file>

<file path=ppt/slides/_rels/slide8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m2f4df1e512ea5814.png"/><Relationship Id="rIdChart0" Type="http://schemas.openxmlformats.org/officeDocument/2006/relationships/chart" Target="../charts/chart1.xml"/></Relationships>
</file>

<file path=ppt/slides/_rels/slide9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m2f4df1e512ea5814.png"/><Relationship Id="rId4" Type="http://schemas.openxmlformats.org/officeDocument/2006/relationships/image" Target="../media/m8ecb34fb72f71d4b.png"/><Relationship Id="rId5" Type="http://schemas.openxmlformats.org/officeDocument/2006/relationships/image" Target="../media/m7b256eb450dcf080.svg"/></Relationships>
</file>

<file path=ppt/slides/_rels/slide10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m2f4df1e512ea5814.png"/><Relationship Id="rIdChart0" Type="http://schemas.openxmlformats.org/officeDocument/2006/relationships/chart" Target="../charts/char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571500"/>
            <a:ext cx="279400" cy="279400"/>
          </a:xfrm>
          <a:prstGeom prst="roundRect">
            <a:avLst>
              <a:gd name="adj" fmla="val 40909"/>
            </a:avLst>
          </a:prstGeom>
          <a:solidFill>
            <a:srgbClr val="7B2D26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5" name="text5"/>
          <p:cNvSpPr>
            <a:spLocks noChangeArrowheads="1"/>
          </p:cNvSpPr>
          <p:nvPr/>
        </p:nvSpPr>
        <p:spPr>
          <a:xfrm>
            <a:off x="1155700" y="635000"/>
            <a:ext cx="3086795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2A2622"/>
                </a:solidFill>
                <a:latin typeface="Golos Text"/>
              </a:rPr>
              <a:t>Экономический факультет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176139"/>
            <a:ext cx="1003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7B2D26"/>
                </a:solidFill>
                <a:latin typeface="Golos Text"/>
              </a:rPr>
              <a:t>Курсовая работа · Финансовый менеджмент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1455539"/>
            <a:ext cx="9423400" cy="28928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5670"/>
              </a:lnSpc>
            </a:pPr>
            <a:r>
              <a:rPr lang="ru-RU" sz="5400" b="1" spc="-53">
                <a:solidFill>
                  <a:srgbClr val="2A2622"/>
                </a:solidFill>
                <a:latin typeface="Lora"/>
              </a:rPr>
              <a:t>Анализ финансового состояния предприятия (на примере ООО «Вектор-Пак»)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4418211"/>
            <a:ext cx="7010400" cy="927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400"/>
              </a:lnSpc>
            </a:pPr>
            <a:r>
              <a:rPr lang="ru-RU" sz="1600">
                <a:solidFill>
                  <a:srgbClr val="706C67"/>
                </a:solidFill>
                <a:latin typeface="Golos Text"/>
              </a:rPr>
              <a:t>Оценка ликвидности, финансовой устойчивости, рентабельности и деловой активности по данным бухгалтерской отчётности за 2023–2025 годы и мероприятия на 2026 год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5892800"/>
            <a:ext cx="1382967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Автор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762000" y="6089015"/>
            <a:ext cx="1262063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Иванов И. И.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2220119" y="5892800"/>
            <a:ext cx="1705983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Роль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2220119" y="6089015"/>
            <a:ext cx="1585079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группа ФМ-22-1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3947418" y="5892800"/>
            <a:ext cx="5944989" cy="1422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020"/>
              </a:lnSpc>
            </a:pPr>
            <a:r>
              <a:rPr lang="ru-RU" sz="850" cap="all" spc="119">
                <a:solidFill>
                  <a:srgbClr val="706C67"/>
                </a:solidFill>
                <a:latin typeface="Golos Text"/>
              </a:rPr>
              <a:t>Аудитория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3947418" y="6089015"/>
            <a:ext cx="5944989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Научный руководитель: к.э.н., доцент Смирнова Е. В. · 2026 год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43588" y="2629141"/>
            <a:ext cx="125724" cy="125724"/>
          </a:xfrm>
          <a:prstGeom prst="roundRect">
            <a:avLst>
              <a:gd name="adj" fmla="val 30304"/>
            </a:avLst>
          </a:prstGeom>
          <a:solidFill>
            <a:srgbClr val="7B2D26"/>
          </a:solidFill>
          <a:ln>
            <a:noFill/>
          </a:ln>
        </p:spPr>
      </p:sp>
      <p:sp>
        <p:nvSpPr>
          <p:cNvPr id="4" name="card4"/>
          <p:cNvSpPr/>
          <p:nvPr/>
        </p:nvSpPr>
        <p:spPr>
          <a:xfrm>
            <a:off x="743588" y="3886441"/>
            <a:ext cx="125724" cy="125723"/>
          </a:xfrm>
          <a:prstGeom prst="roundRect">
            <a:avLst>
              <a:gd name="adj" fmla="val 30304"/>
            </a:avLst>
          </a:prstGeom>
          <a:solidFill>
            <a:srgbClr val="7B2D26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743588" y="5143741"/>
            <a:ext cx="125724" cy="125723"/>
          </a:xfrm>
          <a:prstGeom prst="roundRect">
            <a:avLst>
              <a:gd name="adj" fmla="val 30304"/>
            </a:avLst>
          </a:prstGeom>
          <a:solidFill>
            <a:srgbClr val="7B2D26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72200" y="2193131"/>
            <a:ext cx="5257800" cy="4029869"/>
          </a:xfrm>
          <a:prstGeom prst="roundRect">
            <a:avLst>
              <a:gd name="adj" fmla="val 472"/>
            </a:avLst>
          </a:prstGeom>
          <a:solidFill>
            <a:srgbClr val="2A2622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35000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7B2D26"/>
                </a:solidFill>
                <a:latin typeface="Golos Text"/>
              </a:rPr>
              <a:t>Введение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882650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Актуальность регулярной оценки финансового состояния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1400" y="2563416"/>
            <a:ext cx="4699000" cy="1041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25"/>
              </a:lnSpc>
            </a:pPr>
            <a:r>
              <a:rPr lang="ru-RU" sz="1350">
                <a:solidFill>
                  <a:srgbClr val="2A2622"/>
                </a:solidFill>
                <a:latin typeface="Golos Text"/>
              </a:rPr>
              <a:t>Раннее предупреждение: регулярная оценка выявляет признаки неплатёжеспособности и ухудшения структуры баланса до того, как они станут критическими.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1400" y="3820716"/>
            <a:ext cx="4699000" cy="1041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25"/>
              </a:lnSpc>
            </a:pPr>
            <a:r>
              <a:rPr lang="ru-RU" sz="1350">
                <a:solidFill>
                  <a:srgbClr val="2A2622"/>
                </a:solidFill>
                <a:latin typeface="Golos Text"/>
              </a:rPr>
              <a:t>Основа управленческих решений: результаты анализа дают базу для планирования затрат, ценовой политики и управления запасами и дебиторской задолженностью.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41400" y="5078016"/>
            <a:ext cx="4699000" cy="78422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025"/>
              </a:lnSpc>
            </a:pPr>
            <a:r>
              <a:rPr lang="ru-RU" sz="1350">
                <a:solidFill>
                  <a:srgbClr val="2A2622"/>
                </a:solidFill>
                <a:latin typeface="Golos Text"/>
              </a:rPr>
              <a:t>Интересы кредиторов и собственников: банки и поставщики судят об устойчивости по отчётности, владельцы — о риске вложений.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553200" y="3145830"/>
            <a:ext cx="51308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cap="all" spc="152">
                <a:solidFill>
                  <a:srgbClr val="C0938D"/>
                </a:solidFill>
                <a:latin typeface="Golos Text"/>
              </a:rPr>
              <a:t>Проблема исследования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553200" y="3451920"/>
            <a:ext cx="4521200" cy="18260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380"/>
              </a:lnSpc>
            </a:pPr>
            <a:r>
              <a:rPr lang="ru-RU" sz="1700" b="1">
                <a:solidFill>
                  <a:srgbClr val="F6F3EC"/>
                </a:solidFill>
                <a:latin typeface="Golos Text"/>
              </a:rPr>
              <a:t>Выручка ООО «Вектор-Пак» за 2023–2025 годы выросла с 412 до 495 млн руб., а рентабельность продаж упала с 6,4% до 4,1%. Рост оборота не даёт роста эффективности — нужен регулярный анализ.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По данным бухгалтерской отчётности ООО «Вектор-Пак» за 2023–2025 годы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41091"/>
            <a:ext cx="5257800" cy="1344216"/>
          </a:xfrm>
          <a:prstGeom prst="roundRect">
            <a:avLst>
              <a:gd name="adj" fmla="val 1417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762000" y="3237706"/>
            <a:ext cx="5257800" cy="1422797"/>
          </a:xfrm>
          <a:prstGeom prst="roundRect">
            <a:avLst>
              <a:gd name="adj" fmla="val 1338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4812903"/>
            <a:ext cx="5257800" cy="1410097"/>
          </a:xfrm>
          <a:prstGeom prst="roundRect">
            <a:avLst>
              <a:gd name="adj" fmla="val 1350"/>
            </a:avLst>
          </a:prstGeom>
          <a:solidFill>
            <a:srgbClr val="E7D8D0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72200" y="1741091"/>
            <a:ext cx="5257800" cy="4481909"/>
          </a:xfrm>
          <a:prstGeom prst="roundRect">
            <a:avLst>
              <a:gd name="adj" fmla="val 425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35000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7B2D26"/>
                </a:solidFill>
                <a:latin typeface="Golos Text"/>
              </a:rPr>
              <a:t>Научный аппарат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88265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Цель и задачи работы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7750" y="1976041"/>
            <a:ext cx="53213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cap="all" spc="152">
                <a:solidFill>
                  <a:srgbClr val="7B2D26"/>
                </a:solidFill>
                <a:latin typeface="Golos Text"/>
              </a:rPr>
              <a:t>Объект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7750" y="2208808"/>
            <a:ext cx="4711700" cy="49133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84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Объект исследования — финансово-хозяйственная деятельность ООО «Вектор-Пак» за 2023–2025 годы.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47750" y="3472656"/>
            <a:ext cx="53213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cap="all" spc="152">
                <a:solidFill>
                  <a:srgbClr val="7B2D26"/>
                </a:solidFill>
                <a:latin typeface="Golos Text"/>
              </a:rPr>
              <a:t>Предмет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47750" y="3705423"/>
            <a:ext cx="4711700" cy="730647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84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Предмет исследования — показатели ликвидности, финансовой устойчивости, рентабельности и деловой активности предприятия.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41400" y="5041503"/>
            <a:ext cx="53340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cap="all" spc="152">
                <a:solidFill>
                  <a:srgbClr val="7B2D26"/>
                </a:solidFill>
                <a:latin typeface="Golos Text"/>
              </a:rPr>
              <a:t>Цель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41400" y="5274270"/>
            <a:ext cx="4724400" cy="730647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84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Цель — оценить финансовое состояние ООО «Вектор-Пак» за 2023–2025 годы и обосновать мероприятия на 2026 год.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6483350" y="2026841"/>
            <a:ext cx="52705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cap="all" spc="152">
                <a:solidFill>
                  <a:srgbClr val="7B2D26"/>
                </a:solidFill>
                <a:latin typeface="Golos Text"/>
              </a:rPr>
              <a:t>Задачи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483350" y="2363391"/>
            <a:ext cx="288429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7B2D26"/>
                </a:solidFill>
                <a:latin typeface="Golos Text"/>
              </a:rPr>
              <a:t>01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797179" y="2359422"/>
            <a:ext cx="4347071" cy="473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250">
                <a:solidFill>
                  <a:srgbClr val="2A2622"/>
                </a:solidFill>
                <a:latin typeface="Golos Text"/>
              </a:rPr>
              <a:t>Проанализировать ликвидность и структуру баланса предприятия за 2023–2025 годы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2988866"/>
            <a:ext cx="30232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7B2D26"/>
                </a:solidFill>
                <a:latin typeface="Golos Text"/>
              </a:rPr>
              <a:t>02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811070" y="2984897"/>
            <a:ext cx="4333180" cy="473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250">
                <a:solidFill>
                  <a:srgbClr val="2A2622"/>
                </a:solidFill>
                <a:latin typeface="Golos Text"/>
              </a:rPr>
              <a:t>Оценить рентабельность и деловую активность по данным отчётности 2023–2025 годов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83350" y="3614341"/>
            <a:ext cx="303014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7B2D26"/>
                </a:solidFill>
                <a:latin typeface="Golos Text"/>
              </a:rPr>
              <a:t>03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811764" y="3610372"/>
            <a:ext cx="4332486" cy="473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250">
                <a:solidFill>
                  <a:srgbClr val="2A2622"/>
                </a:solidFill>
                <a:latin typeface="Golos Text"/>
              </a:rPr>
              <a:t>Выявить ключевые проблемы финансового состояния по итогам анализа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483350" y="4239816"/>
            <a:ext cx="306685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7B2D26"/>
                </a:solidFill>
                <a:latin typeface="Golos Text"/>
              </a:rPr>
              <a:t>04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815435" y="4235847"/>
            <a:ext cx="4328815" cy="473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250">
                <a:solidFill>
                  <a:srgbClr val="2A2622"/>
                </a:solidFill>
                <a:latin typeface="Golos Text"/>
              </a:rPr>
              <a:t>Рассчитать ожидаемый эффект предложенных мероприятий на 2026 год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741091"/>
            <a:ext cx="5257800" cy="1396603"/>
          </a:xfrm>
          <a:prstGeom prst="roundRect">
            <a:avLst>
              <a:gd name="adj" fmla="val 1364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762000" y="3290094"/>
            <a:ext cx="5257800" cy="1396603"/>
          </a:xfrm>
          <a:prstGeom prst="roundRect">
            <a:avLst>
              <a:gd name="adj" fmla="val 1364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4839097"/>
            <a:ext cx="5257800" cy="1383903"/>
          </a:xfrm>
          <a:prstGeom prst="roundRect">
            <a:avLst>
              <a:gd name="adj" fmla="val 1376"/>
            </a:avLst>
          </a:prstGeom>
          <a:solidFill>
            <a:srgbClr val="E7D8D0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172200" y="1741091"/>
            <a:ext cx="5257800" cy="4481909"/>
          </a:xfrm>
          <a:prstGeom prst="roundRect">
            <a:avLst>
              <a:gd name="adj" fmla="val 425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635000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7B2D26"/>
                </a:solidFill>
                <a:latin typeface="Golos Text"/>
              </a:rPr>
              <a:t>Научный аппарат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88265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Методы исследования и информационная база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7750" y="1976041"/>
            <a:ext cx="53213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cap="all" spc="152">
                <a:solidFill>
                  <a:srgbClr val="7B2D26"/>
                </a:solidFill>
                <a:latin typeface="Golos Text"/>
              </a:rPr>
              <a:t>Методы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7750" y="2208808"/>
            <a:ext cx="4711700" cy="49133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84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Горизонтальный и вертикальный анализ: динамика статей отчётности и структура баланса.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47750" y="3525044"/>
            <a:ext cx="53213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cap="all" spc="152">
                <a:solidFill>
                  <a:srgbClr val="7B2D26"/>
                </a:solidFill>
                <a:latin typeface="Golos Text"/>
              </a:rPr>
              <a:t>Инструменты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47750" y="3757811"/>
            <a:ext cx="4711700" cy="49133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84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Коэффициентный метод: расчёт показателей и сравнение их с нормативными значениями.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1041400" y="5067697"/>
            <a:ext cx="53340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cap="all" spc="152">
                <a:solidFill>
                  <a:srgbClr val="7B2D26"/>
                </a:solidFill>
                <a:latin typeface="Golos Text"/>
              </a:rPr>
              <a:t>База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41400" y="5300464"/>
            <a:ext cx="4724400" cy="49133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84"/>
              </a:lnSpc>
            </a:pPr>
            <a:r>
              <a:rPr lang="ru-RU" sz="1300" b="1">
                <a:solidFill>
                  <a:srgbClr val="2A2622"/>
                </a:solidFill>
                <a:latin typeface="Golos Text"/>
              </a:rPr>
              <a:t>Бухгалтерский баланс и отчёт о финансовых результатах ООО «Вектор-Пак» за 2023–2025 годы.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6483350" y="2026841"/>
            <a:ext cx="5270500" cy="15748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40"/>
              </a:lnSpc>
            </a:pPr>
            <a:r>
              <a:rPr lang="ru-RU" sz="950" cap="all" spc="152">
                <a:solidFill>
                  <a:srgbClr val="7B2D26"/>
                </a:solidFill>
                <a:latin typeface="Golos Text"/>
              </a:rPr>
              <a:t>Этапы работы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6483350" y="2363391"/>
            <a:ext cx="288429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7B2D26"/>
                </a:solidFill>
                <a:latin typeface="Golos Text"/>
              </a:rPr>
              <a:t>01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797179" y="2359422"/>
            <a:ext cx="4347071" cy="473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250">
                <a:solidFill>
                  <a:srgbClr val="2A2622"/>
                </a:solidFill>
                <a:latin typeface="Golos Text"/>
              </a:rPr>
              <a:t>Изучить теоретические основы анализа финансового состояния предприятия.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2988866"/>
            <a:ext cx="30232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7B2D26"/>
                </a:solidFill>
                <a:latin typeface="Golos Text"/>
              </a:rPr>
              <a:t>02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811070" y="2984897"/>
            <a:ext cx="4333180" cy="473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250">
                <a:solidFill>
                  <a:srgbClr val="2A2622"/>
                </a:solidFill>
                <a:latin typeface="Golos Text"/>
              </a:rPr>
              <a:t>Собрать и обработать бухгалтерскую отчётность ООО «Вектор-Пак» за 2023–2025 годы.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83350" y="3614341"/>
            <a:ext cx="303014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7B2D26"/>
                </a:solidFill>
                <a:latin typeface="Golos Text"/>
              </a:rPr>
              <a:t>03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811764" y="3610372"/>
            <a:ext cx="4332486" cy="473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250">
                <a:solidFill>
                  <a:srgbClr val="2A2622"/>
                </a:solidFill>
                <a:latin typeface="Golos Text"/>
              </a:rPr>
              <a:t>Рассчитать коэффициенты ликвидности, финансовой устойчивости, рентабельности и деловой активности.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483350" y="4239816"/>
            <a:ext cx="306685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7B2D26"/>
                </a:solidFill>
                <a:latin typeface="Golos Text"/>
              </a:rPr>
              <a:t>04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815435" y="4235847"/>
            <a:ext cx="4328815" cy="473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250">
                <a:solidFill>
                  <a:srgbClr val="2A2622"/>
                </a:solidFill>
                <a:latin typeface="Golos Text"/>
              </a:rPr>
              <a:t>Сравнить полученные значения с нормативами и выявить отклонения.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483350" y="4865291"/>
            <a:ext cx="302320" cy="1879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80"/>
              </a:lnSpc>
            </a:pPr>
            <a:r>
              <a:rPr lang="ru-RU" sz="1150">
                <a:solidFill>
                  <a:srgbClr val="7B2D26"/>
                </a:solidFill>
                <a:latin typeface="Golos Text"/>
              </a:rPr>
              <a:t>05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6811070" y="4861322"/>
            <a:ext cx="4333180" cy="473075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13"/>
              </a:lnSpc>
            </a:pPr>
            <a:r>
              <a:rPr lang="ru-RU" sz="1250">
                <a:solidFill>
                  <a:srgbClr val="2A2622"/>
                </a:solidFill>
                <a:latin typeface="Golos Text"/>
              </a:rPr>
              <a:t>Разработать мероприятия по улучшению финансового состояния на 2026 год и оценить их эффект.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1955602"/>
            <a:ext cx="5257800" cy="1930499"/>
          </a:xfrm>
          <a:prstGeom prst="roundRect">
            <a:avLst>
              <a:gd name="adj" fmla="val 986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1955602"/>
            <a:ext cx="5257800" cy="1930499"/>
          </a:xfrm>
          <a:prstGeom prst="roundRect">
            <a:avLst>
              <a:gd name="adj" fmla="val 986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5" name="card5"/>
          <p:cNvSpPr/>
          <p:nvPr/>
        </p:nvSpPr>
        <p:spPr>
          <a:xfrm>
            <a:off x="762000" y="4038501"/>
            <a:ext cx="5257800" cy="1930499"/>
          </a:xfrm>
          <a:prstGeom prst="roundRect">
            <a:avLst>
              <a:gd name="adj" fmla="val 986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6" name="card6"/>
          <p:cNvSpPr/>
          <p:nvPr/>
        </p:nvSpPr>
        <p:spPr>
          <a:xfrm>
            <a:off x="6172200" y="4038501"/>
            <a:ext cx="5257800" cy="1930499"/>
          </a:xfrm>
          <a:prstGeom prst="roundRect">
            <a:avLst>
              <a:gd name="adj" fmla="val 986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7" name="card7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117600" y="622300"/>
            <a:ext cx="1915874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7B2D26"/>
                </a:solidFill>
                <a:latin typeface="Golos Text"/>
              </a:rPr>
              <a:t>Методика анализа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695920"/>
            <a:ext cx="10693400" cy="865981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59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Четыре группы показателей финансового состояния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73150" y="2241352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7B2D26"/>
                </a:solidFill>
                <a:latin typeface="Golos Text"/>
              </a:rPr>
              <a:t>01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73150" y="2538532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Ликвидность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073150" y="2869406"/>
            <a:ext cx="46609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Коэффициенты абсолютной, быстрой и текущей ликвидности. Норматив: абсолютной — ≥ 0,2; быстрой — ≥ 1,0; текущей — 1,5–2,0.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6483350" y="2241352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7B2D26"/>
                </a:solidFill>
                <a:latin typeface="Golos Text"/>
              </a:rPr>
              <a:t>02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6483350" y="2538532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Финансовая устойчивость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6483350" y="2869406"/>
            <a:ext cx="46609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Коэффициенты автономии, обеспеченности собственными средствами, маневренности. Норматив: автономии — ≥ 0,5; обеспеченности — ≥ 0,1; маневренности — 0,2–0,5.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1073150" y="432425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7B2D26"/>
                </a:solidFill>
                <a:latin typeface="Golos Text"/>
              </a:rPr>
              <a:t>03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73150" y="462143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Рентабельность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1073150" y="4952305"/>
            <a:ext cx="46609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Рентабельность продаж, активов, собственного капитала. Норматив: положительная динамика и превышение среднеотраслевых значений.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483350" y="4324251"/>
            <a:ext cx="52705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>
                <a:solidFill>
                  <a:srgbClr val="7B2D26"/>
                </a:solidFill>
                <a:latin typeface="Golos Text"/>
              </a:rPr>
              <a:t>04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483350" y="4621431"/>
            <a:ext cx="5270500" cy="2565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20"/>
              </a:lnSpc>
            </a:pPr>
            <a:r>
              <a:rPr lang="ru-RU" sz="1600" b="1">
                <a:solidFill>
                  <a:srgbClr val="2A2622"/>
                </a:solidFill>
                <a:latin typeface="Golos Text"/>
              </a:rPr>
              <a:t>Деловая активность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483350" y="4952305"/>
            <a:ext cx="4660900" cy="721122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59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Оборачиваемость запасов, дебиторской задолженности, активов. Норматив: ускорение оборачиваемости и сокращение периода оборота в днях.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Нормативные значения приведены по учебной литературе по финансовому анализу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328466"/>
            <a:ext cx="3420467" cy="2616200"/>
          </a:xfrm>
          <a:prstGeom prst="roundRect">
            <a:avLst>
              <a:gd name="adj" fmla="val 728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4385667" y="2328466"/>
            <a:ext cx="3420566" cy="2616200"/>
          </a:xfrm>
          <a:prstGeom prst="roundRect">
            <a:avLst>
              <a:gd name="adj" fmla="val 728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5" name="card5"/>
          <p:cNvSpPr/>
          <p:nvPr/>
        </p:nvSpPr>
        <p:spPr>
          <a:xfrm>
            <a:off x="8009434" y="2328466"/>
            <a:ext cx="3420566" cy="2616200"/>
          </a:xfrm>
          <a:prstGeom prst="roundRect">
            <a:avLst>
              <a:gd name="adj" fmla="val 728"/>
            </a:avLst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6" name="card6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1117600" y="1316335"/>
            <a:ext cx="2225318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7B2D26"/>
                </a:solidFill>
                <a:latin typeface="Golos Text"/>
              </a:rPr>
              <a:t>Объект исследования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762000" y="1574105"/>
            <a:ext cx="11303000" cy="51943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990"/>
              </a:lnSpc>
            </a:pPr>
            <a:r>
              <a:rPr lang="ru-RU" sz="3800" b="1" spc="-37">
                <a:solidFill>
                  <a:srgbClr val="2A2622"/>
                </a:solidFill>
                <a:latin typeface="Lora"/>
              </a:rPr>
              <a:t>Краткая характеристика ООО «Вектор-Пак»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1047750" y="2550716"/>
            <a:ext cx="2874367" cy="1231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7B2D26"/>
                </a:solidFill>
                <a:latin typeface="Lora"/>
              </a:rPr>
              <a:t>495 млн ₽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047750" y="3935016"/>
            <a:ext cx="3418761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Выручка, 2025 год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1047750" y="4233466"/>
            <a:ext cx="2874367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412 млн ₽ (2023) → 468 млн ₽ (2024) → 495 млн ₽ (2025)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4671417" y="2550716"/>
            <a:ext cx="2874466" cy="1231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7B2D26"/>
                </a:solidFill>
                <a:latin typeface="Lora"/>
              </a:rPr>
              <a:t>20,3 млн ₽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4671417" y="3935016"/>
            <a:ext cx="341888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Чистая прибыль, 2025 год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4671417" y="4233466"/>
            <a:ext cx="2874466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26,4 млн ₽ (2023) → 24,3 млн ₽ (2024) → 20,3 млн ₽ (2025)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8295184" y="2550716"/>
            <a:ext cx="3484066" cy="622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4800"/>
              </a:lnSpc>
            </a:pPr>
            <a:r>
              <a:rPr lang="ru-RU" sz="4800" b="1" spc="-143">
                <a:solidFill>
                  <a:srgbClr val="7B2D26"/>
                </a:solidFill>
                <a:latin typeface="Lora"/>
              </a:rPr>
              <a:t>135 чел.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8295184" y="3325416"/>
            <a:ext cx="2874466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Golos Text"/>
              </a:rPr>
              <a:t>Численность персонала, 2025 год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8295184" y="3852466"/>
            <a:ext cx="2874466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200">
                <a:solidFill>
                  <a:srgbClr val="706C67"/>
                </a:solidFill>
                <a:latin typeface="Golos Text"/>
              </a:rPr>
              <a:t>128 чел. (2023) → 132 чел. (2024) → 135 чел. (2025)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762000" y="5135166"/>
            <a:ext cx="7645400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Выручка растёт, но чистая прибыль снижается — это и определяет необходимость анализа финансового состояния.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По данным бухгалтерской отчётности ООО «Вектор-Пак» за 2023–2025 годы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762000" y="2440285"/>
            <a:ext cx="10668000" cy="3079750"/>
          </a:xfrm>
          <a:prstGeom prst="roundRect">
            <a:avLst>
              <a:gd name="adj" fmla="val 618"/>
            </a:avLst>
          </a:prstGeom>
          <a:noFill/>
          <a:ln w="12700" cap="flat">
            <a:solidFill>
              <a:srgbClr val="E7D8D0"/>
            </a:solidFill>
          </a:ln>
        </p:spPr>
      </p:sp>
      <p:sp>
        <p:nvSpPr>
          <p:cNvPr id="4" name="card4"/>
          <p:cNvSpPr/>
          <p:nvPr/>
        </p:nvSpPr>
        <p:spPr>
          <a:xfrm>
            <a:off x="3815358" y="2452985"/>
            <a:ext cx="1900535" cy="571500"/>
          </a:xfrm>
          <a:prstGeom prst="rect">
            <a:avLst/>
          </a:prstGeom>
          <a:solidFill>
            <a:srgbClr val="E7D8D0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3815358" y="3024485"/>
            <a:ext cx="1900535" cy="565150"/>
          </a:xfrm>
          <a:prstGeom prst="rect">
            <a:avLst/>
          </a:prstGeom>
          <a:solidFill>
            <a:srgbClr val="E7D8D0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3815358" y="3589635"/>
            <a:ext cx="1900535" cy="565150"/>
          </a:xfrm>
          <a:prstGeom prst="rect">
            <a:avLst/>
          </a:prstGeom>
          <a:solidFill>
            <a:srgbClr val="E7D8D0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3815358" y="4154785"/>
            <a:ext cx="1900535" cy="565150"/>
          </a:xfrm>
          <a:prstGeom prst="rect">
            <a:avLst/>
          </a:prstGeom>
          <a:solidFill>
            <a:srgbClr val="E7D8D0"/>
          </a:solidFill>
          <a:ln>
            <a:noFill/>
          </a:ln>
        </p:spPr>
      </p:sp>
      <p:sp>
        <p:nvSpPr>
          <p:cNvPr id="8" name="card8"/>
          <p:cNvSpPr/>
          <p:nvPr/>
        </p:nvSpPr>
        <p:spPr>
          <a:xfrm>
            <a:off x="3815358" y="4719935"/>
            <a:ext cx="1900535" cy="787400"/>
          </a:xfrm>
          <a:prstGeom prst="rect">
            <a:avLst/>
          </a:prstGeom>
          <a:solidFill>
            <a:srgbClr val="E7D8D0"/>
          </a:solidFill>
          <a:ln>
            <a:noFill/>
          </a:ln>
        </p:spPr>
      </p:sp>
      <p:sp>
        <p:nvSpPr>
          <p:cNvPr id="9" name="card9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1117600" y="976015"/>
            <a:ext cx="2146737" cy="12446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880"/>
              </a:lnSpc>
            </a:pPr>
            <a:r>
              <a:rPr lang="ru-RU" sz="800" b="1" cap="all" spc="160">
                <a:solidFill>
                  <a:srgbClr val="7B2D26"/>
                </a:solidFill>
                <a:latin typeface="Golos Text"/>
              </a:rPr>
              <a:t>Анализ ликвидности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2000" y="1202035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A2622"/>
                </a:solidFill>
                <a:latin typeface="Lora"/>
              </a:rPr>
              <a:t>Коэффициенты ликвидности и структуры баланса, 2023–2025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965200" y="2618085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Коэффициент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3853904" y="2618085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7B2D26"/>
                </a:solidFill>
                <a:latin typeface="Lora"/>
              </a:rPr>
              <a:t>Норматив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5754449" y="2618085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2023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7654885" y="2618085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2024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9555321" y="2618085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 b="1">
                <a:solidFill>
                  <a:srgbClr val="2A2622"/>
                </a:solidFill>
                <a:latin typeface="Lora"/>
              </a:rPr>
              <a:t>2025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965200" y="3192760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Текущая ликвидность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3853904" y="3189585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≥ 1,5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5754449" y="3192760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1,18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7654885" y="3192760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1,12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9555321" y="3192760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1,09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965200" y="3757910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Быстрая ликвидность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3853904" y="3754735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≥ 1,0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5754449" y="3757910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0,74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7654885" y="3757910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0,69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9555321" y="3757910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0,63</a:t>
            </a:r>
          </a:p>
        </p:txBody>
      </p:sp>
      <p:sp>
        <p:nvSpPr>
          <p:cNvPr id="27" name="text27"/>
          <p:cNvSpPr>
            <a:spLocks noChangeArrowheads="1"/>
          </p:cNvSpPr>
          <p:nvPr/>
        </p:nvSpPr>
        <p:spPr>
          <a:xfrm>
            <a:off x="965200" y="4323060"/>
            <a:ext cx="3191589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Абсолютная ликвидность</a:t>
            </a:r>
          </a:p>
        </p:txBody>
      </p:sp>
      <p:sp>
        <p:nvSpPr>
          <p:cNvPr id="28" name="text28"/>
          <p:cNvSpPr>
            <a:spLocks noChangeArrowheads="1"/>
          </p:cNvSpPr>
          <p:nvPr/>
        </p:nvSpPr>
        <p:spPr>
          <a:xfrm>
            <a:off x="3853904" y="4319885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≥ 0,2</a:t>
            </a:r>
          </a:p>
        </p:txBody>
      </p:sp>
      <p:sp>
        <p:nvSpPr>
          <p:cNvPr id="29" name="text29"/>
          <p:cNvSpPr>
            <a:spLocks noChangeArrowheads="1"/>
          </p:cNvSpPr>
          <p:nvPr/>
        </p:nvSpPr>
        <p:spPr>
          <a:xfrm>
            <a:off x="5754449" y="4323060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0,11</a:t>
            </a:r>
          </a:p>
        </p:txBody>
      </p:sp>
      <p:sp>
        <p:nvSpPr>
          <p:cNvPr id="30" name="text30"/>
          <p:cNvSpPr>
            <a:spLocks noChangeArrowheads="1"/>
          </p:cNvSpPr>
          <p:nvPr/>
        </p:nvSpPr>
        <p:spPr>
          <a:xfrm>
            <a:off x="7654885" y="4323060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0,09</a:t>
            </a:r>
          </a:p>
        </p:txBody>
      </p:sp>
      <p:sp>
        <p:nvSpPr>
          <p:cNvPr id="31" name="text31"/>
          <p:cNvSpPr>
            <a:spLocks noChangeArrowheads="1"/>
          </p:cNvSpPr>
          <p:nvPr/>
        </p:nvSpPr>
        <p:spPr>
          <a:xfrm>
            <a:off x="9555321" y="4323060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0,07</a:t>
            </a:r>
          </a:p>
        </p:txBody>
      </p:sp>
      <p:sp>
        <p:nvSpPr>
          <p:cNvPr id="32" name="text32"/>
          <p:cNvSpPr>
            <a:spLocks noChangeArrowheads="1"/>
          </p:cNvSpPr>
          <p:nvPr/>
        </p:nvSpPr>
        <p:spPr>
          <a:xfrm>
            <a:off x="965200" y="4885035"/>
            <a:ext cx="2685058" cy="469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Обеспеченность собственными средствами</a:t>
            </a:r>
          </a:p>
        </p:txBody>
      </p:sp>
      <p:sp>
        <p:nvSpPr>
          <p:cNvPr id="33" name="text33"/>
          <p:cNvSpPr>
            <a:spLocks noChangeArrowheads="1"/>
          </p:cNvSpPr>
          <p:nvPr/>
        </p:nvSpPr>
        <p:spPr>
          <a:xfrm>
            <a:off x="3853904" y="4996160"/>
            <a:ext cx="1823442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≥ 0,1</a:t>
            </a:r>
          </a:p>
        </p:txBody>
      </p:sp>
      <p:sp>
        <p:nvSpPr>
          <p:cNvPr id="34" name="text34"/>
          <p:cNvSpPr>
            <a:spLocks noChangeArrowheads="1"/>
          </p:cNvSpPr>
          <p:nvPr/>
        </p:nvSpPr>
        <p:spPr>
          <a:xfrm>
            <a:off x="5754449" y="4999335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0,16</a:t>
            </a:r>
          </a:p>
        </p:txBody>
      </p:sp>
      <p:sp>
        <p:nvSpPr>
          <p:cNvPr id="35" name="text35"/>
          <p:cNvSpPr>
            <a:spLocks noChangeArrowheads="1"/>
          </p:cNvSpPr>
          <p:nvPr/>
        </p:nvSpPr>
        <p:spPr>
          <a:xfrm>
            <a:off x="7654885" y="4999335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0,11</a:t>
            </a:r>
          </a:p>
        </p:txBody>
      </p:sp>
      <p:sp>
        <p:nvSpPr>
          <p:cNvPr id="36" name="text36"/>
          <p:cNvSpPr>
            <a:spLocks noChangeArrowheads="1"/>
          </p:cNvSpPr>
          <p:nvPr/>
        </p:nvSpPr>
        <p:spPr>
          <a:xfrm>
            <a:off x="9555321" y="4999335"/>
            <a:ext cx="1823323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ctr">
              <a:lnSpc>
                <a:spcPts val="1800"/>
              </a:lnSpc>
            </a:pPr>
            <a:r>
              <a:rPr lang="ru-RU" sz="1500">
                <a:solidFill>
                  <a:srgbClr val="2A2622"/>
                </a:solidFill>
                <a:latin typeface="Golos Text"/>
              </a:rPr>
              <a:t>0,08</a:t>
            </a:r>
          </a:p>
        </p:txBody>
      </p:sp>
      <p:sp>
        <p:nvSpPr>
          <p:cNvPr id="37" name="text37"/>
          <p:cNvSpPr>
            <a:spLocks noChangeArrowheads="1"/>
          </p:cNvSpPr>
          <p:nvPr/>
        </p:nvSpPr>
        <p:spPr>
          <a:xfrm>
            <a:off x="762000" y="5671800"/>
            <a:ext cx="8255000" cy="2108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6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Все четыре коэффициента ниже норматива и продолжают снижаться</a:t>
            </a:r>
          </a:p>
        </p:txBody>
      </p:sp>
      <p:sp>
        <p:nvSpPr>
          <p:cNvPr id="38" name="text38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По данным бухгалтерской отчётности ООО за 2023–2025 годы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graphicFrame>
        <p:nvGraphicFramePr>
          <p:cNvPr id="4" name="chart4"/>
          <p:cNvGraphicFramePr/>
          <p:nvPr/>
        </p:nvGraphicFramePr>
        <p:xfrm>
          <a:off x="762000" y="1997075"/>
          <a:ext cx="10668000" cy="3810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Chart0"/>
          </a:graphicData>
        </a:graphic>
      </p:graphicFrame>
      <p:sp>
        <p:nvSpPr>
          <p:cNvPr id="5" name="text5"/>
          <p:cNvSpPr>
            <a:spLocks noChangeArrowheads="1"/>
          </p:cNvSpPr>
          <p:nvPr/>
        </p:nvSpPr>
        <p:spPr>
          <a:xfrm>
            <a:off x="762000" y="454025"/>
            <a:ext cx="10693400" cy="946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675"/>
              </a:lnSpc>
            </a:pPr>
            <a:r>
              <a:rPr lang="ru-RU" sz="3500" b="1" spc="-34">
                <a:solidFill>
                  <a:srgbClr val="2A2622"/>
                </a:solidFill>
                <a:latin typeface="Lora"/>
              </a:rPr>
              <a:t>Динамика рентабельности продаж и оборачиваемости запасов, 2023–2025</a:t>
            </a:r>
          </a:p>
        </p:txBody>
      </p:sp>
      <p:sp>
        <p:nvSpPr>
          <p:cNvPr id="6" name="text6"/>
          <p:cNvSpPr>
            <a:spLocks noChangeArrowheads="1"/>
          </p:cNvSpPr>
          <p:nvPr/>
        </p:nvSpPr>
        <p:spPr>
          <a:xfrm>
            <a:off x="762000" y="1565275"/>
            <a:ext cx="11303000" cy="2413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800"/>
              </a:lnSpc>
            </a:pPr>
            <a:r>
              <a:rPr lang="ru-RU" sz="1500">
                <a:solidFill>
                  <a:srgbClr val="706C67"/>
                </a:solidFill>
                <a:latin typeface="Golos Text"/>
              </a:rPr>
              <a:t>Рентабельность продаж, % (2023–2025)</a:t>
            </a:r>
          </a:p>
        </p:txBody>
      </p:sp>
      <p:sp>
        <p:nvSpPr>
          <p:cNvPr id="7" name="text7"/>
          <p:cNvSpPr>
            <a:spLocks noChangeArrowheads="1"/>
          </p:cNvSpPr>
          <p:nvPr/>
        </p:nvSpPr>
        <p:spPr>
          <a:xfrm>
            <a:off x="762000" y="5959475"/>
            <a:ext cx="7645400" cy="4064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5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Оборачиваемость запасов замедлилась с 41 до 56 дней — оборотные средства замораживаются в запасах.</a:t>
            </a:r>
          </a:p>
        </p:txBody>
      </p:sp>
      <p:sp>
        <p:nvSpPr>
          <p:cNvPr id="8" name="text8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По данным бухгалтерской отчётности ООО за 2023–2025 годы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FFFFF"/>
          </a:solidFill>
          <a:ln w="6350" cap="flat">
            <a:solidFill>
              <a:srgbClr val="D6D3CC"/>
            </a:solidFill>
          </a:ln>
        </p:spPr>
      </p:sp>
      <p:sp>
        <p:nvSpPr>
          <p:cNvPr id="4" name="card4"/>
          <p:cNvSpPr/>
          <p:nvPr/>
        </p:nvSpPr>
        <p:spPr>
          <a:xfrm>
            <a:off x="768350" y="704850"/>
            <a:ext cx="2728615" cy="330200"/>
          </a:xfrm>
          <a:prstGeom prst="roundRect">
            <a:avLst>
              <a:gd name="adj" fmla="val 50000"/>
            </a:avLst>
          </a:prstGeom>
          <a:solidFill>
            <a:srgbClr val="F6F3EC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2A2622"/>
          </a:solidFill>
          <a:ln>
            <a:noFill/>
          </a:ln>
        </p:spPr>
      </p:sp>
      <p:sp>
        <p:nvSpPr>
          <p:cNvPr id="6" name="card6"/>
          <p:cNvSpPr/>
          <p:nvPr/>
        </p:nvSpPr>
        <p:spPr>
          <a:xfrm>
            <a:off x="6731000" y="698500"/>
            <a:ext cx="2003425" cy="330200"/>
          </a:xfrm>
          <a:prstGeom prst="roundRect">
            <a:avLst>
              <a:gd name="adj" fmla="val 50000"/>
            </a:avLst>
          </a:prstGeom>
          <a:solidFill>
            <a:srgbClr val="7B2D26"/>
          </a:solidFill>
          <a:ln>
            <a:noFill/>
          </a:ln>
        </p:spPr>
      </p:sp>
      <p:sp>
        <p:nvSpPr>
          <p:cNvPr id="7" name="card7"/>
          <p:cNvSpPr/>
          <p:nvPr/>
        </p:nvSpPr>
        <p:spPr>
          <a:xfrm>
            <a:off x="5791200" y="3124200"/>
            <a:ext cx="609600" cy="609600"/>
          </a:xfrm>
          <a:prstGeom prst="roundRect">
            <a:avLst>
              <a:gd name="adj" fmla="val 50000"/>
            </a:avLst>
          </a:prstGeom>
          <a:solidFill>
            <a:srgbClr val="F6F3EC"/>
          </a:solidFill>
          <a:ln>
            <a:noFill/>
          </a:ln>
          <a:effectLst>
            <a:outerShdw blurRad="203200" dist="50800" dir="5400000" rotWithShape="0">
              <a:srgbClr val="000000">
                <a:alpha val="25098"/>
              </a:srgbClr>
            </a:outerShdw>
          </a:effectLst>
        </p:spPr>
      </p:sp>
      <p:sp>
        <p:nvSpPr>
          <p:cNvPr id="8" name="card8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pic>
        <p:nvPicPr>
          <p:cNvPr id="9" name="pic9"/>
          <p:cNvPicPr/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5988050" y="3333750"/>
            <a:ext cx="215900" cy="190500"/>
          </a:xfrm>
          <a:prstGeom prst="rect">
            <a:avLst/>
          </a:prstGeom>
        </p:spPr>
      </p:pic>
      <p:sp>
        <p:nvSpPr>
          <p:cNvPr id="10" name="text10"/>
          <p:cNvSpPr>
            <a:spLocks noChangeArrowheads="1"/>
          </p:cNvSpPr>
          <p:nvPr/>
        </p:nvSpPr>
        <p:spPr>
          <a:xfrm>
            <a:off x="946150" y="787400"/>
            <a:ext cx="3008015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706C67"/>
                </a:solidFill>
                <a:latin typeface="Golos Text"/>
              </a:rPr>
              <a:t>Проблемы → мероприятия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768350" y="1295400"/>
            <a:ext cx="4711700" cy="7112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706C67"/>
                </a:solidFill>
                <a:latin typeface="Golos Text"/>
              </a:rPr>
              <a:t>Проблемы 2025 года и мероприятия на 2026 год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768350" y="2317115"/>
            <a:ext cx="256877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—</a:t>
            </a:r>
          </a:p>
        </p:txBody>
      </p:sp>
      <p:sp>
        <p:nvSpPr>
          <p:cNvPr id="13" name="text13"/>
          <p:cNvSpPr>
            <a:spLocks noChangeArrowheads="1"/>
          </p:cNvSpPr>
          <p:nvPr/>
        </p:nvSpPr>
        <p:spPr>
          <a:xfrm>
            <a:off x="1050627" y="2317750"/>
            <a:ext cx="4429423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Высокая доля просроченной дебиторской задолженности, отвлечение средств из оборота</a:t>
            </a:r>
          </a:p>
        </p:txBody>
      </p:sp>
      <p:sp>
        <p:nvSpPr>
          <p:cNvPr id="14" name="text14"/>
          <p:cNvSpPr>
            <a:spLocks noChangeArrowheads="1"/>
          </p:cNvSpPr>
          <p:nvPr/>
        </p:nvSpPr>
        <p:spPr>
          <a:xfrm>
            <a:off x="768350" y="3028315"/>
            <a:ext cx="256877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—</a:t>
            </a:r>
          </a:p>
        </p:txBody>
      </p:sp>
      <p:sp>
        <p:nvSpPr>
          <p:cNvPr id="15" name="text15"/>
          <p:cNvSpPr>
            <a:spLocks noChangeArrowheads="1"/>
          </p:cNvSpPr>
          <p:nvPr/>
        </p:nvSpPr>
        <p:spPr>
          <a:xfrm>
            <a:off x="1050627" y="3028950"/>
            <a:ext cx="4429423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Сверхнормативные запасы, замедление оборачиваемости</a:t>
            </a:r>
          </a:p>
        </p:txBody>
      </p:sp>
      <p:sp>
        <p:nvSpPr>
          <p:cNvPr id="16" name="text16"/>
          <p:cNvSpPr>
            <a:spLocks noChangeArrowheads="1"/>
          </p:cNvSpPr>
          <p:nvPr/>
        </p:nvSpPr>
        <p:spPr>
          <a:xfrm>
            <a:off x="768350" y="3739515"/>
            <a:ext cx="256877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706C67"/>
                </a:solidFill>
                <a:latin typeface="Golos Text"/>
              </a:rPr>
              <a:t>—</a:t>
            </a:r>
          </a:p>
        </p:txBody>
      </p:sp>
      <p:sp>
        <p:nvSpPr>
          <p:cNvPr id="17" name="text17"/>
          <p:cNvSpPr>
            <a:spLocks noChangeArrowheads="1"/>
          </p:cNvSpPr>
          <p:nvPr/>
        </p:nvSpPr>
        <p:spPr>
          <a:xfrm>
            <a:off x="1050627" y="3740150"/>
            <a:ext cx="4429423" cy="5080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706C67"/>
                </a:solidFill>
                <a:latin typeface="Golos Text"/>
              </a:rPr>
              <a:t>Завышенные коммерческие расходы и издержки логистики</a:t>
            </a:r>
          </a:p>
        </p:txBody>
      </p:sp>
      <p:sp>
        <p:nvSpPr>
          <p:cNvPr id="18" name="text18"/>
          <p:cNvSpPr>
            <a:spLocks noChangeArrowheads="1"/>
          </p:cNvSpPr>
          <p:nvPr/>
        </p:nvSpPr>
        <p:spPr>
          <a:xfrm>
            <a:off x="6908800" y="787400"/>
            <a:ext cx="213995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200"/>
              </a:lnSpc>
            </a:pPr>
            <a:r>
              <a:rPr lang="ru-RU" sz="1000" cap="all" spc="160">
                <a:solidFill>
                  <a:srgbClr val="F6F3EC"/>
                </a:solidFill>
                <a:latin typeface="Golos Text"/>
              </a:rPr>
              <a:t>Мероприятия 2026</a:t>
            </a:r>
          </a:p>
        </p:txBody>
      </p:sp>
      <p:sp>
        <p:nvSpPr>
          <p:cNvPr id="19" name="text19"/>
          <p:cNvSpPr>
            <a:spLocks noChangeArrowheads="1"/>
          </p:cNvSpPr>
          <p:nvPr/>
        </p:nvSpPr>
        <p:spPr>
          <a:xfrm>
            <a:off x="6731000" y="1289050"/>
            <a:ext cx="5334000" cy="3619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2750"/>
              </a:lnSpc>
            </a:pPr>
            <a:r>
              <a:rPr lang="ru-RU" sz="2500" b="1" spc="-49">
                <a:solidFill>
                  <a:srgbClr val="F6F3EC"/>
                </a:solidFill>
                <a:latin typeface="Golos Text"/>
              </a:rPr>
              <a:t>Что делаем и что получаем</a:t>
            </a:r>
          </a:p>
        </p:txBody>
      </p:sp>
      <p:sp>
        <p:nvSpPr>
          <p:cNvPr id="20" name="text20"/>
          <p:cNvSpPr>
            <a:spLocks noChangeArrowheads="1"/>
          </p:cNvSpPr>
          <p:nvPr/>
        </p:nvSpPr>
        <p:spPr>
          <a:xfrm>
            <a:off x="6731000" y="1961515"/>
            <a:ext cx="22483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7B2D26"/>
                </a:solidFill>
                <a:latin typeface="Golos Text"/>
              </a:rPr>
              <a:t>+</a:t>
            </a:r>
          </a:p>
        </p:txBody>
      </p:sp>
      <p:sp>
        <p:nvSpPr>
          <p:cNvPr id="21" name="text21"/>
          <p:cNvSpPr>
            <a:spLocks noChangeArrowheads="1"/>
          </p:cNvSpPr>
          <p:nvPr/>
        </p:nvSpPr>
        <p:spPr>
          <a:xfrm>
            <a:off x="6981230" y="1962150"/>
            <a:ext cx="447417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Golos Text"/>
              </a:rPr>
              <a:t>Реструктуризация задолженности и скидка за предоплату — эффект 8,4 млн руб., текущая ликвидность с 1,09 до 1,18</a:t>
            </a:r>
          </a:p>
        </p:txBody>
      </p:sp>
      <p:sp>
        <p:nvSpPr>
          <p:cNvPr id="22" name="text22"/>
          <p:cNvSpPr>
            <a:spLocks noChangeArrowheads="1"/>
          </p:cNvSpPr>
          <p:nvPr/>
        </p:nvSpPr>
        <p:spPr>
          <a:xfrm>
            <a:off x="6731000" y="2920365"/>
            <a:ext cx="22483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7B2D26"/>
                </a:solidFill>
                <a:latin typeface="Golos Text"/>
              </a:rPr>
              <a:t>+</a:t>
            </a:r>
          </a:p>
        </p:txBody>
      </p:sp>
      <p:sp>
        <p:nvSpPr>
          <p:cNvPr id="23" name="text23"/>
          <p:cNvSpPr>
            <a:spLocks noChangeArrowheads="1"/>
          </p:cNvSpPr>
          <p:nvPr/>
        </p:nvSpPr>
        <p:spPr>
          <a:xfrm>
            <a:off x="6981230" y="2921000"/>
            <a:ext cx="447417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Golos Text"/>
              </a:rPr>
              <a:t>Нормирование запасов и система «точно в срок» — высвобождение 22,5 млн руб., оборачиваемость с 56 до 44 дней</a:t>
            </a:r>
          </a:p>
        </p:txBody>
      </p:sp>
      <p:sp>
        <p:nvSpPr>
          <p:cNvPr id="24" name="text24"/>
          <p:cNvSpPr>
            <a:spLocks noChangeArrowheads="1"/>
          </p:cNvSpPr>
          <p:nvPr/>
        </p:nvSpPr>
        <p:spPr>
          <a:xfrm>
            <a:off x="6731000" y="3879215"/>
            <a:ext cx="224830" cy="2616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60"/>
              </a:lnSpc>
            </a:pPr>
            <a:r>
              <a:rPr lang="ru-RU" sz="1400">
                <a:solidFill>
                  <a:srgbClr val="7B2D26"/>
                </a:solidFill>
                <a:latin typeface="Golos Text"/>
              </a:rPr>
              <a:t>+</a:t>
            </a:r>
          </a:p>
        </p:txBody>
      </p:sp>
      <p:sp>
        <p:nvSpPr>
          <p:cNvPr id="25" name="text25"/>
          <p:cNvSpPr>
            <a:spLocks noChangeArrowheads="1"/>
          </p:cNvSpPr>
          <p:nvPr/>
        </p:nvSpPr>
        <p:spPr>
          <a:xfrm>
            <a:off x="6981230" y="3879850"/>
            <a:ext cx="4474170" cy="7556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950"/>
              </a:lnSpc>
            </a:pPr>
            <a:r>
              <a:rPr lang="ru-RU" sz="1300">
                <a:solidFill>
                  <a:srgbClr val="FFFFFF"/>
                </a:solidFill>
                <a:latin typeface="Golos Text"/>
              </a:rPr>
              <a:t>Пересмотр коммерческих расходов и логистики — экономия 6,3 млн руб., рентабельность продаж с 4,1% до 5,0%</a:t>
            </a:r>
          </a:p>
        </p:txBody>
      </p:sp>
      <p:sp>
        <p:nvSpPr>
          <p:cNvPr id="26" name="text26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Расчёты по бухгалтерской отчётности ООО за 2023–2025 гг.; план мероприятий на 2026 г.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6F3E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2"/>
          <p:cNvPicPr/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rd3"/>
          <p:cNvSpPr/>
          <p:nvPr/>
        </p:nvSpPr>
        <p:spPr>
          <a:xfrm>
            <a:off x="6172200" y="1690291"/>
            <a:ext cx="5257800" cy="3415109"/>
          </a:xfrm>
          <a:prstGeom prst="roundRect">
            <a:avLst>
              <a:gd name="adj" fmla="val 557"/>
            </a:avLst>
          </a:prstGeom>
          <a:noFill/>
          <a:ln w="6350" cap="flat">
            <a:solidFill>
              <a:srgbClr val="D2CEC8"/>
            </a:solidFill>
          </a:ln>
        </p:spPr>
      </p:sp>
      <p:sp>
        <p:nvSpPr>
          <p:cNvPr id="4" name="card4"/>
          <p:cNvSpPr/>
          <p:nvPr/>
        </p:nvSpPr>
        <p:spPr>
          <a:xfrm>
            <a:off x="6172200" y="5257800"/>
            <a:ext cx="5257800" cy="965200"/>
          </a:xfrm>
          <a:prstGeom prst="roundRect">
            <a:avLst>
              <a:gd name="adj" fmla="val 1973"/>
            </a:avLst>
          </a:prstGeom>
          <a:solidFill>
            <a:srgbClr val="E7D8D0"/>
          </a:solidFill>
          <a:ln>
            <a:noFill/>
          </a:ln>
        </p:spPr>
      </p:sp>
      <p:sp>
        <p:nvSpPr>
          <p:cNvPr id="5" name="card5"/>
          <p:cNvSpPr/>
          <p:nvPr/>
        </p:nvSpPr>
        <p:spPr>
          <a:xfrm>
            <a:off x="177800" y="177800"/>
            <a:ext cx="11836400" cy="6502400"/>
          </a:xfrm>
          <a:prstGeom prst="rect">
            <a:avLst/>
          </a:prstGeom>
          <a:noFill/>
          <a:ln w="6350" cap="flat">
            <a:solidFill>
              <a:srgbClr val="C9C6BF"/>
            </a:solidFill>
          </a:ln>
        </p:spPr>
      </p:sp>
      <p:graphicFrame>
        <p:nvGraphicFramePr>
          <p:cNvPr id="6" name="table6"/>
          <p:cNvGraphicFramePr>
            <a:graphicFrameLocks noGrp="1"/>
          </p:cNvGraphicFramePr>
          <p:nvPr/>
        </p:nvGraphicFramePr>
        <p:xfrm>
          <a:off x="762000" y="1690291"/>
          <a:ext cx="5257800" cy="1854200"/>
        </p:xfrm>
        <a:graphic>
          <a:graphicData uri="http://schemas.openxmlformats.org/drawingml/2006/table">
            <a:tbl>
              <a:tblPr/>
              <a:tblGrid>
                <a:gridCol w="3438426"/>
                <a:gridCol w="897434"/>
                <a:gridCol w="921941"/>
              </a:tblGrid>
              <a:tr h="444500">
                <a:tc>
                  <a:txBody>
                    <a:bodyPr/>
                    <a:lstStyle/>
                    <a:p>
                      <a:pPr>
                        <a:lnSpc>
                          <a:spcPts val="1260"/>
                        </a:lnSpc>
                      </a:pPr>
                      <a:r>
                        <a:rPr lang="ru-RU" sz="1050" b="1">
                          <a:solidFill>
                            <a:srgbClr val="F6F3EC"/>
                          </a:solidFill>
                          <a:latin typeface="Golos Text"/>
                        </a:rPr>
                        <a:t>Показатель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A262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60"/>
                        </a:lnSpc>
                      </a:pPr>
                      <a:r>
                        <a:rPr lang="ru-RU" sz="1050" b="1">
                          <a:solidFill>
                            <a:srgbClr val="F6F3EC"/>
                          </a:solidFill>
                          <a:latin typeface="Golos Text"/>
                        </a:rPr>
                        <a:t>До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2A2622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60"/>
                        </a:lnSpc>
                      </a:pPr>
                      <a:r>
                        <a:rPr lang="ru-RU" sz="1050" b="1">
                          <a:solidFill>
                            <a:srgbClr val="F6F3EC"/>
                          </a:solidFill>
                          <a:latin typeface="Golos Text"/>
                        </a:rPr>
                        <a:t>После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7B2D26"/>
                    </a:solidFill>
                  </a:tcPr>
                </a:tc>
              </a:tr>
              <a:tr h="466725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2A2622"/>
                          </a:solidFill>
                          <a:latin typeface="Golos Text"/>
                        </a:rPr>
                        <a:t>Коэффициент текущей ликвидности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FFFFF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706C67"/>
                          </a:solidFill>
                          <a:latin typeface="Golos Text"/>
                        </a:rPr>
                        <a:t>1,09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FFFFF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2A2622"/>
                          </a:solidFill>
                          <a:latin typeface="Golos Text"/>
                        </a:rPr>
                        <a:t>1,18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>
                      <a:solidFill>
                        <a:srgbClr val="FFFFFF"/>
                      </a:solidFill>
                    </a:lnB>
                    <a:solidFill>
                      <a:srgbClr val="E7D8D0"/>
                    </a:solidFill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2A2622"/>
                          </a:solidFill>
                          <a:latin typeface="Golos Text"/>
                        </a:rPr>
                        <a:t>Рентабельность продаж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FFFFF"/>
                      </a:solidFill>
                    </a:lnT>
                    <a:lnB w="6350" cap="flat">
                      <a:solidFill>
                        <a:srgbClr val="FFFFFF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706C67"/>
                          </a:solidFill>
                          <a:latin typeface="Golos Text"/>
                        </a:rPr>
                        <a:t>4,1%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FFFFF"/>
                      </a:solidFill>
                    </a:lnT>
                    <a:lnB w="6350" cap="flat">
                      <a:solidFill>
                        <a:srgbClr val="FFFFFF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2A2622"/>
                          </a:solidFill>
                          <a:latin typeface="Golos Text"/>
                        </a:rPr>
                        <a:t>5,0%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FFFFF"/>
                      </a:solidFill>
                    </a:lnT>
                    <a:lnB w="6350" cap="flat">
                      <a:solidFill>
                        <a:srgbClr val="FFFFFF"/>
                      </a:solidFill>
                    </a:lnB>
                    <a:solidFill>
                      <a:srgbClr val="E7D8D0"/>
                    </a:solidFill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2A2622"/>
                          </a:solidFill>
                          <a:latin typeface="Golos Text"/>
                        </a:rPr>
                        <a:t>Оборачиваемость запасов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FFFFF"/>
                      </a:solidFill>
                    </a:lnT>
                    <a:lnB w="6350" cap="flat">
                      <a:solidFill>
                        <a:srgbClr val="FFFFFF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>
                          <a:solidFill>
                            <a:srgbClr val="706C67"/>
                          </a:solidFill>
                          <a:latin typeface="Golos Text"/>
                        </a:rPr>
                        <a:t>56 дн.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FFFFF"/>
                      </a:solidFill>
                    </a:lnT>
                    <a:lnB w="6350" cap="flat">
                      <a:solidFill>
                        <a:srgbClr val="FFFFFF"/>
                      </a:solidFill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440"/>
                        </a:lnSpc>
                      </a:pPr>
                      <a:r>
                        <a:rPr lang="ru-RU" sz="1200" b="1">
                          <a:solidFill>
                            <a:srgbClr val="2A2622"/>
                          </a:solidFill>
                          <a:latin typeface="Golos Text"/>
                        </a:rPr>
                        <a:t>44 дн.</a:t>
                      </a:r>
                    </a:p>
                  </a:txBody>
                  <a:tcPr marL="190500" marR="190500" marT="139700" marB="139700" anchor="ctr">
                    <a:lnL>
                      <a:noFill/>
                    </a:lnL>
                    <a:lnR>
                      <a:noFill/>
                    </a:lnR>
                    <a:lnT w="6350" cap="flat">
                      <a:solidFill>
                        <a:srgbClr val="FFFFFF"/>
                      </a:solidFill>
                    </a:lnT>
                    <a:lnB w="6350" cap="flat">
                      <a:solidFill>
                        <a:srgbClr val="FFFFFF"/>
                      </a:solidFill>
                    </a:lnB>
                    <a:solidFill>
                      <a:srgbClr val="E7D8D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chart7"/>
          <p:cNvGraphicFramePr/>
          <p:nvPr/>
        </p:nvGraphicFramePr>
        <p:xfrm>
          <a:off x="6457950" y="1925241"/>
          <a:ext cx="4686300" cy="294520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Chart0"/>
          </a:graphicData>
        </a:graphic>
      </p:graphicFrame>
      <p:sp>
        <p:nvSpPr>
          <p:cNvPr id="8" name="text8"/>
          <p:cNvSpPr>
            <a:spLocks noChangeArrowheads="1"/>
          </p:cNvSpPr>
          <p:nvPr/>
        </p:nvSpPr>
        <p:spPr>
          <a:xfrm>
            <a:off x="762000" y="635000"/>
            <a:ext cx="11303000" cy="18034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320"/>
              </a:lnSpc>
            </a:pPr>
            <a:r>
              <a:rPr lang="ru-RU" sz="1100" cap="all" spc="198">
                <a:solidFill>
                  <a:srgbClr val="7B2D26"/>
                </a:solidFill>
                <a:latin typeface="Golos Text"/>
              </a:rPr>
              <a:t>Заключение</a:t>
            </a:r>
          </a:p>
        </p:txBody>
      </p:sp>
      <p:sp>
        <p:nvSpPr>
          <p:cNvPr id="9" name="text9"/>
          <p:cNvSpPr>
            <a:spLocks noChangeArrowheads="1"/>
          </p:cNvSpPr>
          <p:nvPr/>
        </p:nvSpPr>
        <p:spPr>
          <a:xfrm>
            <a:off x="762000" y="882650"/>
            <a:ext cx="11303000" cy="43942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3360"/>
              </a:lnSpc>
            </a:pPr>
            <a:r>
              <a:rPr lang="ru-RU" sz="3200" b="1" spc="-31">
                <a:solidFill>
                  <a:srgbClr val="2A2622"/>
                </a:solidFill>
                <a:latin typeface="Lora"/>
              </a:rPr>
              <a:t>Выводы по задачам и практическая значимость</a:t>
            </a:r>
          </a:p>
        </p:txBody>
      </p:sp>
      <p:sp>
        <p:nvSpPr>
          <p:cNvPr id="10" name="text10"/>
          <p:cNvSpPr>
            <a:spLocks noChangeArrowheads="1"/>
          </p:cNvSpPr>
          <p:nvPr/>
        </p:nvSpPr>
        <p:spPr>
          <a:xfrm>
            <a:off x="6451600" y="5448300"/>
            <a:ext cx="249039" cy="5969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150"/>
              </a:lnSpc>
            </a:pPr>
            <a:r>
              <a:rPr lang="ru-RU" sz="950" cap="all" spc="152">
                <a:solidFill>
                  <a:srgbClr val="7B2D26"/>
                </a:solidFill>
                <a:latin typeface="Golos Text"/>
              </a:rPr>
              <a:t>Вывод</a:t>
            </a:r>
          </a:p>
        </p:txBody>
      </p:sp>
      <p:sp>
        <p:nvSpPr>
          <p:cNvPr id="11" name="text11"/>
          <p:cNvSpPr>
            <a:spLocks noChangeArrowheads="1"/>
          </p:cNvSpPr>
          <p:nvPr/>
        </p:nvSpPr>
        <p:spPr>
          <a:xfrm>
            <a:off x="6827639" y="5464175"/>
            <a:ext cx="4348361" cy="56515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>
              <a:lnSpc>
                <a:spcPts val="1450"/>
              </a:lnSpc>
            </a:pPr>
            <a:r>
              <a:rPr lang="ru-RU" sz="1200" b="1">
                <a:solidFill>
                  <a:srgbClr val="2A2622"/>
                </a:solidFill>
                <a:latin typeface="Golos Text"/>
              </a:rPr>
              <a:t>Эффект мероприятий на 2026 год — 37,2 млн руб., это 7,5 % выручки 2025 года. Расчёты применимы в планировании ООО «Вектор-Пак».</a:t>
            </a:r>
          </a:p>
        </p:txBody>
      </p:sp>
      <p:sp>
        <p:nvSpPr>
          <p:cNvPr id="12" name="text12"/>
          <p:cNvSpPr>
            <a:spLocks noChangeArrowheads="1"/>
          </p:cNvSpPr>
          <p:nvPr/>
        </p:nvSpPr>
        <p:spPr>
          <a:xfrm>
            <a:off x="127000" y="6477000"/>
            <a:ext cx="11303000" cy="165100"/>
          </a:xfrm>
          <a:prstGeom prst="rect">
            <a:avLst/>
          </a:prstGeom>
          <a:noFill/>
        </p:spPr>
        <p:txBody>
          <a:bodyPr wrap="square" anchor="t" lIns="0" tIns="0" rIns="0" bIns="0"/>
          <a:lstStyle/>
          <a:p>
            <a:pPr algn="r">
              <a:lnSpc>
                <a:spcPts val="1200"/>
              </a:lnSpc>
            </a:pPr>
            <a:r>
              <a:rPr lang="ru-RU" sz="1000">
                <a:solidFill>
                  <a:srgbClr val="A29E98"/>
                </a:solidFill>
                <a:latin typeface="Golos Text"/>
              </a:rPr>
              <a:t>Расчёты по бухгалтерской отчётности ООО «Вектор-Пак» за 2023–2025 годы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theme/theme2.xml><?xml version="1.0" encoding="utf-8"?>
<a:theme xmlns:a="http://schemas.openxmlformats.org/drawingml/2006/main" name="slaida">
  <a:themeElements>
    <a:clrScheme name="slaida">
      <a:dk1>
        <a:srgbClr val="1C1C1C"/>
      </a:dk1>
      <a:lt1>
        <a:srgbClr val="FFFFFF"/>
      </a:lt1>
      <a:dk2>
        <a:srgbClr val="44546A"/>
      </a:dk2>
      <a:lt2>
        <a:srgbClr val="E7E6E6"/>
      </a:lt2>
      <a:accent1>
        <a:srgbClr val="2F6BFF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slaida">
      <a:majorFont>
        <a:latin typeface="Calibri Light"/>
        <a:ea typeface=""/>
        <a:cs typeface=""/>
      </a:majorFont>
      <a:minorFont>
        <a:latin typeface="Calibri"/>
        <a:ea typeface=""/>
        <a:cs typeface=""/>
      </a:minorFont>
    </a:fontScheme>
    <a:fmtScheme name="slaida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solidFill>
            <a:schemeClr val="phClr"/>
          </a:solidFill>
        </a:ln>
        <a:ln w="12700">
          <a:solidFill>
            <a:schemeClr val="phClr"/>
          </a:solidFill>
        </a:ln>
        <a:ln w="19050">
          <a:solidFill>
            <a:schemeClr val="phClr"/>
          </a:solidFill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Properties xmlns="http://schemas.openxmlformats.org/officeDocument/2006/extended-properties" xmlns:vt="http://schemas.openxmlformats.org/officeDocument/2006/docPropsVTypes">
  <Application>Слайда</Applicat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к курсовой «Анализ финансового состояния предприятия»</dc:title>
  <dc:creator>Слайда</dc:creator>
</cp:coreProperties>
</file>