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Golos Text"/>
      <p:regular r:id="rId200"/>
      <p:bold r:id="rId201"/>
    </p:embeddedFont>
    <p:embeddedFont>
      <p:font typeface="Lora"/>
      <p:regular r:id="rId204"/>
      <p:bold r:id="rId205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Relationship Id="rId204" Type="http://schemas.openxmlformats.org/officeDocument/2006/relationships/font" Target="fonts/font5.fntdata"/><Relationship Id="rId205" Type="http://schemas.openxmlformats.org/officeDocument/2006/relationships/font" Target="fonts/font6.fntdata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Добрый день, уважаемая комиссия! Представляю вашему вниманию курсовую работу на тему «Разработка базы данных для учёта заказов интернет-магазина». Меня зовут Ковалёв Артём, я студент группы ИСП-31. В ходе работы я спроектировал и реализовал базу данных, которая автоматизирует учёт заказов и повышает эффективность работы магазина.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Раньше, когда заказов было немного, электронные таблицы вполне справлялись. Но с ростом объёма до 4500 заказов в месяц всё меняется: поиск нужного заказа занимает до 45 секунд, а доля ошибок при ручном вводе удваивается. Это приводит к задержкам и недовольству клиентов. Поэтому возникает необходимость в автоматизированной базе данных, которая обеспечит быстрый и надёжный учёт.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Цель нашей работы — разработать базу данных для учёта заказов интернет-магазина. Для её достижения мы поставили четыре задачи: сначала проанализировать предметную область и существующие решения, затем спроектировать логическую модель базы данных, после — реализовать её в выбранной СУБД и, наконец, провести тестирование и оценить эффективность. Каждая задача соответствует отдельному этапу работы, результаты которых мы представим далее.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Прежде чем говорить о конкретных решениях, важно чётко определить, что именно мы исследуем. Объект — это сам процесс учёта заказов в интернет-магазине, от оформления до передачи в доставку. А предмет — это методы и средства, с помощью которых мы этот процесс автоматизируем, то есть проектирование и реализация базы данных. Такое разделение позволяет нам сфокусироваться на практической задаче, не уходя в абстрактные рассуждения.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сравнили три основных варианта реализации учёта заказов: собственную базу данных на открытой СУБД, готовое коробочное решение и облачный сервис. По стоимости самописная БД выигрывает — не нужно платить за лицензии и подписки. По гибкости она тоже впереди: мы можем адаптировать структуру под специфику магазина. Коробочные решения быстрее внедряются, но ограничивают доработку. Облачный сервис — компромисс, но требует постоянных платежей. В итоге мы выбрали самописную БД — это лучший баланс для учебного проекта и малого бизнеса.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Перейдём к проектированию базы данных. Я выделил четыре ключевые сущности: клиент, заказ, товар и доставка. Связи между ними отражают реальную логику работы магазина: один клиент может оформить много заказов, каждый заказ включает несколько товаров, а доставка закреплена за конкретным заказом. Чтобы избежать избыточности и аномалий при обновлении данных, я привёл схему к третьей нормальной форме — это гарантирует целостность информации и упрощает дальнейшее сопровождение базы.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Переходим к практической части. Для реализации я выбрал реляционную СУБД PostgreSQL — она распространяется по свободной лицензии и полностью поддерживает стандарт SQL. В базе пять таблиц: клиенты, заказы, товары, доставки и связующая таблица между заказами и товарами. Вся структура приведена к третьей нормальной форме, чтобы исключить дублирование данных. Для работы с базой я написал двенадцать ключевых запросов — от простого добавления нового заказа до формирования сводного отчёта по доставкам за период. На следующем слайде покажу, как я проверял корректность работы этих запросов.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провели тестирование на выборке из десяти тысяч записей и замерили среднее время выполнения ключевых запросов. Без индексов запрос выполнялся за 320 миллисекунд, а после добавления индексов — всего за 45. Это ускорение в семь раз, что критично при росте числа заказов. Проверили все основные операции: добавление, поиск, обновление и удаление заказа — все сценарии работают корректно и быстро.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Внедрение базы данных дало ощутимые результаты. Мы теперь спокойно обрабатываем 4500 заказов в месяц — это в полтора раза больше, чем раньше, и без сбоев. Время формирования отчёта сократилось с 30 минут до 2 минут, то есть в 15 раз — сотрудники экономят почти полчаса на каждой сводке. Доля ошибок учёта снизилась на 40%, что напрямую влияет на точность остатков и доверие клиентов. Эти цифры подтверждают, что база данных — не просто учебный проект, а рабочий инструмент. Дальше я расскажу, какие выводы мы сделали и куда будем развивать систему.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Итак, цель курсовой работы достигнута: разработанная база данных успешно решает задачи учёта заказов. Главный результат — семикратное ускорение запросов после добавления индексов, что подтверждает практическую эффективность решения. Дальнейшее развитие вижу в трёх направлениях: интеграция с платёжными системами для автоматизации оплат, разработка мобильного приложения для клиентов и создание модуля аналитики продаж. Эти шаги позволят превратить базу данных в полноценную основу для развития интернет-магазина.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12992120a916148b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939e1748ff0f3ba0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0782b3a01d6e5c57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0782b3a01d6e5c57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dbe0ec35f07e0b3e.pn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0782b3a01d6e5c57.png"/><Relationship Id="rId4" Type="http://schemas.openxmlformats.org/officeDocument/2006/relationships/image" Target="../media/m876f7693b2996f68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0782b3a01d6e5c57.png"/><Relationship Id="rId4" Type="http://schemas.openxmlformats.org/officeDocument/2006/relationships/image" Target="../media/m984442da6cb667ae.png"/><Relationship Id="rId5" Type="http://schemas.openxmlformats.org/officeDocument/2006/relationships/image" Target="../media/mee7e43ea91856620.svg"/><Relationship Id="rId6" Type="http://schemas.openxmlformats.org/officeDocument/2006/relationships/image" Target="../media/m0f718f0eb6a23185.png"/><Relationship Id="rId8" Type="http://schemas.openxmlformats.org/officeDocument/2006/relationships/image" Target="../media/m31cb0c01bb1482ad.png"/><Relationship Id="rId9" Type="http://schemas.openxmlformats.org/officeDocument/2006/relationships/image" Target="../media/m4e6b8c31087790fa.svg"/><Relationship Id="rId10" Type="http://schemas.openxmlformats.org/officeDocument/2006/relationships/image" Target="../media/md50b605d42d6e589.png"/><Relationship Id="rId11" Type="http://schemas.openxmlformats.org/officeDocument/2006/relationships/image" Target="../media/m9ccc6878191fb255.sv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caae87fc1f536943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032db01bba5caa7b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1e50daa6bde3f49c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1155700" y="635000"/>
            <a:ext cx="87376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2A2622"/>
                </a:solidFill>
                <a:latin typeface="Golos Text"/>
              </a:rPr>
              <a:t>ИСП-31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437779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8B0000"/>
                </a:solidFill>
                <a:latin typeface="Golos Text"/>
              </a:rPr>
              <a:t>Курсовая работа · Базы данных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717179"/>
            <a:ext cx="9423400" cy="217279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53">
                <a:solidFill>
                  <a:srgbClr val="2A2622"/>
                </a:solidFill>
                <a:latin typeface="Lora"/>
              </a:rPr>
              <a:t>Разработка базы данных для учёта заказов интернет-магазина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3959820"/>
            <a:ext cx="701040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706C67"/>
                </a:solidFill>
                <a:latin typeface="Golos Text"/>
              </a:rPr>
              <a:t>Проектирование и реализация реляционной базы данных для автоматизации учёта заказов, повышения скорости обработки и снижения числа ошибок в работе интернет-магазина.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5695950"/>
            <a:ext cx="2236883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Автор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5892800"/>
            <a:ext cx="1788716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Ковалёв Артём Игоревич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2931716" y="5695950"/>
            <a:ext cx="2127941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Роль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2931716" y="5892800"/>
            <a:ext cx="1697930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Студент группы ИСП-31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010646" y="5695950"/>
            <a:ext cx="7054354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Аудитория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5010646" y="5892800"/>
            <a:ext cx="6444754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Научный руководитель: преподаватель кафедры информационных систем · Колледж,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531666"/>
            <a:ext cx="3420467" cy="2406650"/>
          </a:xfrm>
          <a:prstGeom prst="roundRect">
            <a:avLst>
              <a:gd name="adj" fmla="val 79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4" name="card4"/>
          <p:cNvSpPr/>
          <p:nvPr/>
        </p:nvSpPr>
        <p:spPr>
          <a:xfrm>
            <a:off x="4385667" y="2531666"/>
            <a:ext cx="3420566" cy="2406650"/>
          </a:xfrm>
          <a:prstGeom prst="roundRect">
            <a:avLst>
              <a:gd name="adj" fmla="val 79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5" name="card5"/>
          <p:cNvSpPr/>
          <p:nvPr/>
        </p:nvSpPr>
        <p:spPr>
          <a:xfrm>
            <a:off x="8009434" y="2531666"/>
            <a:ext cx="3420566" cy="2406650"/>
          </a:xfrm>
          <a:prstGeom prst="roundRect">
            <a:avLst>
              <a:gd name="adj" fmla="val 79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1519535"/>
            <a:ext cx="1482130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Актуальность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1777305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2A2622"/>
                </a:solidFill>
                <a:latin typeface="Lora"/>
              </a:rPr>
              <a:t>Почему таблиц больше недостаточно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7750" y="2753916"/>
            <a:ext cx="2874367" cy="1231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150 → 4500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7750" y="4138216"/>
            <a:ext cx="341876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Заказов в месяц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7750" y="4443016"/>
            <a:ext cx="341876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рост с 150 до 4500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71417" y="2753916"/>
            <a:ext cx="34840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2 → 45 с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71417" y="3528616"/>
            <a:ext cx="34188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Время поиска заказа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71417" y="3833416"/>
            <a:ext cx="34188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рост с 2 до 45 секунд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95184" y="2753916"/>
            <a:ext cx="34840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×2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95184" y="3528616"/>
            <a:ext cx="34188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Доля ошибок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95184" y="3833416"/>
            <a:ext cx="34188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удвоение при ручном вводе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762000" y="5128181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Рост объёма заказов делает ручной учёт неэффективным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Данные за 2026 год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28961"/>
            <a:ext cx="5257800" cy="2143820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28961"/>
            <a:ext cx="5257800" cy="2143820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825180"/>
            <a:ext cx="5257800" cy="2143820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6" name="card6"/>
          <p:cNvSpPr/>
          <p:nvPr/>
        </p:nvSpPr>
        <p:spPr>
          <a:xfrm>
            <a:off x="6172200" y="3825180"/>
            <a:ext cx="5257800" cy="2143820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7" name="card7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622300"/>
            <a:ext cx="1494869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Цель и задачи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Цель и задачи работы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181471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01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11189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Анализ предметной области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3150" y="244276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Изучить процессы учёта заказов и сравнить существующие решения.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181471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02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11189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Проектирование модели БД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483350" y="244276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Разработать логическую модель базы данных в третьей нормальной форме.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110930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03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408110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Реализация в СУБД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73150" y="4738985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Создать структуру таблиц и ключевые запросы в выбранной СУБД.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110930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04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4408110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Тестирование и оценка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83350" y="4738985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Проверить сценарии работы и оценить эффективность запросов.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28961"/>
            <a:ext cx="5257800" cy="4440039"/>
          </a:xfrm>
          <a:prstGeom prst="roundRect">
            <a:avLst>
              <a:gd name="adj" fmla="val 429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28961"/>
            <a:ext cx="5257800" cy="4440039"/>
          </a:xfrm>
          <a:prstGeom prst="roundRect">
            <a:avLst>
              <a:gd name="adj" fmla="val 429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5" name="card5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622300"/>
            <a:ext cx="1501656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Исследование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Объект и предмет исследования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73150" y="181471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01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211189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Объект исследования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44276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Процесс учёта заказов в интернет-магазине: от оформления клиентом до передачи в доставку.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483350" y="181471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02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211189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Предмет исследования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44276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Методы и средства проектирования и реализации базы данных для автоматизации учёта заказов.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489498"/>
            <a:ext cx="10668000" cy="2514600"/>
          </a:xfrm>
          <a:prstGeom prst="roundRect">
            <a:avLst>
              <a:gd name="adj" fmla="val 757"/>
            </a:avLst>
          </a:prstGeom>
          <a:noFill/>
          <a:ln w="12700" cap="flat">
            <a:solidFill>
              <a:srgbClr val="EBD6CD"/>
            </a:solidFill>
          </a:ln>
        </p:spPr>
      </p:sp>
      <p:sp>
        <p:nvSpPr>
          <p:cNvPr id="4" name="card4"/>
          <p:cNvSpPr/>
          <p:nvPr/>
        </p:nvSpPr>
        <p:spPr>
          <a:xfrm>
            <a:off x="4476452" y="2502198"/>
            <a:ext cx="2313583" cy="812800"/>
          </a:xfrm>
          <a:prstGeom prst="rect">
            <a:avLst/>
          </a:prstGeom>
          <a:solidFill>
            <a:srgbClr val="EBD6CD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4476452" y="3314998"/>
            <a:ext cx="2313583" cy="558800"/>
          </a:xfrm>
          <a:prstGeom prst="rect">
            <a:avLst/>
          </a:prstGeom>
          <a:solidFill>
            <a:srgbClr val="EBD6CD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4476452" y="3873798"/>
            <a:ext cx="2313583" cy="558800"/>
          </a:xfrm>
          <a:prstGeom prst="rect">
            <a:avLst/>
          </a:prstGeom>
          <a:solidFill>
            <a:srgbClr val="EBD6CD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4476452" y="4432598"/>
            <a:ext cx="2313583" cy="558800"/>
          </a:xfrm>
          <a:prstGeom prst="rect">
            <a:avLst/>
          </a:prstGeom>
          <a:solidFill>
            <a:srgbClr val="EBD6CD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117600" y="1491952"/>
            <a:ext cx="3046809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Обзор существующих решений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1717973"/>
            <a:ext cx="11303000" cy="4794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34">
                <a:solidFill>
                  <a:srgbClr val="2A2622"/>
                </a:solidFill>
                <a:latin typeface="Lora"/>
              </a:rPr>
              <a:t>Сравнение вариантов реализации учёта заказов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965200" y="2787948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Критерий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473694" y="278794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8B0000"/>
                </a:solidFill>
                <a:latin typeface="Lora"/>
              </a:rPr>
              <a:t>Самописная БД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967835" y="2667298"/>
            <a:ext cx="1957983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9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Коробочное решение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9100850" y="2787948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Облачный сервис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65200" y="3480098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Стоимость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473694" y="348009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Низкая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787277" y="348009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Высокая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9100850" y="3480098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Средняя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965200" y="4038898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Гибкость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4473694" y="403889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Высокая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787277" y="403889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Низкая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9100850" y="4038898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Средняя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965200" y="4597698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Скорость внедрения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4473694" y="459769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Средняя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787277" y="459769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Высокая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9100850" y="4597698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Высокая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762000" y="515586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Самописная БД — оптимальный баланс стоимости и гибкости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4" name="pic4"/>
          <p:cNvPicPr/>
          <p:nvPr/>
        </p:nvPicPr>
        <p:blipFill>
          <a:blip r:embed="rId4"/>
          <a:stretch>
            <a:fillRect/>
          </a:stretch>
        </p:blipFill>
        <p:spPr>
          <a:xfrm>
            <a:off x="762000" y="1516261"/>
            <a:ext cx="10668000" cy="4211439"/>
          </a:xfrm>
          <a:prstGeom prst="rect">
            <a:avLst/>
          </a:prstGeom>
        </p:spPr>
      </p:pic>
      <p:sp>
        <p:nvSpPr>
          <p:cNvPr id="5" name="text5"/>
          <p:cNvSpPr>
            <a:spLocks noChangeArrowheads="1"/>
          </p:cNvSpPr>
          <p:nvPr/>
        </p:nvSpPr>
        <p:spPr>
          <a:xfrm>
            <a:off x="1117600" y="622300"/>
            <a:ext cx="1716921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Проектирование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8102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Логическая модель данных системы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5892800"/>
            <a:ext cx="7645400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Все сущности приведены к 3-й нормальной форме: устранены транзитивные зависимости и дублирование данных.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03561"/>
            <a:ext cx="5257800" cy="2156520"/>
          </a:xfrm>
          <a:prstGeom prst="roundRect">
            <a:avLst>
              <a:gd name="adj" fmla="val 883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4" name="card4"/>
          <p:cNvSpPr/>
          <p:nvPr/>
        </p:nvSpPr>
        <p:spPr>
          <a:xfrm>
            <a:off x="1022350" y="175121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172200" y="1503561"/>
            <a:ext cx="5257800" cy="2156520"/>
          </a:xfrm>
          <a:prstGeom prst="roundRect">
            <a:avLst>
              <a:gd name="adj" fmla="val 883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6" name="card6"/>
          <p:cNvSpPr/>
          <p:nvPr/>
        </p:nvSpPr>
        <p:spPr>
          <a:xfrm>
            <a:off x="6432550" y="175121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62000" y="3812480"/>
            <a:ext cx="5257800" cy="2156520"/>
          </a:xfrm>
          <a:prstGeom prst="roundRect">
            <a:avLst>
              <a:gd name="adj" fmla="val 883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8" name="card8"/>
          <p:cNvSpPr/>
          <p:nvPr/>
        </p:nvSpPr>
        <p:spPr>
          <a:xfrm>
            <a:off x="1022350" y="4060130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6172200" y="3812480"/>
            <a:ext cx="5257800" cy="2156520"/>
          </a:xfrm>
          <a:prstGeom prst="roundRect">
            <a:avLst>
              <a:gd name="adj" fmla="val 883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10" name="card10"/>
          <p:cNvSpPr/>
          <p:nvPr/>
        </p:nvSpPr>
        <p:spPr>
          <a:xfrm>
            <a:off x="6432550" y="4060130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11" name="card11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12" name="pic12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3950" y="1852811"/>
            <a:ext cx="177800" cy="177800"/>
          </a:xfrm>
          <a:prstGeom prst="rect">
            <a:avLst/>
          </a:prstGeom>
        </p:spPr>
      </p:pic>
      <p:pic>
        <p:nvPicPr>
          <p:cNvPr id="13" name="pic13"/>
          <p:cNvPicPr/>
          <p:nvPr/>
        </p:nvPicPr>
        <p:blipFill>
          <a:blip r:embed="rId6"/>
          <a:stretch>
            <a:fillRect/>
          </a:stretch>
        </p:blipFill>
        <p:spPr>
          <a:xfrm>
            <a:off x="6534150" y="1852811"/>
            <a:ext cx="177800" cy="177800"/>
          </a:xfrm>
          <a:prstGeom prst="rect">
            <a:avLst/>
          </a:prstGeom>
        </p:spPr>
      </p:pic>
      <p:pic>
        <p:nvPicPr>
          <p:cNvPr id="14" name="pic14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23950" y="4161730"/>
            <a:ext cx="177800" cy="177800"/>
          </a:xfrm>
          <a:prstGeom prst="rect">
            <a:avLst/>
          </a:prstGeom>
        </p:spPr>
      </p:pic>
      <p:pic>
        <p:nvPicPr>
          <p:cNvPr id="15" name="pic15"/>
          <p:cNvPicPr/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34150" y="4161730"/>
            <a:ext cx="177800" cy="177800"/>
          </a:xfrm>
          <a:prstGeom prst="rect">
            <a:avLst/>
          </a:prstGeom>
        </p:spPr>
      </p:pic>
      <p:sp>
        <p:nvSpPr>
          <p:cNvPr id="16" name="text16"/>
          <p:cNvSpPr>
            <a:spLocks noChangeArrowheads="1"/>
          </p:cNvSpPr>
          <p:nvPr/>
        </p:nvSpPr>
        <p:spPr>
          <a:xfrm>
            <a:off x="1117600" y="622300"/>
            <a:ext cx="1273532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Реализация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База данных: СУБД, таблицы и ключевые запросы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22350" y="2296041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СУБД PostgreSQL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022350" y="2564011"/>
            <a:ext cx="47625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Реляционная СУБД PostgreSQL выбрана за надёжность, поддержку стандарта SQL и свободную лицензию.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32550" y="2296041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5 таблиц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32550" y="2564011"/>
            <a:ext cx="47625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Клиенты, Заказы, Товары, Доставки и Связь заказ-товар — структура приведена к 3-й нормальной форме.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22350" y="4604960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12 SQL-запросов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1022350" y="4872930"/>
            <a:ext cx="47625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От добавления заказа до отчёта по доставкам: вставка, выборки с JOIN, агрегация и фильтрация по датам.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432550" y="4604960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Первичные ключи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432550" y="4872930"/>
            <a:ext cx="47625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Автоинкрементные id в каждой таблице, внешние ключи обеспечивают целостность ссылок между сущностями.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3977580"/>
            <a:ext cx="10668000" cy="165100"/>
          </a:xfrm>
          <a:prstGeom prst="roundRect">
            <a:avLst>
              <a:gd name="adj" fmla="val 50000"/>
            </a:avLst>
          </a:prstGeom>
          <a:solidFill>
            <a:srgbClr val="EBD6CD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3977580"/>
            <a:ext cx="10668000" cy="165100"/>
          </a:xfrm>
          <a:prstGeom prst="roundRect">
            <a:avLst>
              <a:gd name="adj" fmla="val 50000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62000" y="4790380"/>
            <a:ext cx="10668000" cy="165100"/>
          </a:xfrm>
          <a:prstGeom prst="roundRect">
            <a:avLst>
              <a:gd name="adj" fmla="val 50000"/>
            </a:avLst>
          </a:prstGeom>
          <a:solidFill>
            <a:srgbClr val="EBD6CD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762000" y="4790380"/>
            <a:ext cx="1504156" cy="165100"/>
          </a:xfrm>
          <a:prstGeom prst="roundRect">
            <a:avLst>
              <a:gd name="adj" fmla="val 50000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1889820"/>
            <a:ext cx="1473438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Тестирование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2261890"/>
            <a:ext cx="10693400" cy="9727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35">
                <a:solidFill>
                  <a:srgbClr val="2A2622"/>
                </a:solidFill>
                <a:latin typeface="Lora"/>
              </a:rPr>
              <a:t>Производительность запросов до и после индексации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3627060"/>
            <a:ext cx="1650206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Без индексов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631289" y="3583880"/>
            <a:ext cx="958453" cy="3022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80"/>
              </a:lnSpc>
            </a:pPr>
            <a:r>
              <a:rPr lang="ru-RU" sz="1900" b="1">
                <a:solidFill>
                  <a:srgbClr val="8B0000"/>
                </a:solidFill>
                <a:latin typeface="Lora"/>
              </a:rPr>
              <a:t>320 мс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762000" y="4439860"/>
            <a:ext cx="1559957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С индексами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786170" y="4396680"/>
            <a:ext cx="772597" cy="3022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80"/>
              </a:lnSpc>
            </a:pPr>
            <a:r>
              <a:rPr lang="ru-RU" sz="1900" b="1">
                <a:solidFill>
                  <a:srgbClr val="8B0000"/>
                </a:solidFill>
                <a:latin typeface="Lora"/>
              </a:rPr>
              <a:t>45 мс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Замеры автора, 2026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17600" y="1879997"/>
            <a:ext cx="2273538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Результаты внедрения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226667"/>
            <a:ext cx="11303000" cy="4927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35">
                <a:solidFill>
                  <a:srgbClr val="2A2622"/>
                </a:solidFill>
                <a:latin typeface="Lora"/>
              </a:rPr>
              <a:t>Практическая значимость разработки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092200" y="2884488"/>
            <a:ext cx="3454400" cy="965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125"/>
              </a:lnSpc>
            </a:pPr>
            <a:r>
              <a:rPr lang="ru-RU" sz="7500" b="1" spc="-224">
                <a:solidFill>
                  <a:srgbClr val="8B0000"/>
                </a:solidFill>
                <a:latin typeface="Lora"/>
              </a:rPr>
              <a:t>4 500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92200" y="3997642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заказов в месяц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92200" y="4290378"/>
            <a:ext cx="33832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обрабатывается без сбоев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4699000" y="2960688"/>
            <a:ext cx="3454400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10"/>
              </a:lnSpc>
            </a:pPr>
            <a:r>
              <a:rPr lang="ru-RU" sz="3800" b="1" spc="-113">
                <a:solidFill>
                  <a:srgbClr val="8B0000"/>
                </a:solidFill>
                <a:latin typeface="Lora"/>
              </a:rPr>
              <a:t>30 → 2 мин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699000" y="3551158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формирование отчёта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699000" y="3843893"/>
            <a:ext cx="33832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ускорение в 15 раз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8305800" y="2884488"/>
            <a:ext cx="3454400" cy="965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125"/>
              </a:lnSpc>
            </a:pPr>
            <a:r>
              <a:rPr lang="ru-RU" sz="7500" b="1" spc="-224">
                <a:solidFill>
                  <a:srgbClr val="8B0000"/>
                </a:solidFill>
                <a:latin typeface="Lora"/>
              </a:rPr>
              <a:t>-40%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305800" y="3997642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ошибок учёта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305800" y="4290378"/>
            <a:ext cx="33832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снижение доли ошибок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2000" y="4767818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База данных обеспечивает стабильную работу магазина при растущем потоке заказов.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Данные тестирования, 2026 г.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38328" y="1837870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38328" y="2767351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38328" y="3696832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738328" y="4626314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38328" y="5555795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117600" y="88702"/>
            <a:ext cx="1293416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Заключение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282972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2A2622"/>
                </a:solidFill>
                <a:latin typeface="Lora"/>
              </a:rPr>
              <a:t>Выводы и направления дальнейшей работы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9500" y="1759347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Цель достигнута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Разработанная база данных полностью решает задачи учёта заказов интернет-магазина.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9500" y="2688828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Эффективность подтверждена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Время выборки данных сократилось в 7 раз после добавления индексов.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79500" y="3618309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Интеграция с платёжными системами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Подключение онлайн-оплаты для автоматизации финансовых операций.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79500" y="4547791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Мобильное приложение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Разработка клиентского приложения для удобного оформления и отслеживания заказов.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9500" y="5477272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Модуль аналитики продаж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Формирование отчётов и прогнозов для принятия управленческих решений.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762000" y="655911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Все работы выполнены в 2026 году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Разработка базы данных для учёта заказов интернет-магазина</dc:title>
  <dc:creator>Слайда</dc:creator>
</cp:coreProperties>
</file>