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коллеги! Мы подготовили для вас коммерческое предложение по внедрению CRM-системы, которая автоматизирует продажи и контроль заказов в вашей оптовой компании. Сегодня покажем, как мы решим задачу, из каких этапов состоит работа, сколько это стоит и какой результат вы получите. Начнём с обзора решения.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готовы перейти к делу — давайте назначим встречу. На ней покажем, как система работает на реальных данных вашей компании, а не на демо-примерах. Заодно проведём быстрый аудит процессов — это бесплатно и ни к чему не обязывает. После аудита подготовим индивидуальное предложение с точной стоимостью и сроками под ваши задачи. Все контакты и QR-код для записи — на экране. Ждём вашего решения.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давайте честно посмотрим на текущую ситуацию. Семь из десяти заявок сегодня обрабатываются вручную — это значит, что менеджеры тратят время на перепечатывание данных, а не на продажи. Почти половина рабочего дня уходит на рутину, и при этом каждая четвёртая сделка теряется. Причина проста: у нас нет единой базы клиентов и аналитики, поэтому мы не видим, где именно утекают деньги. Но хорошая новость в том, что это поправимо — автоматизация вернёт нам до 25% потерянных сделок. Давайте посмотрим, что конкретно мы предлагаем.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предлагаем внедрение CRM-системы, которая закроет все ключевые процессы вашей оптовой компании. Это единая база клиентов и контрагентов, управление заказами и счетами, воронка продаж. Система интегрируется с вашей 1С и телефонией, чтобы данные не приходилось переносить вручную. Для вас, как руководителя, — наглядная аналитика по продажам и работе менеджеров. А менеджеры получат мобильный доступ, чтобы работать с заказами даже в дороге. Давайте посмотрим, как будет проходить внедрение и какие этапы нас ждут.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Работы по внедрению мы разбили на три блока, чтобы вам было проще контролировать процесс. Первый блок — анализ и настройка: изучаем ваши процессы, настраиваем воронку, статусы и права доступа. Второй — интеграция с 1С и телефонией, а также перенос данных из текущих систем. Третий — обучение сотрудников и запуск. Суммарно это 15 рабочих дней, то есть около трех недель. Все работы выполняем мы, вам не нужно нанимать дополнительных подрядчиков.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Внедрение займёт всего четыре недели — это быстрый и понятный процесс. На первой неделе мы детально изучим ваши процессы и спроектируем структуру системы. На второй — настроим CRM и подключим интеграции с 1С и телефонией. Третья неделя уйдёт на перенос данных и обучение ваших сотрудников. И на финальной неделе мы протестируем всё, запустим систему и останемся на связи для сопровождения. В итоге через месяц вы работаете в новой CRM без остановки бизнеса.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подготовили три пакета, чтобы вы могли выбрать оптимальный объём под свои задачи. Базовый — это быстрый старт с типовой настройкой на пять пользователей, он подойдёт, если нужно навести порядок в заказах без глубокой кастомизации. Стандарт — самый популярный вариант: индивидуальная настройка под ваши процессы, интеграция с 1С и сайтом, пятнадцать рабочих мест. Премиум — максимальная автоматизация, без ограничений по пользователям и полгода сопровождения, чтобы мы были рядом на всех этапах. Какой бы пакет вы ни выбрали, все они окупаются за счёт роста скорости обработки заказов и снижения ошибок. Давайте дальше посмотрим, какой результат вы получите в каждом случае.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ожидаем, что после внедрения системы продажи вырастут на 20–30% — это происходит за счёт того, что ни одна заявка не теряется, а каждый клиент получает своевременный контакт. Время на ввод данных сократится в три раза: менеджеры перестанут тратить часы на рутину и сосредоточатся на продажах. Конверсия заявок вырастет на 15% — потому что система будет вести по каждому клиенту и подсказывать следующий шаг. И наконец, вы как руководитель получите прозрачную отчётность в реальном времени — без запросов менеджерам и ожидания сводок. Эти цифры — не обещания, а типичные результаты наших внедрений в оптовых компаниях.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понимаем, что любые изменения в работе — это риск. Поэтому мы снимаем его с вас: фиксируем стоимость в договоре и даём гарантию на все работы на 12 месяцев. Если что-то пойдёт не так — исправим бесплатно. После запуска вы не остаётесь один на один с системой: три месяца мы поддерживаем вас бесплатно, а при любом инциденте реагируем в течение двух часов. Обучение сотрудников тоже включено в стоимость. Так что вы получаете не просто программу, а надёжного партнёра на весь период внедрения и после.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работаем на рынке уже 12 лет и за это время выполнили более 250 внедрений CRM. Все наши специалисты сертифицированы, а главное — мы глубоко понимаем специфику оптовой торговли. У нас накоплено более 40 кейсов с задачами, похожими на вашу. Поэтому мы не учимся на вашем проекте — мы применяем проверенные решения.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b7d9177c460036b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ad0f25750be89ae6.png"/><Relationship Id="rId4" Type="http://schemas.openxmlformats.org/officeDocument/2006/relationships/image" Target="../media/m0315be54c69ca615.png"/><Relationship Id="rId5" Type="http://schemas.openxmlformats.org/officeDocument/2006/relationships/image" Target="../media/mb25aef23124327c8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330648cbc9a9c21d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330648cbc9a9c21d.png"/><Relationship Id="rId4" Type="http://schemas.openxmlformats.org/officeDocument/2006/relationships/image" Target="../media/me14f3853da1977e3.png"/><Relationship Id="rId5" Type="http://schemas.openxmlformats.org/officeDocument/2006/relationships/image" Target="../media/m6bc71e97431bc85f.svg"/><Relationship Id="rId6" Type="http://schemas.openxmlformats.org/officeDocument/2006/relationships/image" Target="../media/m59d0c6947b7325df.png"/><Relationship Id="rId8" Type="http://schemas.openxmlformats.org/officeDocument/2006/relationships/image" Target="../media/m6417877ea56e8c2b.png"/><Relationship Id="rId9" Type="http://schemas.openxmlformats.org/officeDocument/2006/relationships/image" Target="../media/mc82677e64d0ae818.svg"/><Relationship Id="rId10" Type="http://schemas.openxmlformats.org/officeDocument/2006/relationships/image" Target="../media/m5a67ff699583ca56.png"/><Relationship Id="rId11" Type="http://schemas.openxmlformats.org/officeDocument/2006/relationships/image" Target="../media/m0f683cb93de4057b.svg"/><Relationship Id="rId12" Type="http://schemas.openxmlformats.org/officeDocument/2006/relationships/image" Target="../media/m13d0ded03ebe5fb1.png"/><Relationship Id="rId13" Type="http://schemas.openxmlformats.org/officeDocument/2006/relationships/image" Target="../media/m7ceec8eae6287f58.svg"/><Relationship Id="rId14" Type="http://schemas.openxmlformats.org/officeDocument/2006/relationships/image" Target="../media/m2cb4906ef37e1d8a.png"/><Relationship Id="rId15" Type="http://schemas.openxmlformats.org/officeDocument/2006/relationships/image" Target="../media/me8d6254cf6b4a6d9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330648cbc9a9c21d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5e5aa237d9a3c2b0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5196f4289bd70574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c3b1c530430093f7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b29817f6511c8648.png"/><Relationship Id="rId4" Type="http://schemas.openxmlformats.org/officeDocument/2006/relationships/image" Target="../media/ma0df422a387efc4d.png"/><Relationship Id="rId5" Type="http://schemas.openxmlformats.org/officeDocument/2006/relationships/image" Target="../media/m168433003de9ac52.svg"/><Relationship Id="rId6" Type="http://schemas.openxmlformats.org/officeDocument/2006/relationships/image" Target="../media/ma0df422a387efc4d.png"/><Relationship Id="rId7" Type="http://schemas.openxmlformats.org/officeDocument/2006/relationships/image" Target="../media/m168433003de9ac52.svg"/><Relationship Id="rId8" Type="http://schemas.openxmlformats.org/officeDocument/2006/relationships/image" Target="../media/ma0df422a387efc4d.png"/><Relationship Id="rId9" Type="http://schemas.openxmlformats.org/officeDocument/2006/relationships/image" Target="../media/m168433003de9ac52.svg"/><Relationship Id="rId10" Type="http://schemas.openxmlformats.org/officeDocument/2006/relationships/image" Target="../media/ma0df422a387efc4d.png"/><Relationship Id="rId11" Type="http://schemas.openxmlformats.org/officeDocument/2006/relationships/image" Target="../media/m168433003de9ac52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5119be10fa0f394a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69676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Коммерческое предложение · Внедрение CRM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12355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Внедрение CRM-системы для оптовой компании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210546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Автоматизация продаж и контроля заказов: от заявки до отгрузки — единая система для вашей команды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904131"/>
            <a:ext cx="2806359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92091"/>
            <a:ext cx="268545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Компания-исполнитель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406279" y="5904131"/>
            <a:ext cx="181837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406279" y="6092091"/>
            <a:ext cx="169747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Отдел продаж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5227241" y="5904131"/>
            <a:ext cx="479335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227241" y="6092091"/>
            <a:ext cx="479335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руководителя и закупочного комитета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5234583"/>
            <a:ext cx="2690416" cy="533400"/>
          </a:xfrm>
          <a:prstGeom prst="roundRect">
            <a:avLst>
              <a:gd name="adj" fmla="val 28571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604816" y="5234583"/>
            <a:ext cx="2401292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93900"/>
            <a:ext cx="2413000" cy="2413000"/>
          </a:xfrm>
          <a:prstGeom prst="roundRect">
            <a:avLst>
              <a:gd name="adj" fmla="val 9473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2250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085572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401167"/>
            <a:ext cx="7137400" cy="2572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Назначьте встречу — покажем демо и рассчитаем ваш проект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994745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Проведём аудит ваших процессов, покажем работу CRM на ваших данных и подготовим индивидуальное коммерческое предложение под задачи вашей компании.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19678" y="5398413"/>
            <a:ext cx="2375059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Записаться на демо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791406" y="5398413"/>
            <a:ext cx="2028111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Получить расчёт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84700"/>
            <a:ext cx="2692400" cy="292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0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Отсканируйте — назначим встречу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39900"/>
            <a:ext cx="5257800" cy="4483100"/>
          </a:xfrm>
          <a:prstGeom prst="roundRect">
            <a:avLst>
              <a:gd name="adj" fmla="val 509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72200" y="1739900"/>
            <a:ext cx="5257800" cy="4483100"/>
          </a:xfrm>
          <a:prstGeom prst="roundRect">
            <a:avLst>
              <a:gd name="adj" fmla="val 5099"/>
            </a:avLst>
          </a:prstGeom>
          <a:solidFill>
            <a:srgbClr val="15171C"/>
          </a:solidFill>
          <a:ln>
            <a:noFill/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17600" y="628650"/>
            <a:ext cx="302647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Мы изучили ваш бизнес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875605"/>
            <a:ext cx="11303000" cy="45161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456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Зачем вам CRM: текущая ситуация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044700"/>
            <a:ext cx="52324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636569"/>
                </a:solidFill>
                <a:latin typeface="Manrope"/>
              </a:rPr>
              <a:t>Ваша ситуация сейчас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2397125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70% заявок обрабатываются вручную — теряется время и допускаются ошибки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92200" y="3070225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40% времени менеджеров уходит на рутинный ввод данных, а не на продажи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92200" y="3743325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25% сделок теряются из-за отсутствия системы контроля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92200" y="4416425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Нет единой базы клиентов и аналитики — решения принимаются вслепую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3048992"/>
            <a:ext cx="52324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005BFF"/>
                </a:solidFill>
                <a:latin typeface="Manrope"/>
              </a:rPr>
              <a:t>Точка роста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502400" y="3360489"/>
            <a:ext cx="4622800" cy="886916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95"/>
              </a:lnSpc>
            </a:pPr>
            <a:r>
              <a:rPr lang="ru-RU" sz="1700" b="1">
                <a:solidFill>
                  <a:srgbClr val="FFFFFF"/>
                </a:solidFill>
                <a:latin typeface="Manrope"/>
              </a:rPr>
              <a:t>Внедрение CRM автоматизирует обработку заявок и возвращает до 25% потерянных сделок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502400" y="4435019"/>
            <a:ext cx="1575911" cy="5003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40"/>
              </a:lnSpc>
            </a:pPr>
            <a:r>
              <a:rPr lang="ru-RU" sz="3200" b="1">
                <a:solidFill>
                  <a:srgbClr val="005BFF"/>
                </a:solidFill>
                <a:latin typeface="Manrope"/>
              </a:rPr>
              <a:t>+25%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917259" y="4669969"/>
            <a:ext cx="2898219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потенциальный рост выручки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клиента, 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3454400" cy="2041227"/>
          </a:xfrm>
          <a:prstGeom prst="roundRect">
            <a:avLst>
              <a:gd name="adj" fmla="val 1119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24496"/>
            <a:ext cx="3454400" cy="2041227"/>
          </a:xfrm>
          <a:prstGeom prst="roundRect">
            <a:avLst>
              <a:gd name="adj" fmla="val 1119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228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24496"/>
            <a:ext cx="3454400" cy="2041227"/>
          </a:xfrm>
          <a:prstGeom prst="roundRect">
            <a:avLst>
              <a:gd name="adj" fmla="val 1119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2296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3718123"/>
            <a:ext cx="3454400" cy="2250877"/>
          </a:xfrm>
          <a:prstGeom prst="roundRect">
            <a:avLst>
              <a:gd name="adj" fmla="val 101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1016000" y="395942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3718123"/>
            <a:ext cx="3454400" cy="2250877"/>
          </a:xfrm>
          <a:prstGeom prst="roundRect">
            <a:avLst>
              <a:gd name="adj" fmla="val 101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622800" y="395942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7975600" y="3718123"/>
            <a:ext cx="3454400" cy="2250877"/>
          </a:xfrm>
          <a:prstGeom prst="roundRect">
            <a:avLst>
              <a:gd name="adj" fmla="val 101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8229600" y="395942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5" name="pic15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867396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867396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7600" y="4061023"/>
            <a:ext cx="177800" cy="177800"/>
          </a:xfrm>
          <a:prstGeom prst="rect">
            <a:avLst/>
          </a:prstGeom>
        </p:spPr>
      </p:pic>
      <p:pic>
        <p:nvPicPr>
          <p:cNvPr id="19" name="pic19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4400" y="4061023"/>
            <a:ext cx="177800" cy="177800"/>
          </a:xfrm>
          <a:prstGeom prst="rect">
            <a:avLst/>
          </a:prstGeom>
        </p:spPr>
      </p:pic>
      <p:pic>
        <p:nvPicPr>
          <p:cNvPr id="20" name="pic20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31200" y="4061023"/>
            <a:ext cx="177800" cy="177800"/>
          </a:xfrm>
          <a:prstGeom prst="rect">
            <a:avLst/>
          </a:prstGeom>
        </p:spPr>
      </p:pic>
      <p:sp>
        <p:nvSpPr>
          <p:cNvPr id="21" name="text21"/>
          <p:cNvSpPr>
            <a:spLocks noChangeArrowheads="1"/>
          </p:cNvSpPr>
          <p:nvPr/>
        </p:nvSpPr>
        <p:spPr>
          <a:xfrm>
            <a:off x="1117600" y="628650"/>
            <a:ext cx="208242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Состав решения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7422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входит в CRM-систему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16000" y="2311896"/>
            <a:ext cx="29718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База клиентов и контрагентов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16000" y="2769096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Единая картотека с историей сделок, контактами и документами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22800" y="2307451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Заказы и счета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22800" y="2572246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Создание заказов, выставление счетов, контроль оплат и отгрузок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29600" y="2307451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Воронка продаж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29600" y="2572246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Наглядные этапы сделок, прогноз выручки и контроль задач менеджеров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1016000" y="4505523"/>
            <a:ext cx="29718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Интеграция с 1С и телефонией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016000" y="4962723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Автоматический обмен данными с 1С и запись звонков в карточку клиента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4622800" y="4505523"/>
            <a:ext cx="29718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Аналитика для руководителя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622800" y="4962723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Дашборды по продажам, заказам и работе менеджеров в реальном времени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8229600" y="450107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Мобильный доступ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229600" y="4765873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Менеджеры работают с CRM с телефона: заказы, клиенты, задачи в дороге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39900"/>
            <a:ext cx="3454400" cy="3492500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68800" y="1739900"/>
            <a:ext cx="3454400" cy="3492500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75600" y="1739900"/>
            <a:ext cx="3454400" cy="3492500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5486400"/>
            <a:ext cx="10668000" cy="736600"/>
          </a:xfrm>
          <a:prstGeom prst="roundRect">
            <a:avLst>
              <a:gd name="adj" fmla="val 20689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8650"/>
            <a:ext cx="174405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Состав работ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75605"/>
            <a:ext cx="11303000" cy="45161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456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входит в работы по внедрению CRM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66800" y="201549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005BFF"/>
                </a:solidFill>
                <a:latin typeface="Manrope"/>
              </a:rPr>
              <a:t>Этап 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307590"/>
            <a:ext cx="34137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Анализ и настройка CRM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2637830"/>
            <a:ext cx="28702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Анализируем процессы, настраиваем воронку, статусы, права доступа и автоматизации.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3600" y="201549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005BFF"/>
                </a:solidFill>
                <a:latin typeface="Manrope"/>
              </a:rPr>
              <a:t>Этап 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3600" y="2311400"/>
            <a:ext cx="2870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Интеграция и перенос данных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3600" y="2866430"/>
            <a:ext cx="28702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Настраиваем обмен с 1С и IP-телефонией, переносим базы клиентов и историю заказов.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0400" y="201549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005BFF"/>
                </a:solidFill>
                <a:latin typeface="Manrope"/>
              </a:rPr>
              <a:t>Этап 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0400" y="2307590"/>
            <a:ext cx="34137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Обучение и запуск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0400" y="2637830"/>
            <a:ext cx="28702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Обучаем сотрудников, тестируем сценарии, запускаем систему в эксплуатацию.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5786120"/>
            <a:ext cx="1100399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005BFF"/>
                </a:solidFill>
                <a:latin typeface="Manrope"/>
              </a:rPr>
              <a:t>Результат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2029520" y="5664200"/>
            <a:ext cx="914648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Полный цикл внедрения — от обследования процессов до запуска системы — за 15 рабочих дней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790402"/>
            <a:ext cx="208183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План внедрения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9040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Сроки и этапы проекта: 4 недели до запуска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9250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Неделя 1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613348"/>
            <a:ext cx="24638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Обследование и проектирование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146748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Изучаем процессы, собираем требования, проектируем структуру CRM под ваши задачи.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29250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Неделя 2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613348"/>
            <a:ext cx="24638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Настройка и интеграция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14674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Настраиваем систему, подключаем интеграции с 1С и телефонией.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29250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Неделя 3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613348"/>
            <a:ext cx="24638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Перенос данных и обучение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14674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Переносим базу клиентов и остатки, обучаем сотрудников работе в CRM.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29250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Неделя 4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613348"/>
            <a:ext cx="24638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Тестирование, запуск и сопровождение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14674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Проверяем работу, запускаем систему и сопровождаем команду после старта.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868091"/>
            <a:ext cx="10668000" cy="3784600"/>
          </a:xfrm>
          <a:prstGeom prst="roundRect">
            <a:avLst>
              <a:gd name="adj" fmla="val 6040"/>
            </a:avLst>
          </a:prstGeom>
          <a:noFill/>
          <a:ln w="12700" cap="flat">
            <a:solidFill>
              <a:srgbClr val="E0ECFF"/>
            </a:solidFill>
          </a:ln>
        </p:spPr>
      </p:sp>
      <p:sp>
        <p:nvSpPr>
          <p:cNvPr id="4" name="card4"/>
          <p:cNvSpPr/>
          <p:nvPr/>
        </p:nvSpPr>
        <p:spPr>
          <a:xfrm>
            <a:off x="4476452" y="1880791"/>
            <a:ext cx="2313583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476452" y="2433241"/>
            <a:ext cx="2313583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6452" y="2985691"/>
            <a:ext cx="2313583" cy="77470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6452" y="3760391"/>
            <a:ext cx="2313583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476452" y="4312841"/>
            <a:ext cx="2313583" cy="77470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4476452" y="5087541"/>
            <a:ext cx="2313583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855960"/>
            <a:ext cx="231817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Инвестиции в CRM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115616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Стоимость и варианты пакетов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65200" y="204271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Параметр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473694" y="20427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005BFF"/>
                </a:solidFill>
                <a:latin typeface="Manrope"/>
              </a:rPr>
              <a:t>Базовый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787277" y="20427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Стандарт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100850" y="204271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Премиум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65200" y="259516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Стоимость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473694" y="259516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150 000 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87277" y="259516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250 000 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100850" y="259516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400 000 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65200" y="3258741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Настройка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4473694" y="325874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Типовая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787277" y="325874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Индивидуальная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281418" y="3150791"/>
            <a:ext cx="1958082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7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Индивидуальная + автоматизация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65200" y="392231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Пользователи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473694" y="39223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5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6787277" y="39223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15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100850" y="392231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Без ограничений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65200" y="4585891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Интеграции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4473694" y="458589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—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6787277" y="458589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1С, сайт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9281418" y="4477941"/>
            <a:ext cx="1958082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7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1С, сайт, телефония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965200" y="524946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Сопровождение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4473694" y="524946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 месяц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6787277" y="524946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3 месяца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9100850" y="524946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6 месяцев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762000" y="5801281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Каждый следующий пакет — больше возможностей и поддержки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65933"/>
            <a:ext cx="5232400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97600" y="2065933"/>
            <a:ext cx="5232400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4040783"/>
            <a:ext cx="5232400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97600" y="4040783"/>
            <a:ext cx="5232400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039217"/>
            <a:ext cx="299809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Ожидаемые результаты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33697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Результаты внедрения CRM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23199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+20–30%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053358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Рост продаж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35244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 счёт системной работы с базой клиентов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77000" y="23199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в 3 раза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3053358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Время на ввод данных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335244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сокращение рутинных операций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41400" y="429478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+15%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5028208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Конверсия заявок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532729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благодаря контролю каждого этапа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77000" y="429478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100%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5028208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Отчётность для руководителя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532729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реальном времени, без запросов менеджерам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016500" y="1270000"/>
            <a:ext cx="6413500" cy="984250"/>
          </a:xfrm>
          <a:prstGeom prst="roundRect">
            <a:avLst>
              <a:gd name="adj" fmla="val 2322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5302250" y="1597025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016500" y="2381250"/>
            <a:ext cx="6413500" cy="984250"/>
          </a:xfrm>
          <a:prstGeom prst="roundRect">
            <a:avLst>
              <a:gd name="adj" fmla="val 2322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5302250" y="2708275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016500" y="3492500"/>
            <a:ext cx="6413500" cy="984250"/>
          </a:xfrm>
          <a:prstGeom prst="roundRect">
            <a:avLst>
              <a:gd name="adj" fmla="val 2322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8" name="card8"/>
          <p:cNvSpPr/>
          <p:nvPr/>
        </p:nvSpPr>
        <p:spPr>
          <a:xfrm>
            <a:off x="5302250" y="3819525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5016500" y="4603750"/>
            <a:ext cx="6413500" cy="984250"/>
          </a:xfrm>
          <a:prstGeom prst="roundRect">
            <a:avLst>
              <a:gd name="adj" fmla="val 2322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10" name="card10"/>
          <p:cNvSpPr/>
          <p:nvPr/>
        </p:nvSpPr>
        <p:spPr>
          <a:xfrm>
            <a:off x="5302250" y="4930775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E0ECFF"/>
          </a:solidFill>
          <a:ln>
            <a:noFill/>
          </a:ln>
        </p:spPr>
      </p:sp>
      <p:pic>
        <p:nvPicPr>
          <p:cNvPr id="11" name="pic11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7500" y="1704975"/>
            <a:ext cx="139700" cy="1143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7500" y="2816225"/>
            <a:ext cx="139700" cy="1143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97500" y="3927475"/>
            <a:ext cx="139700" cy="1143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97500" y="5038725"/>
            <a:ext cx="139700" cy="114300"/>
          </a:xfrm>
          <a:prstGeom prst="rect">
            <a:avLst/>
          </a:prstGeom>
        </p:spPr>
      </p:pic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2221706"/>
            <a:ext cx="148223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Без рисков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2487712"/>
            <a:ext cx="3581400" cy="92809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4"/>
              </a:lnSpc>
            </a:pPr>
            <a:r>
              <a:rPr lang="ru-RU" sz="3400" b="1" spc="-67">
                <a:solidFill>
                  <a:srgbClr val="15171C"/>
                </a:solidFill>
                <a:latin typeface="Manrope"/>
              </a:rPr>
              <a:t>Гарантии и поддержка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3605361"/>
            <a:ext cx="3581400" cy="10362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Мы берём на себя риски проекта: фиксируем стоимость, гарантируем качество работ и сопровождаем вас после запуска.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822950" y="1487805"/>
            <a:ext cx="59563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Гарантия на работы — 12 месяцев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822950" y="1714500"/>
            <a:ext cx="53467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Устраняем любые ошибки и недоработки в течение года после запуска бесплатно.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822950" y="2599055"/>
            <a:ext cx="59563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SLA: реакция на инциденты — 2 часа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822950" y="2825750"/>
            <a:ext cx="53467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При сбоях или вопросах берём задачу в работу в течение 2 часов в рабочее время.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822950" y="3710305"/>
            <a:ext cx="59563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Бесплатная поддержка — 3 месяца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822950" y="3937000"/>
            <a:ext cx="53467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После запуска сопровождаем вас и отвечаем на вопросы без дополнительной оплаты.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822950" y="4821555"/>
            <a:ext cx="59563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Обучение включено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822950" y="5048250"/>
            <a:ext cx="53467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Проводим обучение сотрудников работе в CRM — входит в стоимость проекта.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511002"/>
            <a:ext cx="146866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Почему мы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1326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Опыт и экспертиза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251398"/>
            <a:ext cx="385226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12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33058"/>
            <a:ext cx="385226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лет на рынке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487267" y="3251398"/>
            <a:ext cx="385236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250+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87267" y="3833058"/>
            <a:ext cx="385236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внедрений CRM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212634" y="3251398"/>
            <a:ext cx="385236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100%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212634" y="3833058"/>
            <a:ext cx="385236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сертифицированные специалисты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4578548"/>
            <a:ext cx="385226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Отраслевая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5160208"/>
            <a:ext cx="385226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экспертиза в оптовой торговле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487267" y="4578548"/>
            <a:ext cx="385236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40+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487267" y="5160208"/>
            <a:ext cx="385236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кейсы со схожими задачами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 на внедрение CRM</dc:title>
  <dc:creator>Слайда</dc:creator>
</cp:coreProperties>
</file>