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Default Extension="svg" ContentType="image/svg+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"/>
  </p:notesMasterIdLst>
  <p:sldIdLst>
    <p:sldId id="256" r:id="rId101"/>
    <p:sldId id="257" r:id="rId102"/>
    <p:sldId id="258" r:id="rId103"/>
    <p:sldId id="259" r:id="rId104"/>
    <p:sldId id="260" r:id="rId105"/>
    <p:sldId id="261" r:id="rId106"/>
    <p:sldId id="262" r:id="rId107"/>
    <p:sldId id="263" r:id="rId108"/>
    <p:sldId id="264" r:id="rId109"/>
    <p:sldId id="265" r:id="rId110"/>
    <p:sldId id="266" r:id="rId111"/>
  </p:sldIdLst>
  <p:sldSz cx="12192000" cy="6858000"/>
  <p:notesSz cx="6858000" cy="9144000"/>
  <p:embeddedFontLst>
    <p:embeddedFont>
      <p:font typeface="Manrope"/>
      <p:regular r:id="rIdFont0"/>
      <p:bold r:id="rIdFont1"/>
    </p:embeddedFont>
  </p:embeddedFontLst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101" Type="http://schemas.openxmlformats.org/officeDocument/2006/relationships/slide" Target="slides/slide1.xml"/><Relationship Id="rId102" Type="http://schemas.openxmlformats.org/officeDocument/2006/relationships/slide" Target="slides/slide2.xml"/><Relationship Id="rId103" Type="http://schemas.openxmlformats.org/officeDocument/2006/relationships/slide" Target="slides/slide3.xml"/><Relationship Id="rId104" Type="http://schemas.openxmlformats.org/officeDocument/2006/relationships/slide" Target="slides/slide4.xml"/><Relationship Id="rId105" Type="http://schemas.openxmlformats.org/officeDocument/2006/relationships/slide" Target="slides/slide5.xml"/><Relationship Id="rId106" Type="http://schemas.openxmlformats.org/officeDocument/2006/relationships/slide" Target="slides/slide6.xml"/><Relationship Id="rId107" Type="http://schemas.openxmlformats.org/officeDocument/2006/relationships/slide" Target="slides/slide7.xml"/><Relationship Id="rId108" Type="http://schemas.openxmlformats.org/officeDocument/2006/relationships/slide" Target="slides/slide8.xml"/><Relationship Id="rId109" Type="http://schemas.openxmlformats.org/officeDocument/2006/relationships/slide" Target="slides/slide9.xml"/><Relationship Id="rId110" Type="http://schemas.openxmlformats.org/officeDocument/2006/relationships/slide" Target="slides/slide10.xml"/><Relationship Id="rId111" Type="http://schemas.openxmlformats.org/officeDocument/2006/relationships/slide" Target="slides/slide11.xml"/><Relationship Id="rIdFont0" Type="http://schemas.openxmlformats.org/officeDocument/2006/relationships/font" Target="fonts/font1.fntdata"/><Relationship Id="rIdFont1" Type="http://schemas.openxmlformats.org/officeDocument/2006/relationships/font" Target="fonts/font2.fntdata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2B5CE6"/>
              </a:solidFill>
              <a:ln>
                <a:noFill/>
              </a:ln>
            </c:spPr>
          </c:dPt>
          <c:dPt>
            <c:idx val="1"/>
            <c:bubble3D val="0"/>
            <c:spPr>
              <a:solidFill>
                <a:srgbClr val="86AAF7"/>
              </a:solidFill>
              <a:ln>
                <a:noFill/>
              </a:ln>
            </c:spPr>
          </c:dPt>
          <c:dPt>
            <c:idx val="2"/>
            <c:bubble3D val="0"/>
            <c:spPr>
              <a:solidFill>
                <a:srgbClr val="223E84"/>
              </a:solidFill>
              <a:ln>
                <a:noFill/>
              </a:ln>
            </c:spPr>
          </c:dPt>
          <c:dLbls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Sheet1!$A$2:$A$4</c:f>
              <c:strCache>
                <c:ptCount val="3"/>
                <c:pt idx="0">
                  <c:v>Аванс — закупка и старт работ</c:v>
                </c:pt>
                <c:pt idx="1">
                  <c:v>Промежуточные платежи по закрытым этапам</c:v>
                </c:pt>
                <c:pt idx="2">
                  <c:v>Окончательный расчёт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30</c:v>
                </c:pt>
                <c:pt idx="1">
                  <c:v>60</c:v>
                </c:pt>
                <c:pt idx="2">
                  <c:v>10</c:v>
                </c:pt>
              </c:numCache>
            </c:numRef>
          </c:val>
        </c:ser>
        <c:firstSliceAng val="0"/>
        <c:holeSize val="70"/>
      </c:doughnutChart>
      <c:spPr>
        <a:noFill/>
        <a:ln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400">
          <a:solidFill>
            <a:srgbClr val="636569"/>
          </a:solidFill>
          <a:latin typeface="+mn-lt"/>
        </a:defRPr>
      </a:pPr>
      <a:endParaRPr lang="ru-RU"/>
    </a:p>
  </c:txPr>
</c:chartSpace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Добрый день. Это коммерческое предложение на ремонт вашего офиса площадью 180 квадратных метров. Мы разложили работу по разделам — от демонтажа до чистовой отделки — и посчитали каждый вид работ с объёмом и ценой. Все цены зафиксированы в уровне 2026 года, чтобы смета оставалась прозрачной. Дальше покажу, в каком состоянии помещение сейчас и что нужно получить к сроку.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Коллеги, давайте зафиксируем точку старта. Помещение 180 квадратов досталось нам после предыдущего арендатора: отделка изношена, проводка открыта, вентиляция старая, перегородки частично демонтированы. По сути, это объект под полную реконструкцию, а не под косметику. К сроку нам нужно получить офис, в который можно сразу сажать сотрудников: с рабочими местами по нормам, инженерными системами и чистовой отделкой. Дальше покажу, из каких разделов работ складывается эта задача.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Мы разбили весь ремонт на четыре раздела, чтобы вы видели, за что платите на каждом этапе. Начинаем с демонтажа: снимаем старое покрытие и перегородки на всех 180 квадратах и вывозим мусор. Дальше инженерные системы — это 120 электрических точек и вентиляция на 6 зон, самая ответственная часть, потому что всё это уйдёт под отделку. Черновая отделка — стяжка, штукатурка, перегородки и потолок; здесь формируется геометрия помещения. Завершает чистовая отделка: покраска, полы, плинтусы и двери. По каждому разделу закрываем акт и присылаем фотоотчёт, прежде чем перейти к следующему.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Переходим к смете. Все цены зафиксированы в уровне 2026 года, объёмы взяты по фактическим обмерам помещения на 180 квадратных метров. В таблице восемь видов работ — от демонтажа за 198 тысяч до чистовой отделки за 342 тысячи. Самая крупная позиция — электрика: 120 точек по 3 500 рублей, это 420 тысяч, потому что офис требует много рабочих мест и розеточных групп. Итог — 2 миллиона 415 тысяч рублей, он ровно совпадает с суммой восьми строк, никаких наценок сверх сметы нет. Дальше разберём материалы: что входит в эту сумму, а что вы закупаете сами.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Здесь важно чётко развести зоны ответственности по материалам, чтобы потом не возникало вопросов. Всё, что расходное и черновое — смеси, профиль, ГКЛ, крепёж, грунтовка, инструмент и вывоз мусора — мы берём на себя, это уже включено в стоимость работ. Чистовые материалы, светильники, двери, сантехнику и климатическое оборудование заказчик покупает сам — так вы контролируете дизайн и бюджет финишной части. Ориентировочный бюджет материалов заказчика — один миллион двести пятьдесят тысяч рублей в ценах 2026 года. Если хотите, можем подготовить подборку поставщиков и спецификацию под ваш бюджет.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Срок ремонта мы считаем не календарными датами, а неделями от старта — так честнее, потому что день начала зависит от подписания договора и аванса. Первые две недели уходят на демонтаж и вывоз мусора: помещение полностью освобождается и готово к черновым работам. С третьей по пятую неделю ведём инженерные системы — электрику, вентиляцию, слаботочку — и закрываем их актами на скрытые работы, чтобы потом ничего не вскрывать. С шестой по восьмую делаем черновую отделку: стяжку, штукатурку, перегородки и потолок. Последние две недели — чистовая отделка и сдача, финал — подписанный акт выполненных работ. Итого десять недель при нормальном финансировании и доступе на объект.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Оплата разбита на три части, и это принципиально: вы не платите всё вперёд. Аванс 30% — 724 500 рублей — идёт на закупку материалов и старт работ. Основная часть, 60% — 1 449 000 рублей, вносится промежуточными платежами по закрытым этапам: каждый платёж — только после подписания акта этапа. Остаток 10% — 241 500 рублей — окончательный расчёт в течение пяти рабочих дней после подписания итогового акта. В сумме это ровно 2 415 000 рублей — столько же, сколько в смете. Дальше — гарантия на работы.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Гарантия у нас — 24 месяца с даты подписания акта, и она распространяется именно на работы. Если по нашей вине появится трещина в штукатурке, разойдётся стык ГКЛ или откажет точка электрики либо вентиляции — мы приедем и устраним. По заявке выезжаем в течение трёх рабочих дней. Важно понимать границы: материалы и оборудование, которые закупает заказчик, механические повреждения, изменения проекта третьими лицами и естественный износ в гарантию не входят — на оборудование действует гарантия производителя. Это стандартная и честная формулировка, которая защищает обе стороны.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Качество у нас держится не на обещаниях, а на четырёх процедурах. Первое и самое важное — акты на скрытые работы: их три, по электрике, вентиляции и стяжке, и подписываются они до того, как конструкции закрыты. Если акта нет — мы не имеем права закрывать узел. Второе — фотоотчёт каждую пятницу, вы видите объект, даже если не приезжаете. Третье — на объекте постоянно ответственный прораб и журнал работ. Четвёртое — каждый этап вы принимаете лично с осмотром, и только после этого мы идём дальше. Такой порядок снимает главный риск ремонта — переделку того, что уже спрятано под отделкой.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Чтобы вы понимали наш реальный опыт, приведу пример: офис 168 квадратных метров, работы завершены в 2025 году за 10 недель от даты начала. Делали всё то же, что предстоит на вашем объекте: демонтаж, новые перегородки, полная замена электрики и вентиляции, черновая и чистовая отделка. Сдали по акту, и заказчик эксплуатирует помещение с 2025 года. Ваш объект — 180 квадратов, то есть по площади почти такой же, поэтому сроки и смету мы считаем по этому проверенному опыту.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Переходим к следующему шагу. Мы предлагаем бесплатный выезд на объект: специалист приедет, замерит помещение и зафиксирует все исходные данные. Замер выполним в течение двух рабочих дней после вашего обращения. Дальше в течение пяти рабочих дней подготовим точную смету по видам работ и объёмам — уже в ценах 2026 года, чтобы вы могли планировать бюджет без сюрпризов. Заявку можно оставить любым удобным для вас способом — как вам проще, так и договоримся.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mee0038e886a29060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mb4edf107ece8fe31.png"/><Relationship Id="rId4" Type="http://schemas.openxmlformats.org/officeDocument/2006/relationships/image" Target="../media/m88605ba619af2f1e.png"/><Relationship Id="rId5" Type="http://schemas.openxmlformats.org/officeDocument/2006/relationships/image" Target="../media/mc77602624d27153a.sv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mda681ad0e4dbefb6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m651e94588b1de60c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mda681ad0e4dbefb6.png"/><Relationship Id="rId4" Type="http://schemas.openxmlformats.org/officeDocument/2006/relationships/image" Target="../media/m784005eb24db1541.png"/><Relationship Id="rId5" Type="http://schemas.openxmlformats.org/officeDocument/2006/relationships/image" Target="../media/m23cdbc0ba29d3ec9.svg"/><Relationship Id="rId6" Type="http://schemas.openxmlformats.org/officeDocument/2006/relationships/image" Target="../media/mbb4671f4f353792c.png"/><Relationship Id="rId7" Type="http://schemas.openxmlformats.org/officeDocument/2006/relationships/image" Target="../media/m77c3b192dc580c47.sv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mda681ad0e4dbefb6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mb4edf107ece8fe31.png"/><Relationship Id="rIdChart0" Type="http://schemas.openxmlformats.org/officeDocument/2006/relationships/chart" Target="../charts/chart1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m16f322fd664ccf0b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md34075c77b747023.png"/><Relationship Id="rId4" Type="http://schemas.openxmlformats.org/officeDocument/2006/relationships/image" Target="../media/m9aebb7f68b02e790.png"/><Relationship Id="rId5" Type="http://schemas.openxmlformats.org/officeDocument/2006/relationships/image" Target="../media/m7cab5f4de92af5fc.svg"/><Relationship Id="rId6" Type="http://schemas.openxmlformats.org/officeDocument/2006/relationships/image" Target="../media/m1e5be5a94d8610b7.png"/><Relationship Id="rId7" Type="http://schemas.openxmlformats.org/officeDocument/2006/relationships/image" Target="../media/m7cab5f4de92af5fc.svg"/><Relationship Id="rId8" Type="http://schemas.openxmlformats.org/officeDocument/2006/relationships/image" Target="../media/ma822a5829cd76ae1.png"/><Relationship Id="rId9" Type="http://schemas.openxmlformats.org/officeDocument/2006/relationships/image" Target="../media/m7cab5f4de92af5fc.svg"/><Relationship Id="rId10" Type="http://schemas.openxmlformats.org/officeDocument/2006/relationships/image" Target="../media/m1e5be5a94d8610b7.png"/><Relationship Id="rId11" Type="http://schemas.openxmlformats.org/officeDocument/2006/relationships/image" Target="../media/m7cab5f4de92af5fc.sv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m82799e7d979ae5b3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mb4edf107ece8fe31.png"/><Relationship Id="rId4" Type="http://schemas.openxmlformats.org/officeDocument/2006/relationships/image" Target="../media/m2749c864704a62f2.png"/><Relationship Id="rId5" Type="http://schemas.openxmlformats.org/officeDocument/2006/relationships/image" Target="../media/mab5f3d4765b0eab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571500"/>
            <a:ext cx="279400" cy="279400"/>
          </a:xfrm>
          <a:prstGeom prst="roundRect">
            <a:avLst>
              <a:gd name="adj" fmla="val 40909"/>
            </a:avLst>
          </a:prstGeom>
          <a:solidFill>
            <a:srgbClr val="2B5CE6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3938885"/>
            <a:ext cx="5208191" cy="495300"/>
          </a:xfrm>
          <a:prstGeom prst="roundRect">
            <a:avLst>
              <a:gd name="adj" fmla="val 30769"/>
            </a:avLst>
          </a:prstGeom>
          <a:solidFill>
            <a:srgbClr val="E2EBFE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8270875" y="279400"/>
            <a:ext cx="3159125" cy="250130"/>
          </a:xfrm>
          <a:prstGeom prst="roundRect">
            <a:avLst>
              <a:gd name="adj" fmla="val 22848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9023052" y="635000"/>
            <a:ext cx="3016353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80"/>
              </a:lnSpc>
            </a:pPr>
            <a:r>
              <a:rPr lang="ru-RU" sz="900" cap="all" spc="126">
                <a:solidFill>
                  <a:srgbClr val="636569"/>
                </a:solidFill>
                <a:latin typeface="Manrope"/>
              </a:rPr>
              <a:t>Смета по видам работ — внутри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2068215"/>
            <a:ext cx="1003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2B5CE6"/>
                </a:solidFill>
                <a:latin typeface="Manrope"/>
              </a:rPr>
              <a:t>Коммерческое предложение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2328565"/>
            <a:ext cx="9423400" cy="1292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040"/>
              </a:lnSpc>
            </a:pPr>
            <a:r>
              <a:rPr lang="ru-RU" sz="4800" b="1" spc="-119">
                <a:solidFill>
                  <a:srgbClr val="15171C"/>
                </a:solidFill>
                <a:latin typeface="Manrope"/>
              </a:rPr>
              <a:t>Ремонт офисного помещения 180 м² под ключ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977900" y="4110335"/>
            <a:ext cx="1778151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80"/>
              </a:lnSpc>
            </a:pPr>
            <a:r>
              <a:rPr lang="ru-RU" sz="900" cap="all" spc="108">
                <a:solidFill>
                  <a:srgbClr val="2B5CE6"/>
                </a:solidFill>
                <a:latin typeface="Manrope"/>
              </a:rPr>
              <a:t>Подготовлено для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2469852" y="4065885"/>
            <a:ext cx="3919438" cy="2260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80"/>
              </a:lnSpc>
            </a:pPr>
            <a:r>
              <a:rPr lang="ru-RU" sz="1400" b="1">
                <a:solidFill>
                  <a:srgbClr val="15171C"/>
                </a:solidFill>
                <a:latin typeface="Manrope"/>
              </a:rPr>
              <a:t>Собственнику офисного помещения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5886450"/>
            <a:ext cx="2682446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636569"/>
                </a:solidFill>
                <a:latin typeface="Manrope"/>
              </a:rPr>
              <a:t>Объект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62000" y="6076950"/>
            <a:ext cx="2568654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15171C"/>
                </a:solidFill>
                <a:latin typeface="Manrope"/>
              </a:rPr>
              <a:t>Офисное помещение, 180 м²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3308945" y="5886450"/>
            <a:ext cx="4634210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636569"/>
                </a:solidFill>
                <a:latin typeface="Manrope"/>
              </a:rPr>
              <a:t>Состав предложения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3308945" y="6076950"/>
            <a:ext cx="463421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15171C"/>
                </a:solidFill>
                <a:latin typeface="Manrope"/>
              </a:rPr>
              <a:t>Смета по видам работ, материалы, график, гарантия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714555" y="5886450"/>
            <a:ext cx="3337719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636569"/>
                </a:solidFill>
                <a:latin typeface="Manrope"/>
              </a:rPr>
              <a:t>Цены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7714555" y="6076950"/>
            <a:ext cx="3243263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15171C"/>
                </a:solidFill>
                <a:latin typeface="Manrope"/>
              </a:rPr>
              <a:t>Зафиксированы в уровне 2026 года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8347075" y="323850"/>
            <a:ext cx="3608070" cy="1612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170"/>
              </a:lnSpc>
            </a:pPr>
            <a:r>
              <a:rPr lang="ru-RU" sz="900">
                <a:solidFill>
                  <a:srgbClr val="636569"/>
                </a:solidFill>
                <a:latin typeface="Manrope"/>
              </a:rPr>
              <a:t>Учебный пример · имена и проектные данные условные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F4F5F7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698500"/>
            <a:ext cx="978595" cy="3302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15171C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6731000" y="698500"/>
            <a:ext cx="1012627" cy="330200"/>
          </a:xfrm>
          <a:prstGeom prst="roundRect">
            <a:avLst>
              <a:gd name="adj" fmla="val 50000"/>
            </a:avLst>
          </a:prstGeom>
          <a:solidFill>
            <a:srgbClr val="2B5CE6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5791200" y="3124200"/>
            <a:ext cx="609600" cy="609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>
            <a:outerShdw blurRad="203200" dist="50800" dir="5400000" rotWithShape="0">
              <a:srgbClr val="000000">
                <a:alpha val="25098"/>
              </a:srgbClr>
            </a:outerShdw>
          </a:effectLst>
        </p:spPr>
      </p:sp>
      <p:pic>
        <p:nvPicPr>
          <p:cNvPr id="8" name="pic8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88050" y="3333750"/>
            <a:ext cx="215900" cy="190500"/>
          </a:xfrm>
          <a:prstGeom prst="rect">
            <a:avLst/>
          </a:prstGeom>
        </p:spPr>
      </p:pic>
      <p:sp>
        <p:nvSpPr>
          <p:cNvPr id="9" name="text9"/>
          <p:cNvSpPr>
            <a:spLocks noChangeArrowheads="1"/>
          </p:cNvSpPr>
          <p:nvPr/>
        </p:nvSpPr>
        <p:spPr>
          <a:xfrm>
            <a:off x="939800" y="777875"/>
            <a:ext cx="912555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636569"/>
                </a:solidFill>
                <a:latin typeface="Manrope"/>
              </a:rPr>
              <a:t>Сейчас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1263650"/>
            <a:ext cx="4724400" cy="711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750"/>
              </a:lnSpc>
            </a:pPr>
            <a:r>
              <a:rPr lang="ru-RU" sz="2500" b="1" spc="-49">
                <a:solidFill>
                  <a:srgbClr val="636569"/>
                </a:solidFill>
                <a:latin typeface="Manrope"/>
              </a:rPr>
              <a:t>Помещение после предыдущего арендатора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2307590"/>
            <a:ext cx="265708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636569"/>
                </a:solidFill>
                <a:latin typeface="Manrope"/>
              </a:rPr>
              <a:t>—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53108" y="2308225"/>
            <a:ext cx="4433292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Изношенная отделка: стены, потолок и пол требуют полной замены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62000" y="3018790"/>
            <a:ext cx="265708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636569"/>
                </a:solidFill>
                <a:latin typeface="Manrope"/>
              </a:rPr>
              <a:t>—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53108" y="3019425"/>
            <a:ext cx="4433292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Открытая проводка, старая вентиляция, нет рабочих мест по нормам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3729990"/>
            <a:ext cx="265708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636569"/>
                </a:solidFill>
                <a:latin typeface="Manrope"/>
              </a:rPr>
              <a:t>—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53108" y="3730625"/>
            <a:ext cx="4433292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Демонтированные перегородки — планировка не соответствует нужной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6908800" y="777875"/>
            <a:ext cx="950992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FFFFFF"/>
                </a:solidFill>
                <a:latin typeface="Manrope"/>
              </a:rPr>
              <a:t>К сроку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6731000" y="1263650"/>
            <a:ext cx="4724400" cy="711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750"/>
              </a:lnSpc>
            </a:pPr>
            <a:r>
              <a:rPr lang="ru-RU" sz="2500" b="1" spc="-49">
                <a:solidFill>
                  <a:srgbClr val="FFFFFF"/>
                </a:solidFill>
                <a:latin typeface="Manrope"/>
              </a:rPr>
              <a:t>Офис 180 м², готовый к посадке сотрудников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731000" y="2307590"/>
            <a:ext cx="229592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2B5CE6"/>
                </a:solidFill>
                <a:latin typeface="Manrope"/>
              </a:rPr>
              <a:t>+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985992" y="2308225"/>
            <a:ext cx="4469408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DCDCDD"/>
                </a:solidFill>
                <a:latin typeface="Manrope"/>
              </a:rPr>
              <a:t>Чистовая отделка «под ключ»: стены, потолок, полы — по дизайн-решению заказчика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731000" y="3018790"/>
            <a:ext cx="229592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2B5CE6"/>
                </a:solidFill>
                <a:latin typeface="Manrope"/>
              </a:rPr>
              <a:t>+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6985992" y="3019425"/>
            <a:ext cx="4469408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DCDCDD"/>
                </a:solidFill>
                <a:latin typeface="Manrope"/>
              </a:rPr>
              <a:t>Новые инженерные системы: электрика, вентиляция, кондиционирование, слаботочка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6731000" y="3729990"/>
            <a:ext cx="229592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2B5CE6"/>
                </a:solidFill>
                <a:latin typeface="Manrope"/>
              </a:rPr>
              <a:t>+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6985992" y="3730625"/>
            <a:ext cx="4469408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DCDCDD"/>
                </a:solidFill>
                <a:latin typeface="Manrope"/>
              </a:rPr>
              <a:t>Новая планировка: кабинеты, переговорные, open space под 180 м²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976537"/>
            <a:ext cx="5257800" cy="1919982"/>
          </a:xfrm>
          <a:prstGeom prst="roundRect">
            <a:avLst>
              <a:gd name="adj" fmla="val 11906"/>
            </a:avLst>
          </a:prstGeom>
          <a:noFill/>
          <a:ln w="6350" cap="flat">
            <a:solidFill>
              <a:srgbClr val="D4D5D6"/>
            </a:solidFill>
          </a:ln>
        </p:spPr>
      </p:sp>
      <p:sp>
        <p:nvSpPr>
          <p:cNvPr id="4" name="card4"/>
          <p:cNvSpPr/>
          <p:nvPr/>
        </p:nvSpPr>
        <p:spPr>
          <a:xfrm>
            <a:off x="6172200" y="1976537"/>
            <a:ext cx="5257800" cy="1919982"/>
          </a:xfrm>
          <a:prstGeom prst="roundRect">
            <a:avLst>
              <a:gd name="adj" fmla="val 11906"/>
            </a:avLst>
          </a:prstGeom>
          <a:noFill/>
          <a:ln w="6350" cap="flat">
            <a:solidFill>
              <a:srgbClr val="D4D5D6"/>
            </a:solidFill>
          </a:ln>
        </p:spPr>
      </p:sp>
      <p:sp>
        <p:nvSpPr>
          <p:cNvPr id="5" name="card5"/>
          <p:cNvSpPr/>
          <p:nvPr/>
        </p:nvSpPr>
        <p:spPr>
          <a:xfrm>
            <a:off x="762000" y="4048919"/>
            <a:ext cx="5257800" cy="1920081"/>
          </a:xfrm>
          <a:prstGeom prst="roundRect">
            <a:avLst>
              <a:gd name="adj" fmla="val 11905"/>
            </a:avLst>
          </a:prstGeom>
          <a:noFill/>
          <a:ln w="6350" cap="flat">
            <a:solidFill>
              <a:srgbClr val="D4D5D6"/>
            </a:solidFill>
          </a:ln>
        </p:spPr>
      </p:sp>
      <p:sp>
        <p:nvSpPr>
          <p:cNvPr id="6" name="card6"/>
          <p:cNvSpPr/>
          <p:nvPr/>
        </p:nvSpPr>
        <p:spPr>
          <a:xfrm>
            <a:off x="6172200" y="4048919"/>
            <a:ext cx="5257800" cy="1920081"/>
          </a:xfrm>
          <a:prstGeom prst="roundRect">
            <a:avLst>
              <a:gd name="adj" fmla="val 11905"/>
            </a:avLst>
          </a:prstGeom>
          <a:noFill/>
          <a:ln w="6350" cap="flat">
            <a:solidFill>
              <a:srgbClr val="D4D5D6"/>
            </a:solidFill>
          </a:ln>
        </p:spPr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117600" y="615950"/>
            <a:ext cx="1579269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2B5CE6"/>
                </a:solidFill>
                <a:latin typeface="Manrope"/>
              </a:rPr>
              <a:t>Состав работ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704155"/>
            <a:ext cx="10693400" cy="865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59"/>
              </a:lnSpc>
            </a:pPr>
            <a:r>
              <a:rPr lang="ru-RU" sz="3200" b="1" spc="-63">
                <a:solidFill>
                  <a:srgbClr val="15171C"/>
                </a:solidFill>
                <a:latin typeface="Manrope"/>
              </a:rPr>
              <a:t>Четыре раздела работ: от демонтажа до чистовой отделки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073150" y="2262287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2B5CE6"/>
                </a:solidFill>
                <a:latin typeface="Manrope"/>
              </a:rPr>
              <a:t>01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73150" y="2579787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Демонтаж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3150" y="2947491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Разборка старых перегородок и покрытий — 180 м². Вывоз строительного мусора контейнерами, 3 рейса.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6483350" y="2262287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2B5CE6"/>
                </a:solidFill>
                <a:latin typeface="Manrope"/>
              </a:rPr>
              <a:t>02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483350" y="2579787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Инженерные системы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483350" y="2947491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Электрика на 120 точек, вентиляция — 6 зон, разводка водоснабжения и канализации, слаботочные линии.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73150" y="4334669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2B5CE6"/>
                </a:solidFill>
                <a:latin typeface="Manrope"/>
              </a:rPr>
              <a:t>03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73150" y="4652169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Черновая отделка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73150" y="5019873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Стяжка пола 180 м², штукатурка стен 420 м², перегородки 95 м², потолок 180 м².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6483350" y="4334669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2B5CE6"/>
                </a:solidFill>
                <a:latin typeface="Manrope"/>
              </a:rPr>
              <a:t>04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483350" y="4652169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Чистовая отделка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483350" y="5019873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Покраска стен и потолков, укладка напольного покрытия, монтаж плинтусов, установка дверей.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642666"/>
            <a:ext cx="10668000" cy="4197350"/>
          </a:xfrm>
          <a:prstGeom prst="roundRect">
            <a:avLst>
              <a:gd name="adj" fmla="val 5446"/>
            </a:avLst>
          </a:prstGeom>
          <a:noFill/>
          <a:ln w="12700" cap="flat">
            <a:solidFill>
              <a:srgbClr val="E2EBFE"/>
            </a:solidFill>
          </a:ln>
        </p:spPr>
      </p:sp>
      <p:sp>
        <p:nvSpPr>
          <p:cNvPr id="4" name="card4"/>
          <p:cNvSpPr/>
          <p:nvPr/>
        </p:nvSpPr>
        <p:spPr>
          <a:xfrm>
            <a:off x="3815358" y="1655366"/>
            <a:ext cx="1900535" cy="463550"/>
          </a:xfrm>
          <a:prstGeom prst="rect">
            <a:avLst/>
          </a:prstGeom>
          <a:solidFill>
            <a:srgbClr val="E2EBFE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3815358" y="2118916"/>
            <a:ext cx="1900535" cy="463550"/>
          </a:xfrm>
          <a:prstGeom prst="rect">
            <a:avLst/>
          </a:prstGeom>
          <a:solidFill>
            <a:srgbClr val="E2EBFE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3815358" y="2582466"/>
            <a:ext cx="1900535" cy="463550"/>
          </a:xfrm>
          <a:prstGeom prst="rect">
            <a:avLst/>
          </a:prstGeom>
          <a:solidFill>
            <a:srgbClr val="E2EBFE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3815358" y="3046016"/>
            <a:ext cx="1900535" cy="463550"/>
          </a:xfrm>
          <a:prstGeom prst="rect">
            <a:avLst/>
          </a:prstGeom>
          <a:solidFill>
            <a:srgbClr val="E2EBFE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3815358" y="3509566"/>
            <a:ext cx="1900535" cy="463550"/>
          </a:xfrm>
          <a:prstGeom prst="rect">
            <a:avLst/>
          </a:prstGeom>
          <a:solidFill>
            <a:srgbClr val="E2EBFE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3815358" y="3973116"/>
            <a:ext cx="1900535" cy="463550"/>
          </a:xfrm>
          <a:prstGeom prst="rect">
            <a:avLst/>
          </a:prstGeom>
          <a:solidFill>
            <a:srgbClr val="E2EBFE"/>
          </a:solidFill>
          <a:ln>
            <a:noFill/>
          </a:ln>
        </p:spPr>
      </p:sp>
      <p:sp>
        <p:nvSpPr>
          <p:cNvPr id="10" name="card10"/>
          <p:cNvSpPr/>
          <p:nvPr/>
        </p:nvSpPr>
        <p:spPr>
          <a:xfrm>
            <a:off x="3815358" y="4436666"/>
            <a:ext cx="1900535" cy="463550"/>
          </a:xfrm>
          <a:prstGeom prst="rect">
            <a:avLst/>
          </a:prstGeom>
          <a:solidFill>
            <a:srgbClr val="E2EBFE"/>
          </a:solidFill>
          <a:ln>
            <a:noFill/>
          </a:ln>
        </p:spPr>
      </p:sp>
      <p:sp>
        <p:nvSpPr>
          <p:cNvPr id="11" name="card11"/>
          <p:cNvSpPr/>
          <p:nvPr/>
        </p:nvSpPr>
        <p:spPr>
          <a:xfrm>
            <a:off x="3815358" y="4900216"/>
            <a:ext cx="1900535" cy="463550"/>
          </a:xfrm>
          <a:prstGeom prst="rect">
            <a:avLst/>
          </a:prstGeom>
          <a:solidFill>
            <a:srgbClr val="E2EBFE"/>
          </a:solidFill>
          <a:ln>
            <a:noFill/>
          </a:ln>
        </p:spPr>
      </p:sp>
      <p:sp>
        <p:nvSpPr>
          <p:cNvPr id="12" name="card12"/>
          <p:cNvSpPr/>
          <p:nvPr/>
        </p:nvSpPr>
        <p:spPr>
          <a:xfrm>
            <a:off x="3815358" y="5363766"/>
            <a:ext cx="1900535" cy="463550"/>
          </a:xfrm>
          <a:prstGeom prst="rect">
            <a:avLst/>
          </a:prstGeom>
          <a:solidFill>
            <a:srgbClr val="E2EBFE"/>
          </a:solidFill>
          <a:ln>
            <a:noFill/>
          </a:ln>
        </p:spPr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117600" y="617835"/>
            <a:ext cx="2570821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2B5CE6"/>
                </a:solidFill>
                <a:latin typeface="Manrope"/>
              </a:rPr>
              <a:t>Смета · цены 2026 года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62000" y="845741"/>
            <a:ext cx="11303000" cy="4794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75"/>
              </a:lnSpc>
            </a:pPr>
            <a:r>
              <a:rPr lang="ru-RU" sz="3500" b="1" spc="-69">
                <a:solidFill>
                  <a:srgbClr val="15171C"/>
                </a:solidFill>
                <a:latin typeface="Manrope"/>
              </a:rPr>
              <a:t>Смета по видам работ на 180 м²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965200" y="1756966"/>
            <a:ext cx="319158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5171C"/>
                </a:solidFill>
                <a:latin typeface="Manrope"/>
              </a:rPr>
              <a:t>Вид работ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3853904" y="1756966"/>
            <a:ext cx="182344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2B5CE6"/>
                </a:solidFill>
                <a:latin typeface="Manrope"/>
              </a:rPr>
              <a:t>Объём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5754449" y="1756966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15171C"/>
                </a:solidFill>
                <a:latin typeface="Manrope"/>
              </a:rPr>
              <a:t>Ед. изм.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7654885" y="1756966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15171C"/>
                </a:solidFill>
                <a:latin typeface="Manrope"/>
              </a:rPr>
              <a:t>Цена за ед., ₽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9555321" y="1756966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15171C"/>
                </a:solidFill>
                <a:latin typeface="Manrope"/>
              </a:rPr>
              <a:t>Сумма, ₽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965200" y="2220516"/>
            <a:ext cx="319158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Демонтаж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3853904" y="2220516"/>
            <a:ext cx="182344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180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5754449" y="2220516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м²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7654885" y="2220516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1 100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9555321" y="2220516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198 000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965200" y="2684066"/>
            <a:ext cx="319158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Перегородки ГКЛ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3853904" y="2684066"/>
            <a:ext cx="182344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95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5754449" y="2684066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м²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7654885" y="2684066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2 400</a:t>
            </a:r>
          </a:p>
        </p:txBody>
      </p:sp>
      <p:sp>
        <p:nvSpPr>
          <p:cNvPr id="29" name="text29"/>
          <p:cNvSpPr>
            <a:spLocks noChangeArrowheads="1"/>
          </p:cNvSpPr>
          <p:nvPr/>
        </p:nvSpPr>
        <p:spPr>
          <a:xfrm>
            <a:off x="9555321" y="2684066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228 000</a:t>
            </a:r>
          </a:p>
        </p:txBody>
      </p:sp>
      <p:sp>
        <p:nvSpPr>
          <p:cNvPr id="30" name="text30"/>
          <p:cNvSpPr>
            <a:spLocks noChangeArrowheads="1"/>
          </p:cNvSpPr>
          <p:nvPr/>
        </p:nvSpPr>
        <p:spPr>
          <a:xfrm>
            <a:off x="965200" y="3147616"/>
            <a:ext cx="319158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Электрика</a:t>
            </a:r>
          </a:p>
        </p:txBody>
      </p:sp>
      <p:sp>
        <p:nvSpPr>
          <p:cNvPr id="31" name="text31"/>
          <p:cNvSpPr>
            <a:spLocks noChangeArrowheads="1"/>
          </p:cNvSpPr>
          <p:nvPr/>
        </p:nvSpPr>
        <p:spPr>
          <a:xfrm>
            <a:off x="3853904" y="3147616"/>
            <a:ext cx="182344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120</a:t>
            </a:r>
          </a:p>
        </p:txBody>
      </p:sp>
      <p:sp>
        <p:nvSpPr>
          <p:cNvPr id="32" name="text32"/>
          <p:cNvSpPr>
            <a:spLocks noChangeArrowheads="1"/>
          </p:cNvSpPr>
          <p:nvPr/>
        </p:nvSpPr>
        <p:spPr>
          <a:xfrm>
            <a:off x="5754449" y="3147616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точек</a:t>
            </a:r>
          </a:p>
        </p:txBody>
      </p:sp>
      <p:sp>
        <p:nvSpPr>
          <p:cNvPr id="33" name="text33"/>
          <p:cNvSpPr>
            <a:spLocks noChangeArrowheads="1"/>
          </p:cNvSpPr>
          <p:nvPr/>
        </p:nvSpPr>
        <p:spPr>
          <a:xfrm>
            <a:off x="7654885" y="3147616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3 500</a:t>
            </a:r>
          </a:p>
        </p:txBody>
      </p:sp>
      <p:sp>
        <p:nvSpPr>
          <p:cNvPr id="34" name="text34"/>
          <p:cNvSpPr>
            <a:spLocks noChangeArrowheads="1"/>
          </p:cNvSpPr>
          <p:nvPr/>
        </p:nvSpPr>
        <p:spPr>
          <a:xfrm>
            <a:off x="9555321" y="3147616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420 000</a:t>
            </a:r>
          </a:p>
        </p:txBody>
      </p:sp>
      <p:sp>
        <p:nvSpPr>
          <p:cNvPr id="35" name="text35"/>
          <p:cNvSpPr>
            <a:spLocks noChangeArrowheads="1"/>
          </p:cNvSpPr>
          <p:nvPr/>
        </p:nvSpPr>
        <p:spPr>
          <a:xfrm>
            <a:off x="965200" y="3611166"/>
            <a:ext cx="319158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Вентиляция</a:t>
            </a:r>
          </a:p>
        </p:txBody>
      </p:sp>
      <p:sp>
        <p:nvSpPr>
          <p:cNvPr id="36" name="text36"/>
          <p:cNvSpPr>
            <a:spLocks noChangeArrowheads="1"/>
          </p:cNvSpPr>
          <p:nvPr/>
        </p:nvSpPr>
        <p:spPr>
          <a:xfrm>
            <a:off x="3853904" y="3611166"/>
            <a:ext cx="182344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6</a:t>
            </a:r>
          </a:p>
        </p:txBody>
      </p:sp>
      <p:sp>
        <p:nvSpPr>
          <p:cNvPr id="37" name="text37"/>
          <p:cNvSpPr>
            <a:spLocks noChangeArrowheads="1"/>
          </p:cNvSpPr>
          <p:nvPr/>
        </p:nvSpPr>
        <p:spPr>
          <a:xfrm>
            <a:off x="5754449" y="3611166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зон</a:t>
            </a:r>
          </a:p>
        </p:txBody>
      </p:sp>
      <p:sp>
        <p:nvSpPr>
          <p:cNvPr id="38" name="text38"/>
          <p:cNvSpPr>
            <a:spLocks noChangeArrowheads="1"/>
          </p:cNvSpPr>
          <p:nvPr/>
        </p:nvSpPr>
        <p:spPr>
          <a:xfrm>
            <a:off x="7654885" y="3611166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45 000</a:t>
            </a:r>
          </a:p>
        </p:txBody>
      </p:sp>
      <p:sp>
        <p:nvSpPr>
          <p:cNvPr id="39" name="text39"/>
          <p:cNvSpPr>
            <a:spLocks noChangeArrowheads="1"/>
          </p:cNvSpPr>
          <p:nvPr/>
        </p:nvSpPr>
        <p:spPr>
          <a:xfrm>
            <a:off x="9555321" y="3611166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270 000</a:t>
            </a:r>
          </a:p>
        </p:txBody>
      </p:sp>
      <p:sp>
        <p:nvSpPr>
          <p:cNvPr id="40" name="text40"/>
          <p:cNvSpPr>
            <a:spLocks noChangeArrowheads="1"/>
          </p:cNvSpPr>
          <p:nvPr/>
        </p:nvSpPr>
        <p:spPr>
          <a:xfrm>
            <a:off x="965200" y="4074716"/>
            <a:ext cx="319158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Стяжка</a:t>
            </a:r>
          </a:p>
        </p:txBody>
      </p:sp>
      <p:sp>
        <p:nvSpPr>
          <p:cNvPr id="41" name="text41"/>
          <p:cNvSpPr>
            <a:spLocks noChangeArrowheads="1"/>
          </p:cNvSpPr>
          <p:nvPr/>
        </p:nvSpPr>
        <p:spPr>
          <a:xfrm>
            <a:off x="3853904" y="4074716"/>
            <a:ext cx="182344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180</a:t>
            </a:r>
          </a:p>
        </p:txBody>
      </p:sp>
      <p:sp>
        <p:nvSpPr>
          <p:cNvPr id="42" name="text42"/>
          <p:cNvSpPr>
            <a:spLocks noChangeArrowheads="1"/>
          </p:cNvSpPr>
          <p:nvPr/>
        </p:nvSpPr>
        <p:spPr>
          <a:xfrm>
            <a:off x="5754449" y="4074716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м²</a:t>
            </a:r>
          </a:p>
        </p:txBody>
      </p:sp>
      <p:sp>
        <p:nvSpPr>
          <p:cNvPr id="43" name="text43"/>
          <p:cNvSpPr>
            <a:spLocks noChangeArrowheads="1"/>
          </p:cNvSpPr>
          <p:nvPr/>
        </p:nvSpPr>
        <p:spPr>
          <a:xfrm>
            <a:off x="7654885" y="4074716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1 300</a:t>
            </a:r>
          </a:p>
        </p:txBody>
      </p:sp>
      <p:sp>
        <p:nvSpPr>
          <p:cNvPr id="44" name="text44"/>
          <p:cNvSpPr>
            <a:spLocks noChangeArrowheads="1"/>
          </p:cNvSpPr>
          <p:nvPr/>
        </p:nvSpPr>
        <p:spPr>
          <a:xfrm>
            <a:off x="9555321" y="4074716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234 000</a:t>
            </a:r>
          </a:p>
        </p:txBody>
      </p:sp>
      <p:sp>
        <p:nvSpPr>
          <p:cNvPr id="45" name="text45"/>
          <p:cNvSpPr>
            <a:spLocks noChangeArrowheads="1"/>
          </p:cNvSpPr>
          <p:nvPr/>
        </p:nvSpPr>
        <p:spPr>
          <a:xfrm>
            <a:off x="965200" y="4538266"/>
            <a:ext cx="319158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Штукатурка и шпаклёвка</a:t>
            </a:r>
          </a:p>
        </p:txBody>
      </p:sp>
      <p:sp>
        <p:nvSpPr>
          <p:cNvPr id="46" name="text46"/>
          <p:cNvSpPr>
            <a:spLocks noChangeArrowheads="1"/>
          </p:cNvSpPr>
          <p:nvPr/>
        </p:nvSpPr>
        <p:spPr>
          <a:xfrm>
            <a:off x="3853904" y="4538266"/>
            <a:ext cx="182344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420</a:t>
            </a:r>
          </a:p>
        </p:txBody>
      </p:sp>
      <p:sp>
        <p:nvSpPr>
          <p:cNvPr id="47" name="text47"/>
          <p:cNvSpPr>
            <a:spLocks noChangeArrowheads="1"/>
          </p:cNvSpPr>
          <p:nvPr/>
        </p:nvSpPr>
        <p:spPr>
          <a:xfrm>
            <a:off x="5754449" y="4538266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м²</a:t>
            </a:r>
          </a:p>
        </p:txBody>
      </p:sp>
      <p:sp>
        <p:nvSpPr>
          <p:cNvPr id="48" name="text48"/>
          <p:cNvSpPr>
            <a:spLocks noChangeArrowheads="1"/>
          </p:cNvSpPr>
          <p:nvPr/>
        </p:nvSpPr>
        <p:spPr>
          <a:xfrm>
            <a:off x="7654885" y="4538266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950</a:t>
            </a:r>
          </a:p>
        </p:txBody>
      </p:sp>
      <p:sp>
        <p:nvSpPr>
          <p:cNvPr id="49" name="text49"/>
          <p:cNvSpPr>
            <a:spLocks noChangeArrowheads="1"/>
          </p:cNvSpPr>
          <p:nvPr/>
        </p:nvSpPr>
        <p:spPr>
          <a:xfrm>
            <a:off x="9555321" y="4538266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399 000</a:t>
            </a:r>
          </a:p>
        </p:txBody>
      </p:sp>
      <p:sp>
        <p:nvSpPr>
          <p:cNvPr id="50" name="text50"/>
          <p:cNvSpPr>
            <a:spLocks noChangeArrowheads="1"/>
          </p:cNvSpPr>
          <p:nvPr/>
        </p:nvSpPr>
        <p:spPr>
          <a:xfrm>
            <a:off x="965200" y="5001816"/>
            <a:ext cx="319158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Потолок</a:t>
            </a:r>
          </a:p>
        </p:txBody>
      </p:sp>
      <p:sp>
        <p:nvSpPr>
          <p:cNvPr id="51" name="text51"/>
          <p:cNvSpPr>
            <a:spLocks noChangeArrowheads="1"/>
          </p:cNvSpPr>
          <p:nvPr/>
        </p:nvSpPr>
        <p:spPr>
          <a:xfrm>
            <a:off x="3853904" y="5001816"/>
            <a:ext cx="182344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180</a:t>
            </a:r>
          </a:p>
        </p:txBody>
      </p:sp>
      <p:sp>
        <p:nvSpPr>
          <p:cNvPr id="52" name="text52"/>
          <p:cNvSpPr>
            <a:spLocks noChangeArrowheads="1"/>
          </p:cNvSpPr>
          <p:nvPr/>
        </p:nvSpPr>
        <p:spPr>
          <a:xfrm>
            <a:off x="5754449" y="5001816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м²</a:t>
            </a:r>
          </a:p>
        </p:txBody>
      </p:sp>
      <p:sp>
        <p:nvSpPr>
          <p:cNvPr id="53" name="text53"/>
          <p:cNvSpPr>
            <a:spLocks noChangeArrowheads="1"/>
          </p:cNvSpPr>
          <p:nvPr/>
        </p:nvSpPr>
        <p:spPr>
          <a:xfrm>
            <a:off x="7654885" y="5001816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1 800</a:t>
            </a:r>
          </a:p>
        </p:txBody>
      </p:sp>
      <p:sp>
        <p:nvSpPr>
          <p:cNvPr id="54" name="text54"/>
          <p:cNvSpPr>
            <a:spLocks noChangeArrowheads="1"/>
          </p:cNvSpPr>
          <p:nvPr/>
        </p:nvSpPr>
        <p:spPr>
          <a:xfrm>
            <a:off x="9555321" y="5001816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324 000</a:t>
            </a:r>
          </a:p>
        </p:txBody>
      </p:sp>
      <p:sp>
        <p:nvSpPr>
          <p:cNvPr id="55" name="text55"/>
          <p:cNvSpPr>
            <a:spLocks noChangeArrowheads="1"/>
          </p:cNvSpPr>
          <p:nvPr/>
        </p:nvSpPr>
        <p:spPr>
          <a:xfrm>
            <a:off x="965200" y="5465366"/>
            <a:ext cx="319158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Чистовая отделка</a:t>
            </a:r>
          </a:p>
        </p:txBody>
      </p:sp>
      <p:sp>
        <p:nvSpPr>
          <p:cNvPr id="56" name="text56"/>
          <p:cNvSpPr>
            <a:spLocks noChangeArrowheads="1"/>
          </p:cNvSpPr>
          <p:nvPr/>
        </p:nvSpPr>
        <p:spPr>
          <a:xfrm>
            <a:off x="3853904" y="5465366"/>
            <a:ext cx="182344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180</a:t>
            </a:r>
          </a:p>
        </p:txBody>
      </p:sp>
      <p:sp>
        <p:nvSpPr>
          <p:cNvPr id="57" name="text57"/>
          <p:cNvSpPr>
            <a:spLocks noChangeArrowheads="1"/>
          </p:cNvSpPr>
          <p:nvPr/>
        </p:nvSpPr>
        <p:spPr>
          <a:xfrm>
            <a:off x="5754449" y="5465366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м²</a:t>
            </a:r>
          </a:p>
        </p:txBody>
      </p:sp>
      <p:sp>
        <p:nvSpPr>
          <p:cNvPr id="58" name="text58"/>
          <p:cNvSpPr>
            <a:spLocks noChangeArrowheads="1"/>
          </p:cNvSpPr>
          <p:nvPr/>
        </p:nvSpPr>
        <p:spPr>
          <a:xfrm>
            <a:off x="7654885" y="5465366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1 900</a:t>
            </a:r>
          </a:p>
        </p:txBody>
      </p:sp>
      <p:sp>
        <p:nvSpPr>
          <p:cNvPr id="59" name="text59"/>
          <p:cNvSpPr>
            <a:spLocks noChangeArrowheads="1"/>
          </p:cNvSpPr>
          <p:nvPr/>
        </p:nvSpPr>
        <p:spPr>
          <a:xfrm>
            <a:off x="9555321" y="5465366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342 000</a:t>
            </a:r>
          </a:p>
        </p:txBody>
      </p:sp>
      <p:sp>
        <p:nvSpPr>
          <p:cNvPr id="60" name="text60"/>
          <p:cNvSpPr>
            <a:spLocks noChangeArrowheads="1"/>
          </p:cNvSpPr>
          <p:nvPr/>
        </p:nvSpPr>
        <p:spPr>
          <a:xfrm>
            <a:off x="762000" y="5992416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Итог по смете — 2 415 000 ₽: сумма восьми позиций. Все цены — в уровне 2026 года.</a:t>
            </a:r>
          </a:p>
        </p:txBody>
      </p:sp>
      <p:sp>
        <p:nvSpPr>
          <p:cNvPr id="61" name="text61"/>
          <p:cNvSpPr>
            <a:spLocks noChangeArrowheads="1"/>
          </p:cNvSpPr>
          <p:nvPr/>
        </p:nvSpPr>
        <p:spPr>
          <a:xfrm>
            <a:off x="127000" y="64579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D9EA0"/>
                </a:solidFill>
                <a:latin typeface="Manrope"/>
              </a:rPr>
              <a:t>Цены — 2026 год; объёмы — по обмерам помещения 180 м²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2178745"/>
            <a:ext cx="5257800" cy="4044255"/>
          </a:xfrm>
          <a:prstGeom prst="roundRect">
            <a:avLst>
              <a:gd name="adj" fmla="val 5652"/>
            </a:avLst>
          </a:prstGeom>
          <a:solidFill>
            <a:srgbClr val="E2EBFE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1092200" y="2483545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2B5CE6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6172200" y="2178745"/>
            <a:ext cx="5257800" cy="4044255"/>
          </a:xfrm>
          <a:prstGeom prst="roundRect">
            <a:avLst>
              <a:gd name="adj" fmla="val 5652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6502400" y="2483545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636569"/>
          </a:solidFill>
          <a:ln>
            <a:noFill/>
          </a:ln>
        </p:spPr>
      </p:sp>
      <p:pic>
        <p:nvPicPr>
          <p:cNvPr id="7" name="pic7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74750" y="2578795"/>
            <a:ext cx="139700" cy="114300"/>
          </a:xfrm>
          <a:prstGeom prst="rect">
            <a:avLst/>
          </a:prstGeom>
        </p:spPr>
      </p:pic>
      <p:pic>
        <p:nvPicPr>
          <p:cNvPr id="8" name="pic8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97650" y="2578795"/>
            <a:ext cx="114300" cy="114300"/>
          </a:xfrm>
          <a:prstGeom prst="rect">
            <a:avLst/>
          </a:prstGeom>
        </p:spPr>
      </p:pic>
      <p:sp>
        <p:nvSpPr>
          <p:cNvPr id="9" name="text9"/>
          <p:cNvSpPr>
            <a:spLocks noChangeArrowheads="1"/>
          </p:cNvSpPr>
          <p:nvPr/>
        </p:nvSpPr>
        <p:spPr>
          <a:xfrm>
            <a:off x="1117600" y="615950"/>
            <a:ext cx="1963841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2B5CE6"/>
                </a:solidFill>
                <a:latin typeface="Manrope"/>
              </a:rPr>
              <a:t>Границы проекта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837505"/>
            <a:ext cx="10693400" cy="890389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455"/>
              </a:lnSpc>
            </a:pPr>
            <a:r>
              <a:rPr lang="ru-RU" sz="3200" b="1" spc="-63">
                <a:solidFill>
                  <a:srgbClr val="15171C"/>
                </a:solidFill>
                <a:latin typeface="Manrope"/>
              </a:rPr>
              <a:t>Материалы: что входит в работы, а что покупает заказчик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524000" y="2496245"/>
            <a:ext cx="881063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Входит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92200" y="3015357"/>
            <a:ext cx="4622800" cy="4889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75"/>
              </a:lnSpc>
            </a:pPr>
            <a:r>
              <a:rPr lang="ru-RU" sz="1250">
                <a:solidFill>
                  <a:srgbClr val="15171C"/>
                </a:solidFill>
                <a:latin typeface="Manrope"/>
              </a:rPr>
              <a:t>Входит: расходные материалы и крепёж для всех разделов работ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92200" y="3644007"/>
            <a:ext cx="4622800" cy="4889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75"/>
              </a:lnSpc>
            </a:pPr>
            <a:r>
              <a:rPr lang="ru-RU" sz="1250">
                <a:solidFill>
                  <a:srgbClr val="15171C"/>
                </a:solidFill>
                <a:latin typeface="Manrope"/>
              </a:rPr>
              <a:t>Входит: профиль и ГКЛ для перегородок и потолочных конструкций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92200" y="4272657"/>
            <a:ext cx="5232400" cy="2508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75"/>
              </a:lnSpc>
            </a:pPr>
            <a:r>
              <a:rPr lang="ru-RU" sz="1250">
                <a:solidFill>
                  <a:srgbClr val="15171C"/>
                </a:solidFill>
                <a:latin typeface="Manrope"/>
              </a:rPr>
              <a:t>Входит: штукатурные и стяжечные смеси, грунтовка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92200" y="4663182"/>
            <a:ext cx="5232400" cy="2508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75"/>
              </a:lnSpc>
            </a:pPr>
            <a:r>
              <a:rPr lang="ru-RU" sz="1250">
                <a:solidFill>
                  <a:srgbClr val="15171C"/>
                </a:solidFill>
                <a:latin typeface="Manrope"/>
              </a:rPr>
              <a:t>Входит: инструмент бригады и вывоз строительного мусора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6934200" y="2496245"/>
            <a:ext cx="1240036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636569"/>
                </a:solidFill>
                <a:latin typeface="Manrope"/>
              </a:rPr>
              <a:t>Не входит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6502400" y="3015357"/>
            <a:ext cx="4622800" cy="4889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75"/>
              </a:lnSpc>
            </a:pPr>
            <a:r>
              <a:rPr lang="ru-RU" sz="1250">
                <a:solidFill>
                  <a:srgbClr val="636569"/>
                </a:solidFill>
                <a:latin typeface="Manrope"/>
              </a:rPr>
              <a:t>Не входит: чистовые материалы — краска, покрытие пола, плинтус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6502400" y="3644007"/>
            <a:ext cx="4622800" cy="4889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75"/>
              </a:lnSpc>
            </a:pPr>
            <a:r>
              <a:rPr lang="ru-RU" sz="1250">
                <a:solidFill>
                  <a:srgbClr val="636569"/>
                </a:solidFill>
                <a:latin typeface="Manrope"/>
              </a:rPr>
              <a:t>Не входит: светильники, двери, сантехника и климатическое оборудование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502400" y="4272657"/>
            <a:ext cx="4622800" cy="4889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75"/>
              </a:lnSpc>
            </a:pPr>
            <a:r>
              <a:rPr lang="ru-RU" sz="1250">
                <a:solidFill>
                  <a:srgbClr val="636569"/>
                </a:solidFill>
                <a:latin typeface="Manrope"/>
              </a:rPr>
              <a:t>Не входит: бюджет материалов заказчика — ориентировочно 1 250 000 ₽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127000" y="64579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D9EA0"/>
                </a:solidFill>
                <a:latin typeface="Manrope"/>
              </a:rPr>
              <a:t>Цены 2026 года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575296"/>
            <a:ext cx="2552700" cy="4393704"/>
          </a:xfrm>
          <a:prstGeom prst="roundRect">
            <a:avLst>
              <a:gd name="adj" fmla="val 8955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965200" y="2191246"/>
            <a:ext cx="2146300" cy="685800"/>
          </a:xfrm>
          <a:prstGeom prst="roundRect">
            <a:avLst>
              <a:gd name="adj" fmla="val 19444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965200" y="2991346"/>
            <a:ext cx="2146300" cy="1295400"/>
          </a:xfrm>
          <a:prstGeom prst="roundRect">
            <a:avLst>
              <a:gd name="adj" fmla="val 10294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3467100" y="1575296"/>
            <a:ext cx="2552700" cy="4393704"/>
          </a:xfrm>
          <a:prstGeom prst="roundRect">
            <a:avLst>
              <a:gd name="adj" fmla="val 8955"/>
            </a:avLst>
          </a:prstGeom>
          <a:solidFill>
            <a:srgbClr val="E2EBFE"/>
          </a:solidFill>
          <a:ln w="12700" cap="flat">
            <a:solidFill>
              <a:srgbClr val="2B5CE6"/>
            </a:solidFill>
          </a:ln>
        </p:spPr>
      </p:sp>
      <p:sp>
        <p:nvSpPr>
          <p:cNvPr id="7" name="card7"/>
          <p:cNvSpPr/>
          <p:nvPr/>
        </p:nvSpPr>
        <p:spPr>
          <a:xfrm>
            <a:off x="3683000" y="2203946"/>
            <a:ext cx="2120900" cy="1295400"/>
          </a:xfrm>
          <a:prstGeom prst="roundRect">
            <a:avLst>
              <a:gd name="adj" fmla="val 10294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6172200" y="1575296"/>
            <a:ext cx="2552700" cy="4393704"/>
          </a:xfrm>
          <a:prstGeom prst="roundRect">
            <a:avLst>
              <a:gd name="adj" fmla="val 8955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6375400" y="2191246"/>
            <a:ext cx="2146300" cy="1092200"/>
          </a:xfrm>
          <a:prstGeom prst="roundRect">
            <a:avLst>
              <a:gd name="adj" fmla="val 12209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0" name="card10"/>
          <p:cNvSpPr/>
          <p:nvPr/>
        </p:nvSpPr>
        <p:spPr>
          <a:xfrm>
            <a:off x="8877300" y="1575296"/>
            <a:ext cx="2552700" cy="4393704"/>
          </a:xfrm>
          <a:prstGeom prst="roundRect">
            <a:avLst>
              <a:gd name="adj" fmla="val 8955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11" name="card11"/>
          <p:cNvSpPr/>
          <p:nvPr/>
        </p:nvSpPr>
        <p:spPr>
          <a:xfrm>
            <a:off x="9080500" y="2191246"/>
            <a:ext cx="2146300" cy="1092200"/>
          </a:xfrm>
          <a:prstGeom prst="roundRect">
            <a:avLst>
              <a:gd name="adj" fmla="val 12209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117600" y="615950"/>
            <a:ext cx="1546527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2B5CE6"/>
                </a:solidFill>
                <a:latin typeface="Manrope"/>
              </a:rPr>
              <a:t>График работ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62000" y="704155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15171C"/>
                </a:solidFill>
                <a:latin typeface="Manrope"/>
              </a:rPr>
              <a:t>10 недель от даты начала работ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965200" y="1803896"/>
            <a:ext cx="968812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Недели 1–2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2715716" y="1861046"/>
            <a:ext cx="620320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96">
                <a:solidFill>
                  <a:srgbClr val="636569"/>
                </a:solidFill>
                <a:latin typeface="Manrope"/>
              </a:rPr>
              <a:t>Этап 1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130300" y="2330946"/>
            <a:ext cx="1841500" cy="419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00"/>
              </a:lnSpc>
            </a:pPr>
            <a:r>
              <a:rPr lang="ru-RU" sz="1150" b="1">
                <a:solidFill>
                  <a:srgbClr val="15171C"/>
                </a:solidFill>
                <a:latin typeface="Manrope"/>
              </a:rPr>
              <a:t>Демонтаж старых покрытий и перегородок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130300" y="3131046"/>
            <a:ext cx="1841500" cy="10287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00"/>
              </a:lnSpc>
            </a:pPr>
            <a:r>
              <a:rPr lang="ru-RU" sz="1150" b="1" strike="sngStrike">
                <a:solidFill>
                  <a:srgbClr val="636569"/>
                </a:solidFill>
                <a:latin typeface="Manrope"/>
              </a:rPr>
              <a:t>вывоз строительного мусора. Результат: помещение освобождено, готово к черновым работам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3683000" y="1816596"/>
            <a:ext cx="1000006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2B5CE6"/>
                </a:solidFill>
                <a:latin typeface="Manrope"/>
              </a:rPr>
              <a:t>Недели 3–5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5389860" y="1873746"/>
            <a:ext cx="638576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96">
                <a:solidFill>
                  <a:srgbClr val="2B5CE6"/>
                </a:solidFill>
                <a:latin typeface="Manrope"/>
              </a:rPr>
              <a:t>Этап 2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3848100" y="2343646"/>
            <a:ext cx="1816100" cy="10287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00"/>
              </a:lnSpc>
            </a:pPr>
            <a:r>
              <a:rPr lang="ru-RU" sz="1150" b="1">
                <a:solidFill>
                  <a:srgbClr val="15171C"/>
                </a:solidFill>
                <a:latin typeface="Manrope"/>
              </a:rPr>
              <a:t>Электрика, вентиляция, слаботочка. Результат: системы смонтированы и закрыты актами на скрытые работы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375400" y="1803896"/>
            <a:ext cx="1012865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Недели 6–8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8109347" y="1861046"/>
            <a:ext cx="636889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96">
                <a:solidFill>
                  <a:srgbClr val="636569"/>
                </a:solidFill>
                <a:latin typeface="Manrope"/>
              </a:rPr>
              <a:t>Этап 3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6540500" y="2330946"/>
            <a:ext cx="1841500" cy="8255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00"/>
              </a:lnSpc>
            </a:pPr>
            <a:r>
              <a:rPr lang="ru-RU" sz="1150" b="1">
                <a:solidFill>
                  <a:srgbClr val="15171C"/>
                </a:solidFill>
                <a:latin typeface="Manrope"/>
              </a:rPr>
              <a:t>Стяжка, штукатурка, перегородки, потолок. Результат: объект готов к чистовой отделке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9080500" y="1803896"/>
            <a:ext cx="1085969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Недели 9–10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10810776" y="1861046"/>
            <a:ext cx="640560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96">
                <a:solidFill>
                  <a:srgbClr val="636569"/>
                </a:solidFill>
                <a:latin typeface="Manrope"/>
              </a:rPr>
              <a:t>Этап 4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9245600" y="2330946"/>
            <a:ext cx="1841500" cy="8255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00"/>
              </a:lnSpc>
            </a:pPr>
            <a:r>
              <a:rPr lang="ru-RU" sz="1150" b="1">
                <a:solidFill>
                  <a:srgbClr val="15171C"/>
                </a:solidFill>
                <a:latin typeface="Manrope"/>
              </a:rPr>
              <a:t>Чистовая отделка, финишные работы. Результат: подписан акт выполненных работ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127000" y="64579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D9EA0"/>
                </a:solidFill>
                <a:latin typeface="Manrope"/>
              </a:rPr>
              <a:t>Сроки — в неделях от даты начала работ; цены сметы — в ценах 2026 года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3937000" y="3287713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2B5CE6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3937000" y="3732213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86AAF7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3937000" y="4176713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223E84"/>
          </a:solidFill>
          <a:ln>
            <a:noFill/>
          </a:ln>
        </p:spPr>
      </p:sp>
      <p:graphicFrame>
        <p:nvGraphicFramePr>
          <p:cNvPr id="6" name="chart6"/>
          <p:cNvGraphicFramePr/>
          <p:nvPr/>
        </p:nvGraphicFramePr>
        <p:xfrm>
          <a:off x="762000" y="2468563"/>
          <a:ext cx="26670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Chart0"/>
          </a:graphicData>
        </a:graphic>
      </p:graphicFrame>
      <p:sp>
        <p:nvSpPr>
          <p:cNvPr id="7" name="text7"/>
          <p:cNvSpPr>
            <a:spLocks noChangeArrowheads="1"/>
          </p:cNvSpPr>
          <p:nvPr/>
        </p:nvSpPr>
        <p:spPr>
          <a:xfrm>
            <a:off x="762000" y="1646238"/>
            <a:ext cx="11303000" cy="4794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75"/>
              </a:lnSpc>
            </a:pPr>
            <a:r>
              <a:rPr lang="ru-RU" sz="3500" b="1" spc="-69">
                <a:solidFill>
                  <a:srgbClr val="15171C"/>
                </a:solidFill>
                <a:latin typeface="Manrope"/>
              </a:rPr>
              <a:t>Структура платежей по договору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566390" y="3297238"/>
            <a:ext cx="3058120" cy="561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4320"/>
              </a:lnSpc>
            </a:pPr>
            <a:r>
              <a:rPr lang="ru-RU" sz="3600" b="1">
                <a:solidFill>
                  <a:srgbClr val="2B5CE6"/>
                </a:solidFill>
                <a:latin typeface="Manrope"/>
              </a:rPr>
              <a:t>2 415 000 ₽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479550" y="3913188"/>
            <a:ext cx="1231900" cy="3937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500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Итого по договору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4191000" y="3227388"/>
            <a:ext cx="7319764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5171C"/>
                </a:solidFill>
                <a:latin typeface="Manrope"/>
              </a:rPr>
              <a:t>Аванс — закупка и старт работ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990064" y="3217863"/>
            <a:ext cx="566936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B5CE6"/>
                </a:solidFill>
                <a:latin typeface="Manrope"/>
              </a:rPr>
              <a:t>30%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4191000" y="3671888"/>
            <a:ext cx="7313414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5171C"/>
                </a:solidFill>
                <a:latin typeface="Manrope"/>
              </a:rPr>
              <a:t>Промежуточные платежи по закрытым этапам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983714" y="3662363"/>
            <a:ext cx="573286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B5CE6"/>
                </a:solidFill>
                <a:latin typeface="Manrope"/>
              </a:rPr>
              <a:t>60%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191000" y="4116388"/>
            <a:ext cx="7347545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5171C"/>
                </a:solidFill>
                <a:latin typeface="Manrope"/>
              </a:rPr>
              <a:t>Окончательный расчёт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1017845" y="4106863"/>
            <a:ext cx="539155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B5CE6"/>
                </a:solidFill>
                <a:latin typeface="Manrope"/>
              </a:rPr>
              <a:t>10%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27000" y="64579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D9EA0"/>
                </a:solidFill>
                <a:latin typeface="Manrope"/>
              </a:rPr>
              <a:t>Цены — 2026 год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3"/>
          <p:cNvSpPr>
            <a:spLocks noChangeArrowheads="1"/>
          </p:cNvSpPr>
          <p:nvPr/>
        </p:nvSpPr>
        <p:spPr>
          <a:xfrm>
            <a:off x="1117600" y="1634927"/>
            <a:ext cx="3121819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2B5CE6"/>
                </a:solidFill>
                <a:latin typeface="Manrope"/>
              </a:rPr>
              <a:t>Гарантийные обязательства</a:t>
            </a:r>
          </a:p>
        </p:txBody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762000" y="1837432"/>
            <a:ext cx="11303000" cy="4927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71">
                <a:solidFill>
                  <a:srgbClr val="15171C"/>
                </a:solidFill>
                <a:latin typeface="Manrope"/>
              </a:rPr>
              <a:t>Гарантия на работы — 24 месяца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2977852"/>
            <a:ext cx="5702300" cy="2755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70"/>
              </a:lnSpc>
            </a:pPr>
            <a:r>
              <a:rPr lang="ru-RU" sz="1800" b="1">
                <a:solidFill>
                  <a:srgbClr val="15171C"/>
                </a:solidFill>
                <a:latin typeface="Manrope"/>
              </a:rPr>
              <a:t>Что входит в гарантию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3428653"/>
            <a:ext cx="5092700" cy="8660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40"/>
              </a:lnSpc>
            </a:pPr>
            <a:r>
              <a:rPr lang="ru-RU" sz="1400">
                <a:solidFill>
                  <a:srgbClr val="636569"/>
                </a:solidFill>
                <a:latin typeface="Manrope"/>
              </a:rPr>
              <a:t>Устранение дефектов монтажа: трещины штукатурки, стыки ГКЛ, отказ точек электрики и вентиляции по вине монтажа. Выезд по заявке — в течение 3 рабочих дней.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6362700" y="2977852"/>
            <a:ext cx="5702300" cy="2755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70"/>
              </a:lnSpc>
            </a:pPr>
            <a:r>
              <a:rPr lang="ru-RU" sz="1800" b="1">
                <a:solidFill>
                  <a:srgbClr val="15171C"/>
                </a:solidFill>
                <a:latin typeface="Manrope"/>
              </a:rPr>
              <a:t>Что не входит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6362700" y="3428653"/>
            <a:ext cx="5092700" cy="11505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40"/>
              </a:lnSpc>
            </a:pPr>
            <a:r>
              <a:rPr lang="ru-RU" sz="1400">
                <a:solidFill>
                  <a:srgbClr val="636569"/>
                </a:solidFill>
                <a:latin typeface="Manrope"/>
              </a:rPr>
              <a:t>Материалы и оборудование заказчика, механические повреждения, изменение проекта третьими лицами, естественный износ. На оборудование действует гарантия производителя.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4975423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Гарантийный срок — 24 месяца с даты подписания акта выполненных работ.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5461000" y="2230438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2B5CE6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5461000" y="2919413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2B5CE6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5461000" y="3608388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2B5CE6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5461000" y="4297363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2B5CE6"/>
          </a:solidFill>
          <a:ln>
            <a:noFill/>
          </a:ln>
        </p:spPr>
      </p:sp>
      <p:pic>
        <p:nvPicPr>
          <p:cNvPr id="7" name="pic7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49900" y="2332038"/>
            <a:ext cx="152400" cy="127000"/>
          </a:xfrm>
          <a:prstGeom prst="rect">
            <a:avLst/>
          </a:prstGeom>
        </p:spPr>
      </p:pic>
      <p:pic>
        <p:nvPicPr>
          <p:cNvPr id="8" name="pic8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49900" y="3021013"/>
            <a:ext cx="152400" cy="127000"/>
          </a:xfrm>
          <a:prstGeom prst="rect">
            <a:avLst/>
          </a:prstGeom>
        </p:spPr>
      </p:pic>
      <p:pic>
        <p:nvPicPr>
          <p:cNvPr id="9" name="pic9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49900" y="3709988"/>
            <a:ext cx="152400" cy="127000"/>
          </a:xfrm>
          <a:prstGeom prst="rect">
            <a:avLst/>
          </a:prstGeom>
        </p:spPr>
      </p:pic>
      <p:pic>
        <p:nvPicPr>
          <p:cNvPr id="10" name="pic10"/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549900" y="4398963"/>
            <a:ext cx="152400" cy="127000"/>
          </a:xfrm>
          <a:prstGeom prst="rect">
            <a:avLst/>
          </a:prstGeom>
        </p:spPr>
      </p:pic>
      <p:sp>
        <p:nvSpPr>
          <p:cNvPr id="11" name="text11"/>
          <p:cNvSpPr>
            <a:spLocks noChangeArrowheads="1"/>
          </p:cNvSpPr>
          <p:nvPr/>
        </p:nvSpPr>
        <p:spPr>
          <a:xfrm>
            <a:off x="1117600" y="2328664"/>
            <a:ext cx="2183392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2B5CE6"/>
                </a:solidFill>
                <a:latin typeface="Manrope"/>
              </a:rPr>
              <a:t>Контроль качества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62000" y="2588320"/>
            <a:ext cx="3962400" cy="9193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570"/>
              </a:lnSpc>
            </a:pPr>
            <a:r>
              <a:rPr lang="ru-RU" sz="3400" b="1" spc="-67">
                <a:solidFill>
                  <a:srgbClr val="15171C"/>
                </a:solidFill>
                <a:latin typeface="Manrope"/>
              </a:rPr>
              <a:t>Как контролируем качество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62000" y="3741688"/>
            <a:ext cx="3962400" cy="78035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15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Четыре инструмента контроля: скрытые работы, фотоотчёт, ответственный на объекте, приёмка этапов заказчиком.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5969000" y="2152650"/>
            <a:ext cx="54864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15171C"/>
                </a:solidFill>
                <a:latin typeface="Manrope"/>
              </a:rPr>
              <a:t>Акты на скрытые работы: электрика, вентиляция, стяжка — до закрытия.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5969000" y="2841625"/>
            <a:ext cx="54864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15171C"/>
                </a:solidFill>
                <a:latin typeface="Manrope"/>
              </a:rPr>
              <a:t>Еженедельный фотоотчёт по пятницам — фиксация состояния объекта и хода работ.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5969000" y="3530600"/>
            <a:ext cx="54864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15171C"/>
                </a:solidFill>
                <a:latin typeface="Manrope"/>
              </a:rPr>
              <a:t>Ответственный прораб на объекте и журнал работ — единая точка контроля и истории.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5969000" y="4219575"/>
            <a:ext cx="54864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15171C"/>
                </a:solidFill>
                <a:latin typeface="Manrope"/>
              </a:rPr>
              <a:t>Приёмка этапа заказчиком с осмотром до перехода к следующему этапу.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952500" y="1626096"/>
            <a:ext cx="3327400" cy="4342904"/>
          </a:xfrm>
          <a:prstGeom prst="roundRect">
            <a:avLst>
              <a:gd name="adj" fmla="val 6870"/>
            </a:avLst>
          </a:prstGeom>
          <a:solidFill>
            <a:srgbClr val="2B5CE6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4432300" y="1626096"/>
            <a:ext cx="3327400" cy="4342904"/>
          </a:xfrm>
          <a:prstGeom prst="roundRect">
            <a:avLst>
              <a:gd name="adj" fmla="val 6870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7912100" y="1626096"/>
            <a:ext cx="3327400" cy="4342904"/>
          </a:xfrm>
          <a:prstGeom prst="roundRect">
            <a:avLst>
              <a:gd name="adj" fmla="val 6870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1308100" y="742950"/>
            <a:ext cx="1868353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2B5CE6"/>
                </a:solidFill>
                <a:latin typeface="Manrope"/>
              </a:rPr>
              <a:t>Похожий объект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952500" y="831155"/>
            <a:ext cx="10922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15171C"/>
                </a:solidFill>
                <a:latin typeface="Manrope"/>
              </a:rPr>
              <a:t>Ремонт офиса 168 м², выполнен в 2025 году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231900" y="3275211"/>
            <a:ext cx="3322320" cy="5524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825"/>
              </a:lnSpc>
            </a:pPr>
            <a:r>
              <a:rPr lang="ru-RU" sz="4250" b="1">
                <a:solidFill>
                  <a:srgbClr val="FFFFFF"/>
                </a:solidFill>
                <a:latin typeface="Manrope"/>
              </a:rPr>
              <a:t>168 м²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231900" y="3995936"/>
            <a:ext cx="33223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b="1">
                <a:solidFill>
                  <a:srgbClr val="FFFFFF"/>
                </a:solidFill>
                <a:latin typeface="Manrope"/>
              </a:rPr>
              <a:t>Площадь офиса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4711700" y="3195538"/>
            <a:ext cx="3322320" cy="673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680"/>
              </a:lnSpc>
            </a:pPr>
            <a:r>
              <a:rPr lang="ru-RU" sz="5200" b="1">
                <a:solidFill>
                  <a:srgbClr val="2B5CE6"/>
                </a:solidFill>
                <a:latin typeface="Manrope"/>
              </a:rPr>
              <a:t>10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711700" y="4050209"/>
            <a:ext cx="33223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b="1">
                <a:solidFill>
                  <a:srgbClr val="636569"/>
                </a:solidFill>
                <a:latin typeface="Manrope"/>
              </a:rPr>
              <a:t>Недель от даты начала до сдачи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8191500" y="3195538"/>
            <a:ext cx="3322320" cy="673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680"/>
              </a:lnSpc>
            </a:pPr>
            <a:r>
              <a:rPr lang="ru-RU" sz="5200" b="1">
                <a:solidFill>
                  <a:srgbClr val="2B5CE6"/>
                </a:solidFill>
                <a:latin typeface="Manrope"/>
              </a:rPr>
              <a:t>2025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191500" y="4050209"/>
            <a:ext cx="33223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b="1">
                <a:solidFill>
                  <a:srgbClr val="636569"/>
                </a:solidFill>
                <a:latin typeface="Manrope"/>
              </a:rPr>
              <a:t>Год выполнения работ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27000" y="64579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D9EA0"/>
                </a:solidFill>
                <a:latin typeface="Manrope"/>
              </a:rPr>
              <a:t>Выполненный объект, 2025 год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171C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5068491"/>
            <a:ext cx="3118743" cy="533400"/>
          </a:xfrm>
          <a:prstGeom prst="roundRect">
            <a:avLst>
              <a:gd name="adj" fmla="val 28571"/>
            </a:avLst>
          </a:prstGeom>
          <a:solidFill>
            <a:srgbClr val="2B5CE6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4033143" y="5068491"/>
            <a:ext cx="2763838" cy="533400"/>
          </a:xfrm>
          <a:prstGeom prst="roundRect">
            <a:avLst>
              <a:gd name="adj" fmla="val 28571"/>
            </a:avLst>
          </a:prstGeom>
          <a:noFill/>
          <a:ln w="6350" cap="flat">
            <a:solidFill>
              <a:srgbClr val="FFFFFF">
                <a:alpha val="30196"/>
              </a:srgbClr>
            </a:solidFill>
          </a:ln>
        </p:spPr>
      </p:sp>
      <p:sp>
        <p:nvSpPr>
          <p:cNvPr id="6" name="card6"/>
          <p:cNvSpPr/>
          <p:nvPr/>
        </p:nvSpPr>
        <p:spPr>
          <a:xfrm>
            <a:off x="8890000" y="2222500"/>
            <a:ext cx="2413000" cy="2413000"/>
          </a:xfrm>
          <a:prstGeom prst="roundRect">
            <a:avLst>
              <a:gd name="adj" fmla="val 9473"/>
            </a:avLst>
          </a:prstGeom>
          <a:solidFill>
            <a:srgbClr val="FFFFFF"/>
          </a:solidFill>
          <a:ln>
            <a:noFill/>
          </a:ln>
        </p:spPr>
      </p:sp>
      <p:pic>
        <p:nvPicPr>
          <p:cNvPr id="7" name="pic7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18600" y="2451100"/>
            <a:ext cx="1955800" cy="1955800"/>
          </a:xfrm>
          <a:prstGeom prst="rect">
            <a:avLst/>
          </a:prstGeom>
        </p:spPr>
      </p:pic>
      <p:sp>
        <p:nvSpPr>
          <p:cNvPr id="8" name="text8"/>
          <p:cNvSpPr>
            <a:spLocks noChangeArrowheads="1"/>
          </p:cNvSpPr>
          <p:nvPr/>
        </p:nvSpPr>
        <p:spPr>
          <a:xfrm>
            <a:off x="762000" y="1256010"/>
            <a:ext cx="7747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FFFFFF"/>
                </a:solidFill>
                <a:latin typeface="Manrope"/>
              </a:rPr>
              <a:t>Следующий шаг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1535410"/>
            <a:ext cx="7137400" cy="19328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040"/>
              </a:lnSpc>
            </a:pPr>
            <a:r>
              <a:rPr lang="ru-RU" sz="4800" b="1" spc="-119">
                <a:solidFill>
                  <a:srgbClr val="FFFFFF"/>
                </a:solidFill>
                <a:latin typeface="Manrope"/>
              </a:rPr>
              <a:t>Бесплатный замер и точная смета за 5 рабочих дней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3552428"/>
            <a:ext cx="5740400" cy="11176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175"/>
              </a:lnSpc>
            </a:pPr>
            <a:r>
              <a:rPr lang="ru-RU" sz="1450">
                <a:solidFill>
                  <a:srgbClr val="FFFFFF"/>
                </a:solidFill>
                <a:latin typeface="Manrope"/>
              </a:rPr>
              <a:t>Выезд на объект для замера — бесплатно, в течение 2 рабочих дней после обращения. По итогам замера подготовим точную смету по видам работ и объёмам в ценах 2026 года — в течение 5 рабочих дней.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876846" y="5217716"/>
            <a:ext cx="2889052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620"/>
              </a:lnSpc>
            </a:pPr>
            <a:r>
              <a:rPr lang="ru-RU" sz="1350" b="1">
                <a:solidFill>
                  <a:srgbClr val="FFFFFF"/>
                </a:solidFill>
                <a:latin typeface="Manrope"/>
              </a:rPr>
              <a:t>Заказать бесплатный замер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4183479" y="5217716"/>
            <a:ext cx="2463165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620"/>
              </a:lnSpc>
            </a:pPr>
            <a:r>
              <a:rPr lang="ru-RU" sz="1350" b="1">
                <a:solidFill>
                  <a:srgbClr val="FFFFFF"/>
                </a:solidFill>
                <a:latin typeface="Manrope"/>
              </a:rPr>
              <a:t>Получить точную смету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Слайда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Коммерческое предложение на ремонт помещения — пример со сметой по видам работ</dc:title>
  <dc:creator>Слайда</dc:creator>
</cp:coreProperties>
</file>