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Мы подготовили для вас предложение, которое решает главную боль — вы не успеваете закрывать все заказы и вынуждены отказывать клиентам. Мы предлагаем поставить и запустить ротационную печь под ключ: от оборудования до обучения ваших технологов. На слайде — суть предложения, дальше покажу цифры, состав поставки и расчёт окупаемости.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 оплате всё просто и предсказуемо: половину вносите при подписании договора, вторую половину — только после того, как оборудование запущено и работает. Никаких авансов сверх необходимости. Дальше предлагаю конкретный шаг: я пришлю инженера к вам на объект, он сделает замеры и оценит площадку — это бесплатно и ни к чему не обязывает. Через три дня после визита вы получите индивидуальное коммерческое предложение с точной спецификацией именно под вашу пекарню и финальной ценой. Так что давайте назначим созвон на этой неделе — обсудим детали и забронируем дату выезда инженера.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посмотрели, как работает ваша пекарня, и вот главная проблема: при полной загрузке вы выдаёте 400 килограммов выпечки в сутки, и этого уже не хватает. Каждый день вы вынуждены отказывать примерно 43% обратившихся — это не разовые случаи, а системная нехватка мощности. Если перевести это в деньги, то ежемесячно вы теряете около 900 тысяч рублей неполученной выручки. Причём это не только упущенная прибыль — это ещё и подорванная лояльность: заказчики, которым вы отказали, уходят к конкурентам. Дальше я покажу, как новое оборудование решает эту задачу.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предлагаем не просто печь, а готовый комплект под ключ. В него входит ротационная печь, расстоечный шкаф, вытяжка, а также монтаж, пусконаладка и обучение вашего персонала. Всё это — по одному договору, с единой гарантией и одной точкой ответственности. Вам не нужно координировать разных подрядчиков: мы отвечаем за результат целиком.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по технической части. Ротационная печь выдаёт до 120 килограммов продукции в час — это с запасом перекрывает ваш текущий объём. Внутри 12 уровней, температура до 300 градусов, так что вы сможете печь и хлеб, и сдобу, и кондитерку. Расстоечный шкаф держит влажность 60–95 процентов — тесто подойдёт стабильно, без сюрпризов. Вытяжка справляется с объёмом до 800 кубометров в час, так что в цехе будет комфортно работать. Вся линейка подобрана так, чтобы работать как единая линия — от замеса до готовой продукции.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Сроки — 5 недель с момента подписания договора. Первые две недели занимает производство оборудования на заводе, на третьей — доставка до вашей пекарни. На четвёртой неделе мы выполняем монтаж и пусконаладку, а на пятой — обучаем персонал и запускаем печь в эксплуатацию. Уже через пять недель вы сможете выпекать в полном объёме.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подготовили три варианта комплектации, чтобы вы могли выбрать под свой бюджет и задачи. Базовый — это только печь, если у вас уже есть расстоечный шкаф и монтажники. Стандартный — самый популярный: печь плюс шкаф, монтаж и обучение, всё включено. Расширенный добавляет вытяжку, полную пусконаладку и год сервисного обслуживания — для тех, кто хочет получить всё под ключ. Разница между стандартным и расширенным — 600 тысяч, но она окупается за счёт бесперебойной работы и сервиса. Дальше покажу, как быстро окупится даже максимальный вариант.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посчитаем, когда окупятся вложения. Расширенный вариант обойдётся в 2,8 миллиона рублей — это полный комплект с монтажом и обучением. Прирост суточного объёма составит 300 килограммов, а это плюс 900 тысяч рублей выручки каждый месяц. Получается, что инвестиции возвращаются за три с половиной месяца. Дальше я расскажу про гарантию и сервис, чтобы вы понимали, что оборудование будет работать без простоев.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не просто продаём оборудование — мы отвечаем за его работу. Гарантия на ротационную печь и расстоечный шкаф составляет 24 месяца, и всё это время обслуживание для вас бесплатно. Если что-то пойдёт не так, сервисный инженер выедет к вам в течение 24 часов с момента обращения. Запчасти, которые могут понадобиться, всегда есть на нашем складе в Москве, поэтому ремонт не затянется на недели. Для пекарни, которая работает без остановки, это значит, что простой будет минимальным, а ваши заказы — выполнены в срок.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Посмотрите, что мы уже сделали для похожих пекарен. В Коломне, в «Хлебном дворике», после запуска нашего оборудования объём выпечки вырос вдвое — с 300 до 600 килограммов в сутки. При этом доля отказов клиентам упала с 20% до 2% — это почти в десять раз меньше. В Туле, в пекарне «Крендель», мы уложились в четыре недели от подписания договора до запуска, и объём тоже удвоился — с 250 до 500 килограммов. Эти цифры — не обещания, а факт: мы умеем быстро ставить оборудование и получать измеримый результат.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e6483137ac9e0ed0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b4edf107ece8fe31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674b4ad1998ea5ba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69b1cfe095dea9c7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144bb2f80f4e1ced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583140690ed10d27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2977d30a402d131d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f35c717a7bd2d529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1a35478b188aafe6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00b4dcf38c2219cf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C05621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1299012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ТермоЛайн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65685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C05621"/>
                </a:solidFill>
                <a:latin typeface="Manrope"/>
              </a:rPr>
              <a:t>Коммерческое предложение · Оборудование под ключ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929904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Поставка и запуск ротационной печи для пекарни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197945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Увеличим суточный объём выпечки и исключим отказы клиентам: оборудование, монтаж, пусконаладка и обучение персонала под ключ.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48350"/>
            <a:ext cx="248489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57900"/>
            <a:ext cx="2363986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Компания «ТермоЛайн»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138388" y="5848350"/>
            <a:ext cx="2600976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138388" y="6057900"/>
            <a:ext cx="2480072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Отдел продаж и монтажа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611515" y="5848350"/>
            <a:ext cx="5529362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611515" y="6057900"/>
            <a:ext cx="5529362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владельца пекарни, принимающего решение о закупке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3071416"/>
            <a:ext cx="3454400" cy="1689100"/>
          </a:xfrm>
          <a:prstGeom prst="roundRect">
            <a:avLst>
              <a:gd name="adj" fmla="val 13533"/>
            </a:avLst>
          </a:prstGeom>
          <a:noFill/>
          <a:ln w="6350" cap="flat">
            <a:solidFill>
              <a:srgbClr val="FFFFFF">
                <a:alpha val="14118"/>
              </a:srgbClr>
            </a:solidFill>
          </a:ln>
        </p:spPr>
      </p:sp>
      <p:sp>
        <p:nvSpPr>
          <p:cNvPr id="5" name="card5"/>
          <p:cNvSpPr/>
          <p:nvPr/>
        </p:nvSpPr>
        <p:spPr>
          <a:xfrm>
            <a:off x="4368800" y="3071416"/>
            <a:ext cx="3454400" cy="1689100"/>
          </a:xfrm>
          <a:prstGeom prst="roundRect">
            <a:avLst>
              <a:gd name="adj" fmla="val 13533"/>
            </a:avLst>
          </a:prstGeom>
          <a:noFill/>
          <a:ln w="6350" cap="flat">
            <a:solidFill>
              <a:srgbClr val="FFFFFF">
                <a:alpha val="14118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7975600" y="3071416"/>
            <a:ext cx="3454400" cy="1689100"/>
          </a:xfrm>
          <a:prstGeom prst="roundRect">
            <a:avLst>
              <a:gd name="adj" fmla="val 13533"/>
            </a:avLst>
          </a:prstGeom>
          <a:noFill/>
          <a:ln w="6350" cap="flat">
            <a:solidFill>
              <a:srgbClr val="FFFFFF">
                <a:alpha val="14118"/>
              </a:srgbClr>
            </a:solidFill>
          </a:ln>
        </p:spPr>
      </p:sp>
      <p:sp>
        <p:nvSpPr>
          <p:cNvPr id="7" name="card7"/>
          <p:cNvSpPr/>
          <p:nvPr/>
        </p:nvSpPr>
        <p:spPr>
          <a:xfrm>
            <a:off x="762000" y="5217716"/>
            <a:ext cx="2143224" cy="508000"/>
          </a:xfrm>
          <a:prstGeom prst="roundRect">
            <a:avLst>
              <a:gd name="adj" fmla="val 30000"/>
            </a:avLst>
          </a:prstGeom>
          <a:solidFill>
            <a:srgbClr val="C05621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132284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C05621"/>
                </a:solidFill>
                <a:latin typeface="Manrope"/>
              </a:rPr>
              <a:t>Условия и старт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405334"/>
            <a:ext cx="8915400" cy="11326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409"/>
              </a:lnSpc>
            </a:pPr>
            <a:r>
              <a:rPr lang="ru-RU" sz="4200" b="1" spc="-104">
                <a:solidFill>
                  <a:srgbClr val="FFFFFF"/>
                </a:solidFill>
                <a:latin typeface="Manrope"/>
              </a:rPr>
              <a:t>Прозрачная оплата и быстрый старт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7750" y="3261916"/>
            <a:ext cx="345948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000"/>
              </a:lnSpc>
            </a:pPr>
            <a:r>
              <a:rPr lang="ru-RU" sz="3000" b="1">
                <a:solidFill>
                  <a:srgbClr val="C05621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3839766"/>
            <a:ext cx="34594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FFFFFF"/>
                </a:solidFill>
                <a:latin typeface="Manrope"/>
              </a:rPr>
              <a:t>Оплата 50/50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7750" y="4119166"/>
            <a:ext cx="29083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100">
                <a:solidFill>
                  <a:srgbClr val="FFFFFF"/>
                </a:solidFill>
                <a:latin typeface="Manrope"/>
              </a:rPr>
              <a:t>50% предоплата, 50% — после пусконаладки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54550" y="3261916"/>
            <a:ext cx="345948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000"/>
              </a:lnSpc>
            </a:pPr>
            <a:r>
              <a:rPr lang="ru-RU" sz="3000" b="1">
                <a:solidFill>
                  <a:srgbClr val="C05621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54550" y="3839766"/>
            <a:ext cx="34594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FFFFFF"/>
                </a:solidFill>
                <a:latin typeface="Manrope"/>
              </a:rPr>
              <a:t>Выезд инженера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54550" y="4119166"/>
            <a:ext cx="29083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100">
                <a:solidFill>
                  <a:srgbClr val="FFFFFF"/>
                </a:solidFill>
                <a:latin typeface="Manrope"/>
              </a:rPr>
              <a:t>Бесплатный выезд: замеры, оценка площадки, уточнение техусловий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61350" y="3261916"/>
            <a:ext cx="345948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000"/>
              </a:lnSpc>
            </a:pPr>
            <a:r>
              <a:rPr lang="ru-RU" sz="3000" b="1">
                <a:solidFill>
                  <a:srgbClr val="C05621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61350" y="3839766"/>
            <a:ext cx="34594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FFFFFF"/>
                </a:solidFill>
                <a:latin typeface="Manrope"/>
              </a:rPr>
              <a:t>Индивидуальное КП за 3 дня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61350" y="4119166"/>
            <a:ext cx="29083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100">
                <a:solidFill>
                  <a:srgbClr val="FFFFFF"/>
                </a:solidFill>
                <a:latin typeface="Manrope"/>
              </a:rPr>
              <a:t>Точная спецификация и финальная стоимость — за 3 рабочих дня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43918" y="5357416"/>
            <a:ext cx="1779389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60"/>
              </a:lnSpc>
            </a:pPr>
            <a:r>
              <a:rPr lang="ru-RU" sz="1300" b="1">
                <a:solidFill>
                  <a:srgbClr val="FFFFFF"/>
                </a:solidFill>
                <a:latin typeface="Manrope"/>
              </a:rPr>
              <a:t>Назначить созвон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3057624" y="5360591"/>
            <a:ext cx="589657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250">
                <a:solidFill>
                  <a:srgbClr val="FFFFFF"/>
                </a:solidFill>
                <a:latin typeface="Manrope"/>
              </a:rPr>
              <a:t>Менеджер направления — контакты в сопроводительном письме к КП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504083"/>
            <a:ext cx="3420467" cy="2451100"/>
          </a:xfrm>
          <a:prstGeom prst="roundRect">
            <a:avLst>
              <a:gd name="adj" fmla="val 932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2504083"/>
            <a:ext cx="3420566" cy="2451100"/>
          </a:xfrm>
          <a:prstGeom prst="roundRect">
            <a:avLst>
              <a:gd name="adj" fmla="val 932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2504083"/>
            <a:ext cx="3420566" cy="2451100"/>
          </a:xfrm>
          <a:prstGeom prst="roundRect">
            <a:avLst>
              <a:gd name="adj" fmla="val 932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464667"/>
            <a:ext cx="232329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C05621"/>
                </a:solidFill>
                <a:latin typeface="Manrope"/>
              </a:rPr>
              <a:t>Ситуация заказчика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72432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Пекарня не успевает закрывать заказы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41400" y="2694583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05621"/>
                </a:solidFill>
                <a:latin typeface="Manrope"/>
              </a:rPr>
              <a:t>400 кг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494683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Суточный объём выпечки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3831233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при полной загрузке оборудования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65067" y="269458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05621"/>
                </a:solidFill>
                <a:latin typeface="Manrope"/>
              </a:rPr>
              <a:t>43%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349468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Доля отказов клиентам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383123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заказы, которые не можем принять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88834" y="2694583"/>
            <a:ext cx="2887166" cy="1231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05621"/>
                </a:solidFill>
                <a:latin typeface="Manrope"/>
              </a:rPr>
              <a:t>≈ 900 тыс. ₽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410428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Потерянная выручка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444083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оценка ежемесячных потерь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514568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Показатели за 2025 год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заказчика, 2025 год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39900"/>
            <a:ext cx="3454400" cy="3416300"/>
          </a:xfrm>
          <a:prstGeom prst="roundRect">
            <a:avLst>
              <a:gd name="adj" fmla="val 669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68800" y="1739900"/>
            <a:ext cx="3454400" cy="3416300"/>
          </a:xfrm>
          <a:prstGeom prst="roundRect">
            <a:avLst>
              <a:gd name="adj" fmla="val 669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75600" y="1739900"/>
            <a:ext cx="3454400" cy="3416300"/>
          </a:xfrm>
          <a:prstGeom prst="roundRect">
            <a:avLst>
              <a:gd name="adj" fmla="val 6691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5410200"/>
            <a:ext cx="10668000" cy="812800"/>
          </a:xfrm>
          <a:prstGeom prst="roundRect">
            <a:avLst>
              <a:gd name="adj" fmla="val 18750"/>
            </a:avLst>
          </a:prstGeom>
          <a:solidFill>
            <a:srgbClr val="F9E9E3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56748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C05621"/>
                </a:solidFill>
                <a:latin typeface="Manrope"/>
              </a:rPr>
              <a:t>Предложение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837505"/>
            <a:ext cx="11303000" cy="45161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456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Комплект под ключ: от печи до обучения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66800" y="2019300"/>
            <a:ext cx="3413760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>
                <a:solidFill>
                  <a:srgbClr val="C05621"/>
                </a:solidFill>
                <a:latin typeface="Manrope"/>
              </a:rPr>
              <a:t>Блок 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336800"/>
            <a:ext cx="34137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Ротационная печь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2704505"/>
            <a:ext cx="28702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Основное оборудование для выпечки хлеба и кондитерских изделий, производительность до 120 кг за цикл.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73600" y="2019300"/>
            <a:ext cx="3413760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>
                <a:solidFill>
                  <a:srgbClr val="C05621"/>
                </a:solidFill>
                <a:latin typeface="Manrope"/>
              </a:rPr>
              <a:t>Блок 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3600" y="2336800"/>
            <a:ext cx="34137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Расстоечный шкаф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3600" y="2704505"/>
            <a:ext cx="28702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Камера для расстойки теста с контролем влажности и температуры, синхронизирована с циклом печи.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0400" y="2019300"/>
            <a:ext cx="3413760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>
                <a:solidFill>
                  <a:srgbClr val="C05621"/>
                </a:solidFill>
                <a:latin typeface="Manrope"/>
              </a:rPr>
              <a:t>Блок 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0400" y="2336800"/>
            <a:ext cx="28702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Вытяжка, монтаж и пусконаладка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0400" y="2971205"/>
            <a:ext cx="28702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Вытяжная система, доставка, установка, подключение, пусконаладочные работы и обучение персонала.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41400" y="5740400"/>
            <a:ext cx="1028248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cap="all" spc="126">
                <a:solidFill>
                  <a:srgbClr val="C05621"/>
                </a:solidFill>
                <a:latin typeface="Manrope"/>
              </a:rPr>
              <a:t>Результат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969393" y="5588000"/>
            <a:ext cx="920660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Итог: пекарня получает работающую линию «расстойка — выпечка» с обученным персоналом и единой гарантией по одному договору.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122091"/>
            <a:ext cx="10668000" cy="3238500"/>
          </a:xfrm>
          <a:prstGeom prst="roundRect">
            <a:avLst>
              <a:gd name="adj" fmla="val 7058"/>
            </a:avLst>
          </a:prstGeom>
          <a:noFill/>
          <a:ln w="12700" cap="flat">
            <a:solidFill>
              <a:srgbClr val="F9E9E3"/>
            </a:solidFill>
          </a:ln>
        </p:spPr>
      </p:sp>
      <p:sp>
        <p:nvSpPr>
          <p:cNvPr id="4" name="card4"/>
          <p:cNvSpPr/>
          <p:nvPr/>
        </p:nvSpPr>
        <p:spPr>
          <a:xfrm>
            <a:off x="4476452" y="2134791"/>
            <a:ext cx="2313583" cy="590550"/>
          </a:xfrm>
          <a:prstGeom prst="rect">
            <a:avLst/>
          </a:prstGeom>
          <a:solidFill>
            <a:srgbClr val="F9E9E3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476452" y="2725341"/>
            <a:ext cx="2313583" cy="590550"/>
          </a:xfrm>
          <a:prstGeom prst="rect">
            <a:avLst/>
          </a:prstGeom>
          <a:solidFill>
            <a:srgbClr val="F9E9E3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476452" y="3315891"/>
            <a:ext cx="2313583" cy="590550"/>
          </a:xfrm>
          <a:prstGeom prst="rect">
            <a:avLst/>
          </a:prstGeom>
          <a:solidFill>
            <a:srgbClr val="F9E9E3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476452" y="3906441"/>
            <a:ext cx="2313583" cy="590550"/>
          </a:xfrm>
          <a:prstGeom prst="rect">
            <a:avLst/>
          </a:prstGeom>
          <a:solidFill>
            <a:srgbClr val="F9E9E3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476452" y="4496991"/>
            <a:ext cx="2313583" cy="850900"/>
          </a:xfrm>
          <a:prstGeom prst="rect">
            <a:avLst/>
          </a:prstGeom>
          <a:solidFill>
            <a:srgbClr val="F9E9E3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1097260"/>
            <a:ext cx="320417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C05621"/>
                </a:solidFill>
                <a:latin typeface="Manrope"/>
              </a:rPr>
              <a:t>Технические характеристики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325166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Оборудование под задачи пекарни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65200" y="2299891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Параметр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473694" y="229989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C05621"/>
                </a:solidFill>
                <a:latin typeface="Manrope"/>
              </a:rPr>
              <a:t>Ротационная печь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787277" y="229989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Расстоечный шкаф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100850" y="2299891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Вытяжка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65200" y="2890441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Производительность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473694" y="289044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до 120 кг/ч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787277" y="289044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12 уровней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100850" y="2890441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до 800 м³/ч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65200" y="3480991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Температурный режим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473694" y="348099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до 300 °C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87277" y="348099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30–85 °C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100850" y="3480991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—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65200" y="4071541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Влажность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473694" y="407154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—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6787277" y="407154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60–95%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100850" y="4071541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—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65200" y="4792266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Управление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4654252" y="4662091"/>
            <a:ext cx="1957983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Панель с программами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6787277" y="4792266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Электронное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9100850" y="4792266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Автоматическое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762000" y="5512991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Комплект рассчитан на суточный объём до 1,5 тонн выпечки.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2098377"/>
            <a:ext cx="154640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C05621"/>
                </a:solidFill>
                <a:latin typeface="Manrope"/>
              </a:rPr>
              <a:t>График работ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18658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Сроки поставки и монтажа — 5 недель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24822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C05621"/>
                </a:solidFill>
                <a:latin typeface="Manrope"/>
              </a:rPr>
              <a:t>1–2 нед.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93402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Производство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280098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Изготовление оборудования на заводе, контроль качества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505200" y="324822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C05621"/>
                </a:solidFill>
                <a:latin typeface="Manrope"/>
              </a:rPr>
              <a:t>3 нед.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93402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Доставка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4280098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Транспортировка до объекта, разгрузка и подъём на этаж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248400" y="324822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C05621"/>
                </a:solidFill>
                <a:latin typeface="Manrope"/>
              </a:rPr>
              <a:t>4 нед.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93402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Монтаж и пусконаладка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4280098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Установка, подключение, настройка режимов выпечки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991600" y="324822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5 нед.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93402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Обучение и запуск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4280098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Обучение персонала, тестовая выпечка, ввод в эксплуатацию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409005"/>
            <a:ext cx="3454400" cy="4623495"/>
          </a:xfrm>
          <a:prstGeom prst="roundRect">
            <a:avLst>
              <a:gd name="adj" fmla="val 6617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409005"/>
            <a:ext cx="3454400" cy="4623495"/>
          </a:xfrm>
          <a:prstGeom prst="roundRect">
            <a:avLst>
              <a:gd name="adj" fmla="val 6617"/>
            </a:avLst>
          </a:prstGeom>
          <a:solidFill>
            <a:srgbClr val="15171C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75600" y="1409005"/>
            <a:ext cx="3454400" cy="4623495"/>
          </a:xfrm>
          <a:prstGeom prst="roundRect">
            <a:avLst>
              <a:gd name="adj" fmla="val 6617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904119" y="552450"/>
            <a:ext cx="169309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45"/>
              </a:lnSpc>
            </a:pPr>
            <a:r>
              <a:rPr lang="ru-RU" sz="950" b="1" cap="all" spc="171">
                <a:solidFill>
                  <a:srgbClr val="C05621"/>
                </a:solidFill>
                <a:latin typeface="Manrope"/>
              </a:rPr>
              <a:t>Комплектации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444500" y="640655"/>
            <a:ext cx="11303000" cy="4127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15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Три варианта комплектации под ваш бюджет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694755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Базовый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974155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Для старта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342455"/>
            <a:ext cx="1986796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1,5 млн ₽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30663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C05621"/>
                </a:solidFill>
                <a:latin typeface="Manrope"/>
              </a:rPr>
              <a:t>✓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33711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C05621"/>
                </a:solidFill>
                <a:latin typeface="Manrope"/>
              </a:rPr>
              <a:t>✓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36759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C05621"/>
                </a:solidFill>
                <a:latin typeface="Manrope"/>
              </a:rPr>
              <a:t>✓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39807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C05621"/>
                </a:solidFill>
                <a:latin typeface="Manrope"/>
              </a:rPr>
              <a:t>✓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3600" y="1688405"/>
            <a:ext cx="341376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FFFFFF"/>
                </a:solidFill>
                <a:latin typeface="Manrope"/>
              </a:rPr>
              <a:t>Стандартный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3600" y="1967805"/>
            <a:ext cx="341376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FFFF"/>
                </a:solidFill>
                <a:latin typeface="Manrope"/>
              </a:rPr>
              <a:t>Оптимальный выбор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73600" y="2336105"/>
            <a:ext cx="2080498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FFFFFF"/>
                </a:solidFill>
                <a:latin typeface="Manrope"/>
              </a:rPr>
              <a:t>2,2 млн 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673600" y="306000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C05621"/>
                </a:solidFill>
                <a:latin typeface="Manrope"/>
              </a:rPr>
              <a:t>✓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673600" y="336480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C05621"/>
                </a:solidFill>
                <a:latin typeface="Manrope"/>
              </a:rPr>
              <a:t>✓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673600" y="366960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C05621"/>
                </a:solidFill>
                <a:latin typeface="Manrope"/>
              </a:rPr>
              <a:t>✓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4673600" y="397440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C05621"/>
                </a:solidFill>
                <a:latin typeface="Manrope"/>
              </a:rPr>
              <a:t>✓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673600" y="427920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C05621"/>
                </a:solidFill>
                <a:latin typeface="Manrope"/>
              </a:rPr>
              <a:t>✓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286750" y="1694755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Расширенный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286750" y="1974155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Максимум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286750" y="2342455"/>
            <a:ext cx="208919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2,8 млн ₽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286750" y="30663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C05621"/>
                </a:solidFill>
                <a:latin typeface="Manrope"/>
              </a:rPr>
              <a:t>✓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86750" y="35743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C05621"/>
                </a:solidFill>
                <a:latin typeface="Manrope"/>
              </a:rPr>
              <a:t>✓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86750" y="38791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C05621"/>
                </a:solidFill>
                <a:latin typeface="Manrope"/>
              </a:rPr>
              <a:t>✓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286750" y="41839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C05621"/>
                </a:solidFill>
                <a:latin typeface="Manrope"/>
              </a:rPr>
              <a:t>✓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8286750" y="44887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C05621"/>
                </a:solidFill>
                <a:latin typeface="Manrope"/>
              </a:rPr>
              <a:t>✓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689298"/>
            <a:ext cx="5257800" cy="1733550"/>
          </a:xfrm>
          <a:prstGeom prst="roundRect">
            <a:avLst>
              <a:gd name="adj" fmla="val 13186"/>
            </a:avLst>
          </a:prstGeom>
          <a:solidFill>
            <a:srgbClr val="C05621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172200" y="1689298"/>
            <a:ext cx="5257800" cy="1733550"/>
          </a:xfrm>
          <a:prstGeom prst="roundRect">
            <a:avLst>
              <a:gd name="adj" fmla="val 1318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3575248"/>
            <a:ext cx="5257800" cy="1733550"/>
          </a:xfrm>
          <a:prstGeom prst="roundRect">
            <a:avLst>
              <a:gd name="adj" fmla="val 1318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72200" y="3575248"/>
            <a:ext cx="5257800" cy="1733550"/>
          </a:xfrm>
          <a:prstGeom prst="roundRect">
            <a:avLst>
              <a:gd name="adj" fmla="val 1318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5562798"/>
            <a:ext cx="10668000" cy="584200"/>
          </a:xfrm>
          <a:prstGeom prst="roundRect">
            <a:avLst>
              <a:gd name="adj" fmla="val 26086"/>
            </a:avLst>
          </a:prstGeom>
          <a:solidFill>
            <a:srgbClr val="F9E9E3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91852"/>
            <a:ext cx="363289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C05621"/>
                </a:solidFill>
                <a:latin typeface="Manrope"/>
              </a:rPr>
              <a:t>Расчёт окупаемости · запуск 2026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9435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Окупаемость инвестиций в расширенный вариант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1968698"/>
            <a:ext cx="53340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FFFFFF"/>
                </a:solidFill>
                <a:latin typeface="Manrope"/>
              </a:rPr>
              <a:t>Вложения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2235398"/>
            <a:ext cx="5334000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FFFFFF"/>
                </a:solidFill>
                <a:latin typeface="Manrope"/>
              </a:rPr>
              <a:t>2,8 млн ₽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1400" y="2952948"/>
            <a:ext cx="5334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FFFF"/>
                </a:solidFill>
                <a:latin typeface="Manrope"/>
              </a:rPr>
              <a:t>расширенный вариант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51600" y="1968698"/>
            <a:ext cx="53340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636569"/>
                </a:solidFill>
                <a:latin typeface="Manrope"/>
              </a:rPr>
              <a:t>Прирост объёма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51600" y="2235398"/>
            <a:ext cx="5334000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300 кг/сут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51600" y="2952948"/>
            <a:ext cx="5334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к суточной выпечке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1400" y="3854648"/>
            <a:ext cx="53340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636569"/>
                </a:solidFill>
                <a:latin typeface="Manrope"/>
              </a:rPr>
              <a:t>Выручка доп.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1400" y="4121348"/>
            <a:ext cx="5334000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900 тыс. 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41400" y="4838898"/>
            <a:ext cx="5334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ежемесячно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51600" y="3854648"/>
            <a:ext cx="53340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636569"/>
                </a:solidFill>
                <a:latin typeface="Manrope"/>
              </a:rPr>
              <a:t>Окупаемость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51600" y="4121348"/>
            <a:ext cx="5334000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3,5 мес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51600" y="4838898"/>
            <a:ext cx="5334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от запуска печи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41400" y="5778698"/>
            <a:ext cx="729976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cap="all" spc="126">
                <a:solidFill>
                  <a:srgbClr val="C05621"/>
                </a:solidFill>
                <a:latin typeface="Manrope"/>
              </a:rPr>
              <a:t>Вывод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694160" y="5740598"/>
            <a:ext cx="473898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Расчёт от запуска в 2026 г. при загрузке печи 70%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Расчёт ТермоЛайн, 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33288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F9E9E3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33288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C05621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41670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F9E9E3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41670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C05621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50052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F9E9E3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62000" y="500528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C05621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1668463"/>
            <a:ext cx="211207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C05621"/>
                </a:solidFill>
                <a:latin typeface="Manrope"/>
              </a:rPr>
              <a:t>Гарантия и сервис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2048768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Надёжность, закреплённая договором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2954238"/>
            <a:ext cx="321564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Гарантия на оборудование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550426" y="2909788"/>
            <a:ext cx="1055489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C05621"/>
                </a:solidFill>
                <a:latin typeface="Manrope"/>
              </a:rPr>
              <a:t>24 мес.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3792438"/>
            <a:ext cx="3240167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Выезд инженера за 24 часа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950972" y="3747988"/>
            <a:ext cx="606028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C05621"/>
                </a:solidFill>
                <a:latin typeface="Manrope"/>
              </a:rPr>
              <a:t>24 ч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4630638"/>
            <a:ext cx="3163729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Склад запчастей в Москве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195223" y="4586188"/>
            <a:ext cx="1481733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C05621"/>
                </a:solidFill>
                <a:latin typeface="Manrope"/>
              </a:rPr>
              <a:t>В наличии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C05621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4323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121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308100" y="742950"/>
            <a:ext cx="136138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C05621"/>
                </a:solidFill>
                <a:latin typeface="Manrope"/>
              </a:rPr>
              <a:t>Результаты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52500" y="831155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дали наши проекты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31900" y="310028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FFFFFF"/>
                </a:solidFill>
                <a:latin typeface="Manrope"/>
              </a:rPr>
              <a:t>2×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231900" y="3954959"/>
            <a:ext cx="27940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100" b="1">
                <a:solidFill>
                  <a:srgbClr val="FFFFFF"/>
                </a:solidFill>
                <a:latin typeface="Manrope"/>
              </a:rPr>
              <a:t>рост объёма выпечки, «Хлебный дворик»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7117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C05621"/>
                </a:solidFill>
                <a:latin typeface="Manrope"/>
              </a:rPr>
              <a:t>−90%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711700" y="4050209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36569"/>
                </a:solidFill>
                <a:latin typeface="Manrope"/>
              </a:rPr>
              <a:t>снижение отказов, «Хлебный дворик»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191500" y="3275211"/>
            <a:ext cx="3322320" cy="5524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825"/>
              </a:lnSpc>
            </a:pPr>
            <a:r>
              <a:rPr lang="ru-RU" sz="4250" b="1">
                <a:solidFill>
                  <a:srgbClr val="C05621"/>
                </a:solidFill>
                <a:latin typeface="Manrope"/>
              </a:rPr>
              <a:t>4 нед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191500" y="3995936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36569"/>
                </a:solidFill>
                <a:latin typeface="Manrope"/>
              </a:rPr>
              <a:t>срок запуска, «Крендель»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проектов «ТермоЛайн», 2025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 на поставку оборудования</dc:title>
  <dc:creator>Слайда</dc:creator>
</cp:coreProperties>
</file>