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JetBrains Mono"/>
      <p:regular r:id="rIdFont0"/>
      <p:bold r:id="rIdFont1"/>
    </p:embeddedFont>
    <p:embeddedFont>
      <p:font typeface="Manrope"/>
      <p:regular r:id="rIdFont4"/>
      <p:bold r:id="rIdFont5"/>
    </p:embeddedFont>
    <p:embeddedFont>
      <p:font typeface="Onest"/>
      <p:regular r:id="rIdFont8"/>
      <p:bold r:id="rIdFont9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Relationship Id="rIdFont8" Type="http://schemas.openxmlformats.org/officeDocument/2006/relationships/font" Target="fonts/font9.fntdata"/><Relationship Id="rIdFont9" Type="http://schemas.openxmlformats.org/officeDocument/2006/relationships/font" Target="fonts/font10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Здравствуйте. Мы — транспортная компания «Смена-Логистик», возим сотрудников предприятий сменными маршрутами с 2019 года. Пишем вам, потому что знаем: на производстве смены начинаются строго по часам, а свой транспорт — это постоянная головная боль. У нас 18 автобусов на 22–45 мест и 240 рейсов в неделю, шесть предприятий уже ездят с нами. Предлагаю потратить пять минут: покажу, что обычно болит у тех, кто возит сам, и как это выглядит у нас.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написали вам не по рассылке: мы видим, что перевозку смен предприятие закрывает своими силами — свой парк, водители в штате. Это рабочий вариант, но у него есть скрытая цена: графики, подмены, отпуска и больничные водителей держит на себе кадровая служба, а любой сбой на маршруте сразу ударяет по началу смены. Мы не берёмся оценивать, хорошо или плохо у вас это устроено, — вопрос в другом: сколько часов вашей команды уходит на это каждую неделю. Сменные перевозки — наша основная работа с 2019 года, у нас 18 автобусов на 22–45 мест и 240 рейсов в неделю. Поэтому дальше я коротко покажу, что обычно болит у предприятий с собственным транспортом и как выглядит тот же процесс у перевозчика.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не первый год работаем с производствами и видим одну и ту же картину. Свой транспорт кажется дешевле, пока не начнёшь считать простои водителей между рейсами и опоздания смены. Отдельная головная боль — парк: ремонт, стоянка, медосмотры, документация — расходы идут, даже когда автобус стоит. И самый острый момент — отпуска и больничные: закрыть смену просто нечем, а рейс отменить нельзя. Именно эти четыре узла мы и берём на себя — сейчас покажу, как это устроено.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Коротко о сути: мы забираем на себя всю перевозку сотрудников по сменам — вам не нужно держать свой парк, водителей и диспетчерскую. В составе услуги три вещи: автобусы на 22–45 мест с водителями, маршруты, построенные под график именно ваших смен, и круглосуточное диспетчерское сопровождение с заменой машины при сбое. Сейчас у нас 18 автобусов и 240 рейсов в неделю, работаем с 2019 года и обслуживаем 6 предприятий — то есть речь не о разовом заказе, а о постоянной сменной логистике. Дальше покажу, как выглядит запуск: от заявки до первого рейса проходит несколько дней.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Запуск сменных перевозок не требует от вас ни закупки автобусов, ни найма водителей — только заявка и согласование. Сначала мы считаем маршруты по вашим точкам сбора и графику смен: это два-три дня. Затем согласуем расписание, закрепляем машины и водителей, оформляем допуски — ещё три-пять дней. После этого автобусы выходят на регулярные рейсы, а диспетчерская следит за каждым выходом. От предприятия на всех этапах нужны только адреса, график и ответственный за взаимодействие. Дальше покажу, из чего складывается цена рейса.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Цена рейса не берётся с потолка — она складывается из четырёх понятных параметров: протяжённости маршрута, числа рейсов в неделю, времени работы водителя и вместимости автобуса. От какой суммы мы стартуем — от шести тысяч девятисот рублей за рейс. Эта цена действует до конца две тысячи двадцать шестого года, то есть вы фиксируете бюджет заранее. Точную смету мы не рисуем вслепую: считаем её по вашим маршрутам, когда увидим график смен и точки сбора. Поэтому следующий шаг — короткий разговор и расчёт под вас.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Покажу, как это выглядит на практике. У завода-клиента 320 сотрудников на трёх сменах, и раньше 7% опозданий смены происходили именно из-за транспорта. Через полгода работы доля опозданий упала до 1,5% — это результаты 2025 года и первого полугодия 2026-го. Стоимость одного рейса в этом кейсе — от 6 900 рублей. Дальше расскажу, чем мы подтверждаем надёжность.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Надёжность здесь не лозунг, а набор конкретных вещей. В парке 18 автобусов на 22–45 мест, мы делаем 240 рейсов в неделю и с 2019 года обслужили 6 предприятий — то есть сменные графики для нас ежедневная практика, а не разовая задача. Все водители имеют допуски к сменным перевозкам, пассажиры застрахованы на каждом рейсе. Диспетчерская работает круглосуточно: если автобус сломался, мы поднимаем замену и вы об этом узнаёте уже постфактум, а не в момент, когда смена стоит у проходной. Именно это закрывает главный риск HR — что люди не доедут и план смены сорвётся.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Предлагаю не обсуждать теорию, а сделать один конкретный шаг: тридцать минут разговора, на котором мы разберём ваши маршруты и посчитаем стоимость. Для расчёта нужен минимум — точки сбора и адреса цехов, график смен с временем начала, число сотрудников на смене и текущие маршруты, если они у вас уже есть. Ничего готовить заранее не надо: пришлите то, что есть под рукой, остальное уточним в разговоре. Расчёт бесплатный и ни к чему не обязывает — вы просто увидите цифру по своим маршрутам. Если удобно, назовите время на этой неделе, и я пришлю приглашение.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всё. Ещё раз коротко: мы возим смены сотрудников на предприятия с 2019 года, у нас 18 автобусов на 22–45 мест и 240 рейсов в неделю. Пришлите график смен — этого достаточно, чтобы мы вернулись с расчётом маршрутов. Связь со мной — телефон и почта на экране, отвечаю в рабочее время. Спасибо, что дочитали, и до связи.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056a6d9bfe70496f.png"/><Relationship Id="rId4" Type="http://schemas.openxmlformats.org/officeDocument/2006/relationships/image" Target="../media/m328407194a84dc96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e2ff1863f6e6aecb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9baebde57d90c760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9baebde57d90c760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9baebde57d90c760.png"/><Relationship Id="rId4" Type="http://schemas.openxmlformats.org/officeDocument/2006/relationships/image" Target="../media/m030bef41c3633b30.png"/><Relationship Id="rId5" Type="http://schemas.openxmlformats.org/officeDocument/2006/relationships/image" Target="../media/m1e674288004dd3be.svg"/><Relationship Id="rId6" Type="http://schemas.openxmlformats.org/officeDocument/2006/relationships/image" Target="../media/m4aa8aafb9469079a.png"/><Relationship Id="rId7" Type="http://schemas.openxmlformats.org/officeDocument/2006/relationships/image" Target="../media/m1e674288004dd3be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6d68586b8af07dc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9baebde57d90c760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9baebde57d90c760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9baebde57d90c760.png"/><Relationship Id="rId4" Type="http://schemas.openxmlformats.org/officeDocument/2006/relationships/image" Target="../media/m63ea6269241dfa89.png"/><Relationship Id="rId5" Type="http://schemas.openxmlformats.org/officeDocument/2006/relationships/image" Target="../media/mb4ac5ee031d26c17.svg"/><Relationship Id="rId6" Type="http://schemas.openxmlformats.org/officeDocument/2006/relationships/image" Target="../media/m140f1374b438d7db.png"/><Relationship Id="rId7" Type="http://schemas.openxmlformats.org/officeDocument/2006/relationships/image" Target="../media/mb4ac5ee031d26c17.svg"/><Relationship Id="rId8" Type="http://schemas.openxmlformats.org/officeDocument/2006/relationships/image" Target="../media/m800d0968460c23d9.png"/><Relationship Id="rId9" Type="http://schemas.openxmlformats.org/officeDocument/2006/relationships/image" Target="../media/mb4ac5ee031d26c17.svg"/><Relationship Id="rId10" Type="http://schemas.openxmlformats.org/officeDocument/2006/relationships/image" Target="../media/m140f1374b438d7db.png"/><Relationship Id="rId11" Type="http://schemas.openxmlformats.org/officeDocument/2006/relationships/image" Target="../media/mb4ac5ee031d26c17.svg"/><Relationship Id="rId12" Type="http://schemas.openxmlformats.org/officeDocument/2006/relationships/image" Target="../media/m800d0968460c23d9.png"/><Relationship Id="rId13" Type="http://schemas.openxmlformats.org/officeDocument/2006/relationships/image" Target="../media/mb4ac5ee031d26c17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9baebde57d90c7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4"/>
          <p:cNvSpPr>
            <a:spLocks noChangeArrowheads="1"/>
          </p:cNvSpPr>
          <p:nvPr/>
        </p:nvSpPr>
        <p:spPr>
          <a:xfrm>
            <a:off x="1130300" y="577850"/>
            <a:ext cx="178419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JetBrains Mono"/>
              </a:rPr>
              <a:t>Смена-Логистик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568178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FFFFF"/>
                </a:solidFill>
                <a:latin typeface="JetBrains Mono"/>
              </a:rPr>
              <a:t>Коммерческое предложение · Смена-Логистик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809478"/>
            <a:ext cx="9232900" cy="20927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459"/>
              </a:lnSpc>
            </a:pPr>
            <a:r>
              <a:rPr lang="ru-RU" sz="5200" b="1" spc="-129">
                <a:solidFill>
                  <a:srgbClr val="FFFFFF"/>
                </a:solidFill>
                <a:latin typeface="Manrope"/>
              </a:rPr>
              <a:t>Сменные маршруты для сотрудников вашего предприятия — под ключ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994275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FFFFFF"/>
                </a:solidFill>
                <a:latin typeface="Onest"/>
              </a:rPr>
              <a:t>18 автобусов на 22–45 мест, 240 рейсов в неделю, работаем с 2019 года. Берём на себя перевозку смен, а вы снимаете с себя парк, водителей и опоздания.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032500"/>
            <a:ext cx="11303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FFFFFF"/>
                </a:solidFill>
                <a:latin typeface="Onest"/>
              </a:rPr>
              <a:t>Менеджер по работе с предприятиями · Смена-Логистик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73609"/>
            <a:ext cx="1526480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76300" y="1611709"/>
            <a:ext cx="160622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Почему именно вам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77430"/>
            <a:ext cx="10693400" cy="1186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20"/>
              </a:lnSpc>
            </a:pPr>
            <a:r>
              <a:rPr lang="ru-RU" sz="4400" b="1" spc="-87">
                <a:solidFill>
                  <a:srgbClr val="14213A"/>
                </a:solidFill>
                <a:latin typeface="Manrope"/>
              </a:rPr>
              <a:t>Свой транспорт — это постоянная ручная работа кадровой службы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836591"/>
            <a:ext cx="8915400" cy="1460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50"/>
              </a:lnSpc>
            </a:pPr>
            <a:r>
              <a:rPr lang="ru-RU" sz="1900">
                <a:solidFill>
                  <a:srgbClr val="5E697E"/>
                </a:solidFill>
                <a:latin typeface="Onest"/>
              </a:rPr>
              <a:t>Сменные перевозки вы закрываете своим парком и штатными водителями. Кадровая служба вручную держит графики, подмены, больничные, а сбой на маршруте — это простой смены. Мы делаем именно это с 2019 года: 18 автобусов на 22–45 мест, 240 рейсов в неделю.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884138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57202"/>
            <a:ext cx="5257800" cy="1879699"/>
          </a:xfrm>
          <a:prstGeom prst="roundRect">
            <a:avLst>
              <a:gd name="adj" fmla="val 3040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2057202"/>
            <a:ext cx="5257800" cy="1879699"/>
          </a:xfrm>
          <a:prstGeom prst="roundRect">
            <a:avLst>
              <a:gd name="adj" fmla="val 3040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089301"/>
            <a:ext cx="5257800" cy="1879699"/>
          </a:xfrm>
          <a:prstGeom prst="roundRect">
            <a:avLst>
              <a:gd name="adj" fmla="val 3040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7" name="card7"/>
          <p:cNvSpPr/>
          <p:nvPr/>
        </p:nvSpPr>
        <p:spPr>
          <a:xfrm>
            <a:off x="6172200" y="4089301"/>
            <a:ext cx="5257800" cy="1879699"/>
          </a:xfrm>
          <a:prstGeom prst="roundRect">
            <a:avLst>
              <a:gd name="adj" fmla="val 3040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76300" y="673100"/>
            <a:ext cx="835414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Проблемы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848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4213A"/>
                </a:solidFill>
                <a:latin typeface="Manrope"/>
              </a:rPr>
              <a:t>Что обычно болит у предприятия со своим транспортом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342952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654102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Простой водителей между рейсами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99958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Водитель ждёт следующего выхода, а зарплата идёт. В сменном графике это оплаченное время без движения.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342952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654102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Опоздания смены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99958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Сбой на маршруте — и смена стартует позже. На заводе это простой линии и переработки в конце смены.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37505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68620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Содержание и ремонт парка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5031680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ТО, запчасти, стоянка, медосмотры и путевая документация — постоянные расходы вне зависимости от загрузки.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37505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68620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Отпуска и больничные водителей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5031680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Закрыть смену нечем: подменного водителя нет, а рейс отменить нельзя — люди ждут на остановке.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01626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5257800" cy="2211090"/>
          </a:xfrm>
          <a:prstGeom prst="roundRect">
            <a:avLst>
              <a:gd name="adj" fmla="val 2584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0561"/>
            <a:ext cx="5257800" cy="2211090"/>
          </a:xfrm>
          <a:prstGeom prst="roundRect">
            <a:avLst>
              <a:gd name="adj" fmla="val 2584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994051"/>
            <a:ext cx="5257800" cy="1974949"/>
          </a:xfrm>
          <a:prstGeom prst="roundRect">
            <a:avLst>
              <a:gd name="adj" fmla="val 2893"/>
            </a:avLst>
          </a:prstGeom>
          <a:noFill/>
          <a:ln w="6350" cap="flat">
            <a:solidFill>
              <a:srgbClr val="C7CDD7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76300" y="673100"/>
            <a:ext cx="109639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Предложение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4213A"/>
                </a:solidFill>
                <a:latin typeface="Manrope"/>
              </a:rPr>
              <a:t>Что мы предлагаем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163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2746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Автобусы с водителями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72941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18 автобусов на 22–45 мест, 240 рейсов в неделю. Водители со стажем и допусками к сменным перевозкам — в штате перевозчика.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163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2746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Сменные маршруты по вашему графику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72941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Маршруты строим под расписание смен предприятия: доставка к началу смены и развоз после её окончания, включая ночные смены.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27980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C28828"/>
                </a:solidFill>
                <a:latin typeface="JetBrains Mono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59095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Диспетчерская и замены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936430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Круглосуточное сопровождение рейсов: контроль выхода на линию, замена автобуса при сбое — без участия заказчика.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10568"/>
            <a:ext cx="1344811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358529"/>
            <a:ext cx="3183434" cy="3288903"/>
          </a:xfrm>
          <a:prstGeom prst="roundRect">
            <a:avLst>
              <a:gd name="adj" fmla="val 179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504234" y="2358529"/>
            <a:ext cx="3183533" cy="3288903"/>
          </a:xfrm>
          <a:prstGeom prst="roundRect">
            <a:avLst>
              <a:gd name="adj" fmla="val 179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8246566" y="2358529"/>
            <a:ext cx="3183434" cy="3288903"/>
          </a:xfrm>
          <a:prstGeom prst="roundRect">
            <a:avLst>
              <a:gd name="adj" fmla="val 1795"/>
            </a:avLst>
          </a:prstGeom>
          <a:solidFill>
            <a:srgbClr val="14213A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38950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38950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876300" y="1248668"/>
            <a:ext cx="138822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Процесс запуска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360388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4213A"/>
                </a:solidFill>
                <a:latin typeface="Manrope"/>
              </a:rPr>
              <a:t>Как это устроено: от заявки до первого рейса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57442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Manrope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526929"/>
            <a:ext cx="2599234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4213A"/>
                </a:solidFill>
                <a:latin typeface="Onest"/>
              </a:rPr>
              <a:t>Заявка и расчёт маршрутов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132759"/>
            <a:ext cx="2599234" cy="95726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Присылаете точки сбора и график смен. Считаем маршруты и число машин. От вас — адреса и ответственный. Срок: 2–3 дня.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574429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Manrope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526929"/>
            <a:ext cx="259933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550" b="1">
                <a:solidFill>
                  <a:srgbClr val="14213A"/>
                </a:solidFill>
                <a:latin typeface="Onest"/>
              </a:rPr>
              <a:t>Согласование графика и выпуск автобусов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132759"/>
            <a:ext cx="2599333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Согласуем расписание под ваши смены, закрепляем машины и водителей, оформляем допуски. От вас — пропуска. Срок: 3–5 дней.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574429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Manrope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526929"/>
            <a:ext cx="308860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EEF2F8"/>
                </a:solidFill>
                <a:latin typeface="Onest"/>
              </a:rPr>
              <a:t>Старт регулярных рейсов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3885109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Onest"/>
              </a:rPr>
              <a:t>Автобусы выходят на маршруты по расписанию, диспетчерская следит за рейсами. От вас — обратная связь. Срок: с согласованной даты.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21048"/>
            <a:ext cx="939304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76300" y="1759148"/>
            <a:ext cx="90161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Стоимость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13756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4213A"/>
                </a:solidFill>
                <a:latin typeface="Manrope"/>
              </a:rPr>
              <a:t>Сколько стоит рейс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2871589"/>
            <a:ext cx="3454400" cy="495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10"/>
              </a:lnSpc>
            </a:pPr>
            <a:r>
              <a:rPr lang="ru-RU" sz="3800" b="1" spc="-113">
                <a:solidFill>
                  <a:srgbClr val="C28828"/>
                </a:solidFill>
                <a:latin typeface="Manrope"/>
              </a:rPr>
              <a:t>от 6 900 ₽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482380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Стартовая цена рейса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3789759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Длина маршрута, число рейсов, часы водителя, вместимость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2890639"/>
            <a:ext cx="34544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50"/>
              </a:lnSpc>
            </a:pPr>
            <a:r>
              <a:rPr lang="ru-RU" sz="3000" b="1" spc="-89">
                <a:solidFill>
                  <a:srgbClr val="C28828"/>
                </a:solidFill>
                <a:latin typeface="Manrope"/>
              </a:rPr>
              <a:t>до 31.12.2026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3385939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Цены действуют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99000" y="3693319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Цена рейса не меняется до конца 2026 года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2871589"/>
            <a:ext cx="2844800" cy="9294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9"/>
              </a:lnSpc>
            </a:pPr>
            <a:r>
              <a:rPr lang="ru-RU" sz="3800" b="1" spc="-113">
                <a:solidFill>
                  <a:srgbClr val="C28828"/>
                </a:solidFill>
                <a:latin typeface="Manrope"/>
              </a:rPr>
              <a:t>по маршрутам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3940770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4213A"/>
                </a:solidFill>
                <a:latin typeface="Onest"/>
              </a:rPr>
              <a:t>Точная смета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05800" y="4248150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Считаем по вашим маршрутам после короткого разговора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927402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E697E"/>
                </a:solidFill>
                <a:latin typeface="Onest"/>
              </a:rPr>
              <a:t>Точной сметы на слайде нет — расчёт делается по вашим маршрутам.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39CAB"/>
                </a:solidFill>
                <a:latin typeface="JetBrains Mono"/>
              </a:rPr>
              <a:t>Цены действительны до конца 2026 года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092895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1706761"/>
            <a:ext cx="3327400" cy="4262239"/>
          </a:xfrm>
          <a:prstGeom prst="roundRect">
            <a:avLst>
              <a:gd name="adj" fmla="val 1717"/>
            </a:avLst>
          </a:prstGeom>
          <a:solidFill>
            <a:srgbClr val="C2882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32300" y="1706761"/>
            <a:ext cx="3327400" cy="4262239"/>
          </a:xfrm>
          <a:prstGeom prst="roundRect">
            <a:avLst>
              <a:gd name="adj" fmla="val 1717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7912100" y="1706761"/>
            <a:ext cx="3327400" cy="4262239"/>
          </a:xfrm>
          <a:prstGeom prst="roundRect">
            <a:avLst>
              <a:gd name="adj" fmla="val 1717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66800" y="800100"/>
            <a:ext cx="108592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Кейс клиента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9118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4213A"/>
                </a:solidFill>
                <a:latin typeface="Manrope"/>
              </a:rPr>
              <a:t>Что изменилось за полгода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31900" y="3261320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FFFFFF"/>
                </a:solidFill>
                <a:latin typeface="JetBrains Mono"/>
              </a:rPr>
              <a:t>1,5%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31900" y="4096941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FFFFFF"/>
                </a:solidFill>
                <a:latin typeface="Onest"/>
              </a:rPr>
              <a:t>опозданий смены: было 7%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711700" y="3261320"/>
            <a:ext cx="3322320" cy="673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80"/>
              </a:lnSpc>
            </a:pPr>
            <a:r>
              <a:rPr lang="ru-RU" sz="5200" b="1">
                <a:solidFill>
                  <a:srgbClr val="C28828"/>
                </a:solidFill>
                <a:latin typeface="JetBrains Mono"/>
              </a:rPr>
              <a:t>320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711700" y="4096941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5E697E"/>
                </a:solidFill>
                <a:latin typeface="Onest"/>
              </a:rPr>
              <a:t>сотрудников на трёх сменах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91500" y="3488333"/>
            <a:ext cx="3322320" cy="3238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5"/>
              </a:lnSpc>
            </a:pPr>
            <a:r>
              <a:rPr lang="ru-RU" sz="2450" b="1">
                <a:solidFill>
                  <a:srgbClr val="C28828"/>
                </a:solidFill>
                <a:latin typeface="JetBrains Mono"/>
              </a:rPr>
              <a:t>от 6 900 ₽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91500" y="3939778"/>
            <a:ext cx="33223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5E697E"/>
                </a:solidFill>
                <a:latin typeface="Onest"/>
              </a:rPr>
              <a:t>стоимость рейса по договору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39CAB"/>
                </a:solidFill>
                <a:latin typeface="JetBrains Mono"/>
              </a:rPr>
              <a:t>Результаты за 2025 год и первое полугодие 2026 года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773410"/>
            <a:ext cx="1030188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874441"/>
            <a:ext cx="3420467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4385667" y="1874441"/>
            <a:ext cx="3420566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8009434" y="1874441"/>
            <a:ext cx="3420566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762000" y="3881041"/>
            <a:ext cx="3420467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4385667" y="3881041"/>
            <a:ext cx="3420566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9" name="card9"/>
          <p:cNvSpPr/>
          <p:nvPr/>
        </p:nvSpPr>
        <p:spPr>
          <a:xfrm>
            <a:off x="8009434" y="3881041"/>
            <a:ext cx="3420566" cy="1803400"/>
          </a:xfrm>
          <a:prstGeom prst="roundRect">
            <a:avLst>
              <a:gd name="adj" fmla="val 3169"/>
            </a:avLst>
          </a:prstGeom>
          <a:solidFill>
            <a:srgbClr val="FFFFFF"/>
          </a:solidFill>
          <a:ln>
            <a:noFill/>
          </a:ln>
          <a:effectLst>
            <a:outerShdw blurRad="215900" dist="76200" dir="5400000" rotWithShape="0">
              <a:srgbClr val="1A2640">
                <a:alpha val="7843"/>
              </a:srgbClr>
            </a:outerShdw>
          </a:effectLst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76300" y="811510"/>
            <a:ext cx="1010674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Надёжность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094680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4213A"/>
                </a:solidFill>
                <a:latin typeface="Manrope"/>
              </a:rPr>
              <a:t>Чем подтверждаем надёжность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2077641"/>
            <a:ext cx="34966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18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1400" y="2865041"/>
            <a:ext cx="343400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Автобусов в парке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3182541"/>
            <a:ext cx="343400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Вместимость 22–45 мест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65067" y="2077641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240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65067" y="2865041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Рейсов в неделю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65067" y="3182541"/>
            <a:ext cx="343412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Сменные маршруты по графику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8834" y="2077641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6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8834" y="2865041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Предприятий обслуживаем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88834" y="3182541"/>
            <a:ext cx="343412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Работаем с 2019 года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41400" y="4084241"/>
            <a:ext cx="34966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24/7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41400" y="4871641"/>
            <a:ext cx="343400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Диспетчерская 24/7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41400" y="5189141"/>
            <a:ext cx="343400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Замена автобуса при поломке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65067" y="4084241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100%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65067" y="4871641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Допуски водителей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65067" y="5189141"/>
            <a:ext cx="343412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К сменным перевозкам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8834" y="4084241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C28828"/>
                </a:solidFill>
                <a:latin typeface="JetBrains Mono"/>
              </a:rPr>
              <a:t>Да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88834" y="4871641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4213A"/>
                </a:solidFill>
                <a:latin typeface="Onest"/>
              </a:rPr>
              <a:t>Страхование пассажиров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88834" y="5189141"/>
            <a:ext cx="343412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E697E"/>
                </a:solidFill>
                <a:latin typeface="Onest"/>
              </a:rPr>
              <a:t>На каждом рейсе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762000" y="5874941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E697E"/>
                </a:solidFill>
                <a:latin typeface="Onest"/>
              </a:rPr>
              <a:t>Парк, допуски и диспетчерская снимают риски сбоев на сменных маршрутах.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39CAB"/>
                </a:solidFill>
                <a:latin typeface="JetBrains Mono"/>
              </a:rPr>
              <a:t>Данные компании «Смена-Логистик», 2025 — первое полугодие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854002"/>
            <a:ext cx="1274961" cy="213320"/>
          </a:xfrm>
          <a:prstGeom prst="roundRect">
            <a:avLst>
              <a:gd name="adj" fmla="val 26790"/>
            </a:avLst>
          </a:prstGeom>
          <a:solidFill>
            <a:srgbClr val="D5E2F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1951038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C2882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25749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C28828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263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C28828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39528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C28828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461000" y="4576763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C28828"/>
          </a:solidFill>
          <a:ln>
            <a:noFill/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2052638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676525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365500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4054475"/>
            <a:ext cx="152400" cy="1270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678363"/>
            <a:ext cx="152400" cy="127000"/>
          </a:xfrm>
          <a:prstGeom prst="rect">
            <a:avLst/>
          </a:prstGeom>
        </p:spPr>
      </p:pic>
      <p:sp>
        <p:nvSpPr>
          <p:cNvPr id="14" name="text14"/>
          <p:cNvSpPr>
            <a:spLocks noChangeArrowheads="1"/>
          </p:cNvSpPr>
          <p:nvPr/>
        </p:nvSpPr>
        <p:spPr>
          <a:xfrm>
            <a:off x="876300" y="1892102"/>
            <a:ext cx="130440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48">
                <a:solidFill>
                  <a:srgbClr val="C28828"/>
                </a:solidFill>
                <a:latin typeface="Onest"/>
              </a:rPr>
              <a:t>Следующий шаг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2175272"/>
            <a:ext cx="3962400" cy="18260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14213A"/>
                </a:solidFill>
                <a:latin typeface="Manrope"/>
              </a:rPr>
              <a:t>Один шаг: 30 минут разговора и расчёт по вашим маршрутам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4232126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5E697E"/>
                </a:solidFill>
                <a:latin typeface="Onest"/>
              </a:rPr>
              <a:t>Расчёт бесплатный. Чтобы посчитать точно, пришлите данные по маршрутам — остальное сделаем мы.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1994694"/>
            <a:ext cx="5947370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4213A"/>
                </a:solidFill>
                <a:latin typeface="Onest"/>
              </a:rPr>
              <a:t>Точки сбора и адреса цехов — откуда и куда везти смены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250348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4213A"/>
                </a:solidFill>
                <a:latin typeface="Onest"/>
              </a:rPr>
              <a:t>График смен и время начала — привяжем рейсы к вашему расписанию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319246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4213A"/>
                </a:solidFill>
                <a:latin typeface="Onest"/>
              </a:rPr>
              <a:t>Число сотрудников на смене — подберём автобусы на 22–45 мест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388143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4213A"/>
                </a:solidFill>
                <a:latin typeface="Onest"/>
              </a:rPr>
              <a:t>Текущие маршруты, если они есть — сравним и предложим оптимальный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969000" y="4620419"/>
            <a:ext cx="6027341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4213A"/>
                </a:solidFill>
                <a:latin typeface="Onest"/>
              </a:rPr>
              <a:t>30 минут разговора — согласуем удобное время и формат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949700"/>
            <a:ext cx="3073400" cy="1339850"/>
          </a:xfrm>
          <a:prstGeom prst="roundRect">
            <a:avLst>
              <a:gd name="adj" fmla="val 4265"/>
            </a:avLst>
          </a:prstGeom>
          <a:noFill/>
          <a:ln w="6350" cap="flat">
            <a:solidFill>
              <a:srgbClr val="E9E4DF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3949700"/>
            <a:ext cx="3073400" cy="1339850"/>
          </a:xfrm>
          <a:prstGeom prst="roundRect">
            <a:avLst>
              <a:gd name="adj" fmla="val 4265"/>
            </a:avLst>
          </a:prstGeom>
          <a:noFill/>
          <a:ln w="6350" cap="flat">
            <a:solidFill>
              <a:srgbClr val="E9E4DF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3949700"/>
            <a:ext cx="3073400" cy="1339850"/>
          </a:xfrm>
          <a:prstGeom prst="roundRect">
            <a:avLst>
              <a:gd name="adj" fmla="val 4265"/>
            </a:avLst>
          </a:prstGeom>
          <a:noFill/>
          <a:ln w="6350" cap="flat">
            <a:solidFill>
              <a:srgbClr val="E9E4DF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6845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C28828"/>
                </a:solidFill>
                <a:latin typeface="JetBrains Mono"/>
              </a:rPr>
              <a:t>Контакты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790700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4213A"/>
                </a:solidFill>
                <a:latin typeface="Manrope"/>
              </a:rPr>
              <a:t>Спасибо за внимание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841625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5E697E"/>
                </a:solidFill>
                <a:latin typeface="Onest"/>
              </a:rPr>
              <a:t>Пришлите график смен — вернёмся с расчётом маршрутов за три рабочих дня.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22350" y="418465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5E697E"/>
                </a:solidFill>
                <a:latin typeface="JetBrains Mono"/>
              </a:rPr>
              <a:t>Менеджер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406900"/>
            <a:ext cx="2578100" cy="660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14213A"/>
                </a:solidFill>
                <a:latin typeface="Onest"/>
              </a:rPr>
              <a:t>Алексей Морозов, менеджер по корпоративным перевозкам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248150" y="418465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5E697E"/>
                </a:solidFill>
                <a:latin typeface="JetBrains Mono"/>
              </a:rPr>
              <a:t>Телефон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406900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4213A"/>
                </a:solidFill>
                <a:latin typeface="Onest"/>
              </a:rPr>
              <a:t>+7 (900) 000-00-00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73950" y="4184650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5E697E"/>
                </a:solidFill>
                <a:latin typeface="JetBrains Mono"/>
              </a:rPr>
              <a:t>Почта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406900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4213A"/>
                </a:solidFill>
                <a:latin typeface="Onest"/>
              </a:rPr>
              <a:t>morozov@example.ru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предложение: сменные перевозки сотрудников</dc:title>
  <dc:creator>Слайда</dc:creator>
</cp:coreProperties>
</file>