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Default Extension="svg" ContentType="image/svg+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"/>
  </p:notesMasterIdLst>
  <p:sldIdLst>
    <p:sldId id="256" r:id="rId101"/>
    <p:sldId id="257" r:id="rId102"/>
    <p:sldId id="258" r:id="rId103"/>
    <p:sldId id="259" r:id="rId104"/>
    <p:sldId id="260" r:id="rId105"/>
    <p:sldId id="261" r:id="rId106"/>
    <p:sldId id="262" r:id="rId107"/>
    <p:sldId id="263" r:id="rId108"/>
    <p:sldId id="264" r:id="rId109"/>
    <p:sldId id="265" r:id="rId110"/>
  </p:sldIdLst>
  <p:sldSz cx="12192000" cy="6858000"/>
  <p:notesSz cx="6858000" cy="9144000"/>
  <p:embeddedFontLst>
    <p:embeddedFont>
      <p:font typeface="Manrope"/>
      <p:regular r:id="rId200"/>
      <p:bold r:id="rId201"/>
    </p:embeddedFont>
  </p:embeddedFontLst>
</p:presentation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101" Type="http://schemas.openxmlformats.org/officeDocument/2006/relationships/slide" Target="slides/slide1.xml"/><Relationship Id="rId102" Type="http://schemas.openxmlformats.org/officeDocument/2006/relationships/slide" Target="slides/slide2.xml"/><Relationship Id="rId103" Type="http://schemas.openxmlformats.org/officeDocument/2006/relationships/slide" Target="slides/slide3.xml"/><Relationship Id="rId104" Type="http://schemas.openxmlformats.org/officeDocument/2006/relationships/slide" Target="slides/slide4.xml"/><Relationship Id="rId105" Type="http://schemas.openxmlformats.org/officeDocument/2006/relationships/slide" Target="slides/slide5.xml"/><Relationship Id="rId106" Type="http://schemas.openxmlformats.org/officeDocument/2006/relationships/slide" Target="slides/slide6.xml"/><Relationship Id="rId107" Type="http://schemas.openxmlformats.org/officeDocument/2006/relationships/slide" Target="slides/slide7.xml"/><Relationship Id="rId108" Type="http://schemas.openxmlformats.org/officeDocument/2006/relationships/slide" Target="slides/slide8.xml"/><Relationship Id="rId109" Type="http://schemas.openxmlformats.org/officeDocument/2006/relationships/slide" Target="slides/slide9.xml"/><Relationship Id="rId110" Type="http://schemas.openxmlformats.org/officeDocument/2006/relationships/slide" Target="slides/slide10.xml"/><Relationship Id="rId200" Type="http://schemas.openxmlformats.org/officeDocument/2006/relationships/font" Target="fonts/font1.fntdata"/><Relationship Id="rId201" Type="http://schemas.openxmlformats.org/officeDocument/2006/relationships/font" Target="fonts/font2.fntdata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Здравствуйте. Мы — клининговая компания «Ясный день», подготовили для вас предложение на абонентское обслуживание бизнес-центра «Меридиан». Это ежедневная уборка офисных этажей и мест общего пользования на 8 400 квадратных метров. Мы готовы выйти на объект с октября 2026 года и взять на себя поддержание чистоты, чтобы ваша команда занималась управлением зданием, а не поиском уборщиков.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Мы проанализировали, как устроена уборка в вашем бизнес-центре сегодня. Собственный штат даёт иллюзию контроля, но на деле создаёт три системные проблемы. Первая — текучесть: до 30% уборщиков в год увольняются, и вам приходится постоянно искать и обучать новых людей. Вторая — отсутствие системы контроля: нет чек-листов и метрик, поэтому качество держится на честном слове. И третья — скрытые расходы: инвентарь, расходники и срочные замены персонала съедают бюджет незаметно. В сумме это значит, что при площади 8400 квадратных метров вы платите больше, а получаете непредсказуемый результат. Поэтому мы предлагаем передать уборку профессионалам с измеримыми обязательствами.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Обслуживание строится по четкому регламенту с тремя периодичностями. Ежедневно — это база: влажная уборка полов, санузлов и вывоз мусора, чтобы офис всегда был в порядке. Раз в неделю убираем пыль, моем внутренние стекла и перегородки — то, что накапливается незаметно. А раз в месяц проводим глубокую чистку ковролина, моем окна и делаем дезинфекцию. Такой цикл гарантирует, что объект содержится комплексно, а не «по мере сил».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Работу мы построили так, чтобы уборка не мешала арендаторам, а здание всегда выглядело безупречно. Первая смена выходит в семь утра и заканчивает основные работы до начала рабочего дня, вторая — приходит к полудню и убирает после закрытия офисов. Всего в бригаде двенадцать человек: десять уборщиков, старший смены и дежурный, который находится на объекте с восьми утра до восьми вечера. Дежурный — это ваше окно в нашу команду: любой вопрос арендатора или управляющего решается за минуты, без звонков в диспетчерскую. Смены перекрываются в середине дня, когда нагрузка максимальна, — так мы держим качество в часы пик.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Мы понимаем, что для бизнес-центра качество уборки — это репутация и комфорт арендаторов. Поэтому мы переводим контроль качества в измеримые показатели, которые зафиксированы в договоре. Каждый обход наш менеджер проводит по чек-листу из 40 пунктов — от состояния полов до зеркал в санузлах. На любую заявку от вашей стороны мы реагируем не позднее чем через 2 часа — это тоже прописано в договоре. И каждый понедельник вы получаете электронный отчет о выполненной работе за неделю. Так вы всегда видите, что именно сделано и на каком этаже.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Мы подготовили три тарифа, чтобы вы выбрали уровень сервиса под задачи бизнес-центра. Базовый — это ежедневная уборка офисных этажей и мест общего пользования, для объекта 8400 квадратов он составит 630 тысяч рублей в месяц. Оптимальный добавляет расширенный набор еженедельных и ежемесячных работ — это 798 тысяч. Премиум — максимальный комплект с ежедневной глубокой уборкой санузлов и полировкой поверхностей, чуть больше миллиона в месяц. Все цены зафиксированы на весь 2026 год, так что бюджет вы можете планировать без риска пересмотра.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Давайте зафиксируем, что именно входит в абонентскую плату, а что оплачивается отдельно. В базовую стоимость включены все расходные материалы, инвентарь и зарплата персонала — вам не нужно ни о чем дополнительно заботиться. Отдельно, по отдельному счету, мы проводим только разовые работы: уборку после ремонта, мойку фасада и химчистку мебели. Это позволяет вам точно планировать бюджет: ежемесячный платеж фиксирован, а дополнительные услуги заказываются только тогда, когда они действительно нужны. Такой подход исключает скрытые платежи и делает наше сотрудничество максимально прозрачным.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Подготовку мы укладываем в 10 дней, и каждый этап прописан в графике. В первые четыре дня проводим аудит объекта, согласуем регламент и комплектуем бригаду. Затем два дня обучаем сотрудников стандартам и технике безопасности, ещё два — завозим инвентарь и химию. На девятый день выполняем генеральную уборку «под ключ», чтобы вы приняли объект в чистоте. На десятый день сдаём работу и сразу начинаем регулярное обслуживание — к старту договора в октябре всё уже будет работать.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Чтобы вы понимали, как мы работаем на практике, приведу пример похожего объекта. Бизнес-центр «Северный» мы обслуживаем с 2024 года — это 6 200 квадратных метров, формат очень близкий к вашему. За два года работы мы накопили измеримые результаты: среднее время реакции на заявку — 90 минут, доля повторных заявок — всего 1,2 процента в месяц. А оценка качества по нашим чек-листам держится на уровне 98,4 процента. Это тот уровень, который мы готовы обеспечить и вам.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Мы готовы начать уже в октябре. Предлагаю простой и безопасный первый шаг: встретимся на объекте, пройдём по этажам и уточним все детали. Затем проведём пилотный день — наша бригада отработает полный день по стандартам «Ясного дня», и вы сможете оценить качество без всяких обязательств. Если всё устроит, подписываем договор на 12 месяцев с фиксированной стоимостью и автоматической пролонгацией. Все контакты на слайде — звоните, договоримся о встрече.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me1b14f56fb1389c4.png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m36f704ad018f37fb.png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m399e3e8042ee637f.png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m5284def0e096a391.png"/><Relationship Id="rId4" Type="http://schemas.openxmlformats.org/officeDocument/2006/relationships/image" Target="../media/ma75d2133fe11e834.png"/><Relationship Id="rId5" Type="http://schemas.openxmlformats.org/officeDocument/2006/relationships/image" Target="../media/mdf6bb7d74f05e754.svg"/><Relationship Id="rId6" Type="http://schemas.openxmlformats.org/officeDocument/2006/relationships/image" Target="../media/m51416b4eec11c4dd.png"/><Relationship Id="rId7" Type="http://schemas.openxmlformats.org/officeDocument/2006/relationships/image" Target="../media/mdf6bb7d74f05e754.svg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m36abfcf029ac0fc6.png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md64692670d4a5633.png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mb4edf107ece8fe31.png"/><Relationship Id="rId4" Type="http://schemas.openxmlformats.org/officeDocument/2006/relationships/image" Target="../media/m1cfe5b82101a6cd6.png"/><Relationship Id="rId5" Type="http://schemas.openxmlformats.org/officeDocument/2006/relationships/image" Target="../media/md6191802729529b1.svg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m399e3e8042ee637f.png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ma5d6b3895acf1a8d.png"/><Relationship Id="rId4" Type="http://schemas.openxmlformats.org/officeDocument/2006/relationships/image" Target="../media/md746ff4b829a6c3d.png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mb4edf107ece8f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571500"/>
            <a:ext cx="279400" cy="279400"/>
          </a:xfrm>
          <a:prstGeom prst="roundRect">
            <a:avLst>
              <a:gd name="adj" fmla="val 40909"/>
            </a:avLst>
          </a:prstGeom>
          <a:solidFill>
            <a:srgbClr val="2E7D32"/>
          </a:solidFill>
          <a:ln>
            <a:noFill/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1155700" y="625475"/>
            <a:ext cx="136783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15171C"/>
                </a:solidFill>
                <a:latin typeface="Manrope"/>
              </a:rPr>
              <a:t>Ясный день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1656854"/>
            <a:ext cx="1003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2E7D32"/>
                </a:solidFill>
                <a:latin typeface="Manrope"/>
              </a:rPr>
              <a:t>Коммерческое предложение · «Ясный день»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1929904"/>
            <a:ext cx="9423400" cy="217279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670"/>
              </a:lnSpc>
            </a:pPr>
            <a:r>
              <a:rPr lang="ru-RU" sz="5400" b="1" spc="-107">
                <a:solidFill>
                  <a:srgbClr val="15171C"/>
                </a:solidFill>
                <a:latin typeface="Manrope"/>
              </a:rPr>
              <a:t>Абонентское обслуживание БЦ «Меридиан»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4197945"/>
            <a:ext cx="70104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400"/>
              </a:lnSpc>
            </a:pPr>
            <a:r>
              <a:rPr lang="ru-RU" sz="1600">
                <a:solidFill>
                  <a:srgbClr val="636569"/>
                </a:solidFill>
                <a:latin typeface="Manrope"/>
              </a:rPr>
              <a:t>Ежедневная уборка офисных этажей и мест общего пользования — 8 400 м². Договор с октября 2026 года.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5848350"/>
            <a:ext cx="3730823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Автор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6057900"/>
            <a:ext cx="3714988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Клининговая компания «Ясный день»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4264223" y="5848350"/>
            <a:ext cx="5473700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36569"/>
                </a:solidFill>
                <a:latin typeface="Manrope"/>
              </a:rPr>
              <a:t>Аудитория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4264223" y="6057900"/>
            <a:ext cx="54737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15171C"/>
                </a:solidFill>
                <a:latin typeface="Manrope"/>
              </a:rPr>
              <a:t>Управляющему и техническому директору БЦ «Меридиан»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3"/>
          <p:cNvSpPr>
            <a:spLocks noChangeArrowheads="1"/>
          </p:cNvSpPr>
          <p:nvPr/>
        </p:nvSpPr>
        <p:spPr>
          <a:xfrm>
            <a:off x="1117600" y="615950"/>
            <a:ext cx="2703219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2E7D32"/>
                </a:solidFill>
                <a:latin typeface="Manrope"/>
              </a:rPr>
              <a:t>Анализ текущей модели</a:t>
            </a:r>
          </a:p>
        </p:txBody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762000" y="704155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Почему собственный штат не справляется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1562100" y="1864221"/>
            <a:ext cx="3319343" cy="2870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160"/>
              </a:lnSpc>
            </a:pPr>
            <a:r>
              <a:rPr lang="ru-RU" sz="1800" b="1">
                <a:solidFill>
                  <a:srgbClr val="15171C"/>
                </a:solidFill>
                <a:latin typeface="Manrope"/>
              </a:rPr>
              <a:t>Плюсы текущей модели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092200" y="2435721"/>
            <a:ext cx="5232400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5171C"/>
                </a:solidFill>
                <a:latin typeface="Manrope"/>
              </a:rPr>
              <a:t>Полный контроль над персоналом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092200" y="2861171"/>
            <a:ext cx="5232400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5171C"/>
                </a:solidFill>
                <a:latin typeface="Manrope"/>
              </a:rPr>
              <a:t>Гибкость в экстренных ситуациях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092200" y="3286621"/>
            <a:ext cx="5232400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5171C"/>
                </a:solidFill>
                <a:latin typeface="Manrope"/>
              </a:rPr>
              <a:t>Прямые затраты на зарплату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6972300" y="1864221"/>
            <a:ext cx="3441144" cy="2870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160"/>
              </a:lnSpc>
            </a:pPr>
            <a:r>
              <a:rPr lang="ru-RU" sz="1800" b="1">
                <a:solidFill>
                  <a:srgbClr val="15171C"/>
                </a:solidFill>
                <a:latin typeface="Manrope"/>
              </a:rPr>
              <a:t>Минусы текущей модели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6502400" y="2435721"/>
            <a:ext cx="4622800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5171C"/>
                </a:solidFill>
                <a:latin typeface="Manrope"/>
              </a:rPr>
              <a:t>Штат подчиняется напрямую, но управление отнимает время техслужбы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6502400" y="3108821"/>
            <a:ext cx="4622800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5171C"/>
                </a:solidFill>
                <a:latin typeface="Manrope"/>
              </a:rPr>
              <a:t>Можно быстро перебросить людей, но при болезнях и отпусках — простои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502400" y="3781921"/>
            <a:ext cx="4622800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5171C"/>
                </a:solidFill>
                <a:latin typeface="Manrope"/>
              </a:rPr>
              <a:t>Нет наценки подрядчика, но есть скрытые расходы на инвентарь и замены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Оценка по данным заказчика, 2025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49896"/>
            <a:ext cx="5257800" cy="2133302"/>
          </a:xfrm>
          <a:prstGeom prst="roundRect">
            <a:avLst>
              <a:gd name="adj" fmla="val 1071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4" name="card4"/>
          <p:cNvSpPr/>
          <p:nvPr/>
        </p:nvSpPr>
        <p:spPr>
          <a:xfrm>
            <a:off x="6172200" y="1549896"/>
            <a:ext cx="5257800" cy="2133302"/>
          </a:xfrm>
          <a:prstGeom prst="roundRect">
            <a:avLst>
              <a:gd name="adj" fmla="val 1071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5" name="card5"/>
          <p:cNvSpPr/>
          <p:nvPr/>
        </p:nvSpPr>
        <p:spPr>
          <a:xfrm>
            <a:off x="762000" y="3835598"/>
            <a:ext cx="5257800" cy="2133402"/>
          </a:xfrm>
          <a:prstGeom prst="roundRect">
            <a:avLst>
              <a:gd name="adj" fmla="val 10715"/>
            </a:avLst>
          </a:prstGeom>
          <a:noFill/>
          <a:ln w="6350" cap="flat">
            <a:solidFill>
              <a:srgbClr val="D4D5D6"/>
            </a:solidFill>
          </a:ln>
        </p:spPr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117600" y="615950"/>
            <a:ext cx="1917406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2E7D32"/>
                </a:solidFill>
                <a:latin typeface="Manrope"/>
              </a:rPr>
              <a:t>Регламент работ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704155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Что входит в обслуживание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073150" y="1835646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2E7D32"/>
                </a:solidFill>
                <a:latin typeface="Manrope"/>
              </a:rPr>
              <a:t>01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73150" y="2153146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Ежедневно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3150" y="2520811"/>
            <a:ext cx="527050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Влажная уборка полов, санузлов, вывоз мусора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6483350" y="1835646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2E7D32"/>
                </a:solidFill>
                <a:latin typeface="Manrope"/>
              </a:rPr>
              <a:t>02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483350" y="2153146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Еженедельно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483350" y="2520811"/>
            <a:ext cx="527050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Протирка пыли, мойка внутренних стекол и перегородок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073150" y="4121348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2E7D32"/>
                </a:solidFill>
                <a:latin typeface="Manrope"/>
              </a:rPr>
              <a:t>03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73150" y="4438848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5171C"/>
                </a:solidFill>
                <a:latin typeface="Manrope"/>
              </a:rPr>
              <a:t>Ежемесячно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73150" y="4806513"/>
            <a:ext cx="527050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Глубокая чистка ковролина, мытье окон, дезинфекция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550517"/>
            <a:ext cx="3183434" cy="2824163"/>
          </a:xfrm>
          <a:prstGeom prst="roundRect">
            <a:avLst>
              <a:gd name="adj" fmla="val 8094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4504234" y="2550517"/>
            <a:ext cx="3183533" cy="2824163"/>
          </a:xfrm>
          <a:prstGeom prst="roundRect">
            <a:avLst>
              <a:gd name="adj" fmla="val 8094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8246566" y="2550517"/>
            <a:ext cx="3183434" cy="2824163"/>
          </a:xfrm>
          <a:prstGeom prst="roundRect">
            <a:avLst>
              <a:gd name="adj" fmla="val 8094"/>
            </a:avLst>
          </a:prstGeom>
          <a:solidFill>
            <a:srgbClr val="15171C"/>
          </a:solidFill>
          <a:ln>
            <a:noFill/>
          </a:ln>
        </p:spPr>
      </p:sp>
      <p:pic>
        <p:nvPicPr>
          <p:cNvPr id="6" name="pic6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097834" y="3854648"/>
            <a:ext cx="254000" cy="215900"/>
          </a:xfrm>
          <a:prstGeom prst="rect">
            <a:avLst/>
          </a:prstGeom>
        </p:spPr>
      </p:pic>
      <p:pic>
        <p:nvPicPr>
          <p:cNvPr id="7" name="pic7"/>
          <p:cNvPicPr/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840166" y="3854648"/>
            <a:ext cx="254000" cy="215900"/>
          </a:xfrm>
          <a:prstGeom prst="rect">
            <a:avLst/>
          </a:prstGeom>
        </p:spPr>
      </p:pic>
      <p:sp>
        <p:nvSpPr>
          <p:cNvPr id="8" name="text8"/>
          <p:cNvSpPr>
            <a:spLocks noChangeArrowheads="1"/>
          </p:cNvSpPr>
          <p:nvPr/>
        </p:nvSpPr>
        <p:spPr>
          <a:xfrm>
            <a:off x="1117600" y="1464171"/>
            <a:ext cx="2347579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2E7D32"/>
                </a:solidFill>
                <a:latin typeface="Manrope"/>
              </a:rPr>
              <a:t>Организация работы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1552377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Две смены и дежурный — уборка без перерывов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66800" y="2766417"/>
            <a:ext cx="320883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2E7D32"/>
                </a:solidFill>
                <a:latin typeface="Manrope"/>
              </a:rPr>
              <a:t>1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66800" y="3718917"/>
            <a:ext cx="308860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550" b="1">
                <a:solidFill>
                  <a:srgbClr val="15171C"/>
                </a:solidFill>
                <a:latin typeface="Manrope"/>
              </a:rPr>
              <a:t>Смены по 8 часов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66800" y="4099322"/>
            <a:ext cx="2599234" cy="95726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Первая смена 7:00–16:00, вторая 12:00–21:00. Уборка офисов идёт до начала и после завершения рабочего дня арендаторов.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809034" y="2766417"/>
            <a:ext cx="3208933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2E7D32"/>
                </a:solidFill>
                <a:latin typeface="Manrope"/>
              </a:rPr>
              <a:t>2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4809034" y="3718917"/>
            <a:ext cx="3088719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550" b="1">
                <a:solidFill>
                  <a:srgbClr val="15171C"/>
                </a:solidFill>
                <a:latin typeface="Manrope"/>
              </a:rPr>
              <a:t>Бригада 12 человек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4809034" y="4099322"/>
            <a:ext cx="2599333" cy="95726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10 уборщиков, старший смены и дежурный на объекте. Состав закреплён за «Меридианом» и работает ежедневно.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8551366" y="2766417"/>
            <a:ext cx="320883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2E7D32"/>
                </a:solidFill>
                <a:latin typeface="Manrope"/>
              </a:rPr>
              <a:t>3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8551366" y="3718917"/>
            <a:ext cx="308860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550" b="1">
                <a:solidFill>
                  <a:srgbClr val="FFFFFF"/>
                </a:solidFill>
                <a:latin typeface="Manrope"/>
              </a:rPr>
              <a:t>Дежурный 8:00–20:00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8551366" y="4099322"/>
            <a:ext cx="2599234" cy="95726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FFFFFF"/>
                </a:solidFill>
                <a:latin typeface="Manrope"/>
              </a:rPr>
              <a:t>Оперативно решает вопросы арендаторов и управляющего: проливы, срочные заявки, контроль качества в течение дня.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3062188"/>
            <a:ext cx="3420467" cy="1841500"/>
          </a:xfrm>
          <a:prstGeom prst="roundRect">
            <a:avLst>
              <a:gd name="adj" fmla="val 1241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4385667" y="3062188"/>
            <a:ext cx="3420566" cy="1841500"/>
          </a:xfrm>
          <a:prstGeom prst="roundRect">
            <a:avLst>
              <a:gd name="adj" fmla="val 1241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8009434" y="3062188"/>
            <a:ext cx="3420566" cy="1841500"/>
          </a:xfrm>
          <a:prstGeom prst="roundRect">
            <a:avLst>
              <a:gd name="adj" fmla="val 1241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117600" y="1516063"/>
            <a:ext cx="2183273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2E7D32"/>
                </a:solidFill>
                <a:latin typeface="Manrope"/>
              </a:rPr>
              <a:t>Контроль качества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1775718"/>
            <a:ext cx="10693400" cy="10261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15171C"/>
                </a:solidFill>
                <a:latin typeface="Manrope"/>
              </a:rPr>
              <a:t>Измеримые обязательства по качеству уборки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041400" y="3252688"/>
            <a:ext cx="3496667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2E7D32"/>
                </a:solidFill>
                <a:latin typeface="Manrope"/>
              </a:rPr>
              <a:t>40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41400" y="4052788"/>
            <a:ext cx="3434001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40 пунктов чек-листа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41400" y="4389338"/>
            <a:ext cx="3434001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при каждом контрольном обходе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4665067" y="3252688"/>
            <a:ext cx="34967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2E7D32"/>
                </a:solidFill>
                <a:latin typeface="Manrope"/>
              </a:rPr>
              <a:t>2 ч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4665067" y="4052788"/>
            <a:ext cx="343412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до 2 часов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665067" y="4389338"/>
            <a:ext cx="343412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реакция на заявку заказчика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8288834" y="3252688"/>
            <a:ext cx="34967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2E7D32"/>
                </a:solidFill>
                <a:latin typeface="Manrope"/>
              </a:rPr>
              <a:t>1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8288834" y="4052788"/>
            <a:ext cx="343412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3140"/>
                </a:solidFill>
                <a:latin typeface="Manrope"/>
              </a:rPr>
              <a:t>1 раз в неделю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8288834" y="4389338"/>
            <a:ext cx="343412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электронный отчет управляющему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762000" y="5094188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Каждый параметр зафиксирован в договоре и проверяется заказчиком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842816"/>
            <a:ext cx="10668000" cy="1797050"/>
          </a:xfrm>
          <a:prstGeom prst="roundRect">
            <a:avLst>
              <a:gd name="adj" fmla="val 12720"/>
            </a:avLst>
          </a:prstGeom>
          <a:noFill/>
          <a:ln w="12700" cap="flat">
            <a:solidFill>
              <a:srgbClr val="E4EEE3"/>
            </a:solidFill>
          </a:ln>
        </p:spPr>
      </p:sp>
      <p:sp>
        <p:nvSpPr>
          <p:cNvPr id="4" name="card4"/>
          <p:cNvSpPr/>
          <p:nvPr/>
        </p:nvSpPr>
        <p:spPr>
          <a:xfrm>
            <a:off x="4476452" y="2855516"/>
            <a:ext cx="2313583" cy="590550"/>
          </a:xfrm>
          <a:prstGeom prst="rect">
            <a:avLst/>
          </a:prstGeom>
          <a:solidFill>
            <a:srgbClr val="E4EEE3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4476452" y="3446066"/>
            <a:ext cx="2313583" cy="590550"/>
          </a:xfrm>
          <a:prstGeom prst="rect">
            <a:avLst/>
          </a:prstGeom>
          <a:solidFill>
            <a:srgbClr val="E4EEE3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4476452" y="4036616"/>
            <a:ext cx="2313583" cy="590550"/>
          </a:xfrm>
          <a:prstGeom prst="rect">
            <a:avLst/>
          </a:prstGeom>
          <a:solidFill>
            <a:srgbClr val="E4EEE3"/>
          </a:solidFill>
          <a:ln>
            <a:noFill/>
          </a:ln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117600" y="1817985"/>
            <a:ext cx="2193512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2E7D32"/>
                </a:solidFill>
                <a:latin typeface="Manrope"/>
              </a:rPr>
              <a:t>Тарифы на 2026 год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2045891"/>
            <a:ext cx="11303000" cy="4794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75"/>
              </a:lnSpc>
            </a:pPr>
            <a:r>
              <a:rPr lang="ru-RU" sz="3500" b="1" spc="-69">
                <a:solidFill>
                  <a:srgbClr val="15171C"/>
                </a:solidFill>
                <a:latin typeface="Manrope"/>
              </a:rPr>
              <a:t>Три тарифа абонентского обслуживания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965200" y="3020616"/>
            <a:ext cx="395575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Тариф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4473694" y="3020616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2E7D32"/>
                </a:solidFill>
                <a:latin typeface="Manrope"/>
              </a:rPr>
              <a:t>Базовый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6787277" y="3020616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Оптимальный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9100850" y="3020616"/>
            <a:ext cx="2319218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15171C"/>
                </a:solidFill>
                <a:latin typeface="Manrope"/>
              </a:rPr>
              <a:t>Премиум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965200" y="3611166"/>
            <a:ext cx="395575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Цена за м² в месяц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4473694" y="3611166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75 ₽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6787277" y="3611166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95 ₽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9100850" y="3611166"/>
            <a:ext cx="2319218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120 ₽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965200" y="4201716"/>
            <a:ext cx="395575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Итого в месяц для объекта 8 400 м²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4473694" y="4201716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630 000 ₽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787277" y="4201716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798 000 ₽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9100850" y="4201716"/>
            <a:ext cx="2319218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15171C"/>
                </a:solidFill>
                <a:latin typeface="Manrope"/>
              </a:rPr>
              <a:t>1 008 000 ₽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762000" y="4792266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Цены зафиксированы на весь 2026 год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Тарифы на 2026 год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698500"/>
            <a:ext cx="1770658" cy="330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15171C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6731000" y="698500"/>
            <a:ext cx="1932781" cy="330200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5791200" y="3124200"/>
            <a:ext cx="609600" cy="6096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>
            <a:outerShdw blurRad="203200" dist="50800" dir="5400000" rotWithShape="0">
              <a:srgbClr val="000000">
                <a:alpha val="25098"/>
              </a:srgbClr>
            </a:outerShdw>
          </a:effectLst>
        </p:spPr>
      </p:sp>
      <p:pic>
        <p:nvPicPr>
          <p:cNvPr id="8" name="pic8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988050" y="3333750"/>
            <a:ext cx="215900" cy="190500"/>
          </a:xfrm>
          <a:prstGeom prst="rect">
            <a:avLst/>
          </a:prstGeom>
        </p:spPr>
      </p:pic>
      <p:sp>
        <p:nvSpPr>
          <p:cNvPr id="9" name="text9"/>
          <p:cNvSpPr>
            <a:spLocks noChangeArrowheads="1"/>
          </p:cNvSpPr>
          <p:nvPr/>
        </p:nvSpPr>
        <p:spPr>
          <a:xfrm>
            <a:off x="939800" y="777875"/>
            <a:ext cx="1860629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636569"/>
                </a:solidFill>
                <a:latin typeface="Manrope"/>
              </a:rPr>
              <a:t>Условия оплаты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1263650"/>
            <a:ext cx="4724400" cy="711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750"/>
              </a:lnSpc>
            </a:pPr>
            <a:r>
              <a:rPr lang="ru-RU" sz="2500" b="1" spc="-49">
                <a:solidFill>
                  <a:srgbClr val="636569"/>
                </a:solidFill>
                <a:latin typeface="Manrope"/>
              </a:rPr>
              <a:t>Не входит в абонентскую плату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62000" y="2307590"/>
            <a:ext cx="265708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636569"/>
                </a:solidFill>
                <a:latin typeface="Manrope"/>
              </a:rPr>
              <a:t>—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53108" y="2308225"/>
            <a:ext cx="2132648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Уборка после ремонта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762000" y="2772331"/>
            <a:ext cx="265708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636569"/>
                </a:solidFill>
                <a:latin typeface="Manrope"/>
              </a:rPr>
              <a:t>—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053108" y="2772966"/>
            <a:ext cx="1344811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Мойка фасада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762000" y="3237071"/>
            <a:ext cx="265708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636569"/>
                </a:solidFill>
                <a:latin typeface="Manrope"/>
              </a:rPr>
              <a:t>—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53108" y="3237706"/>
            <a:ext cx="1756529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636569"/>
                </a:solidFill>
                <a:latin typeface="Manrope"/>
              </a:rPr>
              <a:t>Химчистка мебели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6908800" y="777875"/>
            <a:ext cx="2055177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FFFFFF"/>
                </a:solidFill>
                <a:latin typeface="Manrope"/>
              </a:rPr>
              <a:t>Как оплачивается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731000" y="1263650"/>
            <a:ext cx="5334000" cy="3619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750"/>
              </a:lnSpc>
            </a:pPr>
            <a:r>
              <a:rPr lang="ru-RU" sz="2500" b="1" spc="-49">
                <a:solidFill>
                  <a:srgbClr val="FFFFFF"/>
                </a:solidFill>
                <a:latin typeface="Manrope"/>
              </a:rPr>
              <a:t>Оплачивается отдельно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731000" y="1958340"/>
            <a:ext cx="229592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2E7D32"/>
                </a:solidFill>
                <a:latin typeface="Manrope"/>
              </a:rPr>
              <a:t>+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985992" y="1958975"/>
            <a:ext cx="3460790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FFFFFF"/>
                </a:solidFill>
                <a:latin typeface="Manrope"/>
              </a:rPr>
              <a:t>Разовая услуга по отдельному счету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731000" y="2423081"/>
            <a:ext cx="229592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2E7D32"/>
                </a:solidFill>
                <a:latin typeface="Manrope"/>
              </a:rPr>
              <a:t>+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6985992" y="2423716"/>
            <a:ext cx="3708321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FFFFFF"/>
                </a:solidFill>
                <a:latin typeface="Manrope"/>
              </a:rPr>
              <a:t>Сезонные работы по отдельному счету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6731000" y="2887821"/>
            <a:ext cx="229592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2E7D32"/>
                </a:solidFill>
                <a:latin typeface="Manrope"/>
              </a:rPr>
              <a:t>+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6985992" y="2888456"/>
            <a:ext cx="2652593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FFFFFF"/>
                </a:solidFill>
                <a:latin typeface="Manrope"/>
              </a:rPr>
              <a:t>По запросу, отдельный счет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75296"/>
            <a:ext cx="2011660" cy="4393704"/>
          </a:xfrm>
          <a:prstGeom prst="roundRect">
            <a:avLst>
              <a:gd name="adj" fmla="val 1136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965200" y="2191246"/>
            <a:ext cx="1605260" cy="1295400"/>
          </a:xfrm>
          <a:prstGeom prst="roundRect">
            <a:avLst>
              <a:gd name="adj" fmla="val 10294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2926060" y="1575296"/>
            <a:ext cx="2011660" cy="4393704"/>
          </a:xfrm>
          <a:prstGeom prst="roundRect">
            <a:avLst>
              <a:gd name="adj" fmla="val 1136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3129260" y="2191246"/>
            <a:ext cx="1605260" cy="1092200"/>
          </a:xfrm>
          <a:prstGeom prst="roundRect">
            <a:avLst>
              <a:gd name="adj" fmla="val 12209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5090120" y="1575296"/>
            <a:ext cx="2011660" cy="4393704"/>
          </a:xfrm>
          <a:prstGeom prst="roundRect">
            <a:avLst>
              <a:gd name="adj" fmla="val 1136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5293320" y="2191246"/>
            <a:ext cx="1605260" cy="1092200"/>
          </a:xfrm>
          <a:prstGeom prst="roundRect">
            <a:avLst>
              <a:gd name="adj" fmla="val 12209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9" name="card9"/>
          <p:cNvSpPr/>
          <p:nvPr/>
        </p:nvSpPr>
        <p:spPr>
          <a:xfrm>
            <a:off x="7254180" y="1575296"/>
            <a:ext cx="2011660" cy="4393704"/>
          </a:xfrm>
          <a:prstGeom prst="roundRect">
            <a:avLst>
              <a:gd name="adj" fmla="val 11363"/>
            </a:avLst>
          </a:prstGeom>
          <a:solidFill>
            <a:srgbClr val="E4EEE3"/>
          </a:solidFill>
          <a:ln w="12700" cap="flat">
            <a:solidFill>
              <a:srgbClr val="2E7D32"/>
            </a:solidFill>
          </a:ln>
        </p:spPr>
      </p:sp>
      <p:sp>
        <p:nvSpPr>
          <p:cNvPr id="10" name="card10"/>
          <p:cNvSpPr/>
          <p:nvPr/>
        </p:nvSpPr>
        <p:spPr>
          <a:xfrm>
            <a:off x="7470080" y="2203946"/>
            <a:ext cx="1579860" cy="889000"/>
          </a:xfrm>
          <a:prstGeom prst="roundRect">
            <a:avLst>
              <a:gd name="adj" fmla="val 15000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11" name="card11"/>
          <p:cNvSpPr/>
          <p:nvPr/>
        </p:nvSpPr>
        <p:spPr>
          <a:xfrm>
            <a:off x="9418241" y="1575296"/>
            <a:ext cx="2011660" cy="4393704"/>
          </a:xfrm>
          <a:prstGeom prst="roundRect">
            <a:avLst>
              <a:gd name="adj" fmla="val 11363"/>
            </a:avLst>
          </a:prstGeom>
          <a:solidFill>
            <a:srgbClr val="F4F5F7"/>
          </a:solidFill>
          <a:ln>
            <a:noFill/>
          </a:ln>
        </p:spPr>
      </p:sp>
      <p:sp>
        <p:nvSpPr>
          <p:cNvPr id="12" name="card12"/>
          <p:cNvSpPr/>
          <p:nvPr/>
        </p:nvSpPr>
        <p:spPr>
          <a:xfrm>
            <a:off x="9621441" y="2191246"/>
            <a:ext cx="1605260" cy="1092200"/>
          </a:xfrm>
          <a:prstGeom prst="roundRect">
            <a:avLst>
              <a:gd name="adj" fmla="val 12209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117600" y="615950"/>
            <a:ext cx="2197679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2E7D32"/>
                </a:solidFill>
                <a:latin typeface="Manrope"/>
              </a:rPr>
              <a:t>График подготовки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762000" y="704155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5171C"/>
                </a:solidFill>
                <a:latin typeface="Manrope"/>
              </a:rPr>
              <a:t>10 дней до запуска обслуживания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965200" y="1803896"/>
            <a:ext cx="681335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Дни 1–4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785441" y="1861046"/>
            <a:ext cx="1039559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96">
                <a:solidFill>
                  <a:srgbClr val="636569"/>
                </a:solidFill>
                <a:latin typeface="Manrope"/>
              </a:rPr>
              <a:t>Подготовка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130300" y="2330946"/>
            <a:ext cx="1300460" cy="10287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00"/>
              </a:lnSpc>
            </a:pPr>
            <a:r>
              <a:rPr lang="ru-RU" sz="1150" b="1" strike="sngStrike">
                <a:solidFill>
                  <a:srgbClr val="636569"/>
                </a:solidFill>
                <a:latin typeface="Manrope"/>
              </a:rPr>
              <a:t>Аудит объекта, согласование регламента, комплектация бригады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3129260" y="1803896"/>
            <a:ext cx="711597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Дни 5–6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3949502" y="1861046"/>
            <a:ext cx="1039559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96">
                <a:solidFill>
                  <a:srgbClr val="636569"/>
                </a:solidFill>
                <a:latin typeface="Manrope"/>
              </a:rPr>
              <a:t>Подготовка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3294360" y="2330946"/>
            <a:ext cx="1300460" cy="825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00"/>
              </a:lnSpc>
            </a:pPr>
            <a:r>
              <a:rPr lang="ru-RU" sz="1150" b="1" strike="sngStrike">
                <a:solidFill>
                  <a:srgbClr val="636569"/>
                </a:solidFill>
                <a:latin typeface="Manrope"/>
              </a:rPr>
              <a:t>Обучение стандартам и технике безопасности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5293320" y="1803896"/>
            <a:ext cx="691952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Дни 7–8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6113562" y="1861046"/>
            <a:ext cx="1039559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96">
                <a:solidFill>
                  <a:srgbClr val="636569"/>
                </a:solidFill>
                <a:latin typeface="Manrope"/>
              </a:rPr>
              <a:t>Подготовка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5458420" y="2330946"/>
            <a:ext cx="1300460" cy="825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00"/>
              </a:lnSpc>
            </a:pPr>
            <a:r>
              <a:rPr lang="ru-RU" sz="1150" b="1" strike="sngStrike">
                <a:solidFill>
                  <a:srgbClr val="636569"/>
                </a:solidFill>
                <a:latin typeface="Manrope"/>
              </a:rPr>
              <a:t>Закупка профессионального инвентаря и химии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7470080" y="1816596"/>
            <a:ext cx="625078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2E7D32"/>
                </a:solidFill>
                <a:latin typeface="Manrope"/>
              </a:rPr>
              <a:t>День 9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8072239" y="1873746"/>
            <a:ext cx="1270778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96">
                <a:solidFill>
                  <a:srgbClr val="2E7D32"/>
                </a:solidFill>
                <a:latin typeface="Manrope"/>
              </a:rPr>
              <a:t>Перед стартом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7635180" y="2343646"/>
            <a:ext cx="127506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00"/>
              </a:lnSpc>
            </a:pPr>
            <a:r>
              <a:rPr lang="ru-RU" sz="1150" b="1">
                <a:solidFill>
                  <a:srgbClr val="15171C"/>
                </a:solidFill>
                <a:latin typeface="Manrope"/>
              </a:rPr>
              <a:t>Генеральная уборка «под ключ»</a:t>
            </a:r>
          </a:p>
        </p:txBody>
      </p:sp>
      <p:sp>
        <p:nvSpPr>
          <p:cNvPr id="27" name="text27"/>
          <p:cNvSpPr>
            <a:spLocks noChangeArrowheads="1"/>
          </p:cNvSpPr>
          <p:nvPr/>
        </p:nvSpPr>
        <p:spPr>
          <a:xfrm>
            <a:off x="9621441" y="1803896"/>
            <a:ext cx="682923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День 10</a:t>
            </a:r>
          </a:p>
        </p:txBody>
      </p:sp>
      <p:sp>
        <p:nvSpPr>
          <p:cNvPr id="28" name="text28"/>
          <p:cNvSpPr>
            <a:spLocks noChangeArrowheads="1"/>
          </p:cNvSpPr>
          <p:nvPr/>
        </p:nvSpPr>
        <p:spPr>
          <a:xfrm>
            <a:off x="10848082" y="1861046"/>
            <a:ext cx="603155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96">
                <a:solidFill>
                  <a:srgbClr val="636569"/>
                </a:solidFill>
                <a:latin typeface="Manrope"/>
              </a:rPr>
              <a:t>Старт</a:t>
            </a:r>
          </a:p>
        </p:txBody>
      </p:sp>
      <p:sp>
        <p:nvSpPr>
          <p:cNvPr id="29" name="text29"/>
          <p:cNvSpPr>
            <a:spLocks noChangeArrowheads="1"/>
          </p:cNvSpPr>
          <p:nvPr/>
        </p:nvSpPr>
        <p:spPr>
          <a:xfrm>
            <a:off x="9786541" y="2330946"/>
            <a:ext cx="1300460" cy="825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00"/>
              </a:lnSpc>
            </a:pPr>
            <a:r>
              <a:rPr lang="ru-RU" sz="1150" b="1">
                <a:solidFill>
                  <a:srgbClr val="15171C"/>
                </a:solidFill>
                <a:latin typeface="Manrope"/>
              </a:rPr>
              <a:t>Сдача объекта и старт регулярного обслуживания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175500" y="1587500"/>
            <a:ext cx="4064000" cy="3556000"/>
          </a:xfrm>
          <a:prstGeom prst="roundRect">
            <a:avLst>
              <a:gd name="adj" fmla="val 6428"/>
            </a:avLst>
          </a:prstGeom>
          <a:solidFill>
            <a:srgbClr val="F4F5F7"/>
          </a:solidFill>
          <a:ln>
            <a:noFill/>
          </a:ln>
          <a:effectLst>
            <a:outerShdw blurRad="381000" dist="152400" dir="5400000" rotWithShape="0">
              <a:srgbClr val="15151C">
                <a:alpha val="14118"/>
              </a:srgbClr>
            </a:outerShdw>
          </a:effectLst>
        </p:spPr>
      </p:sp>
      <p:pic>
        <p:nvPicPr>
          <p:cNvPr id="4" name="pic4"/>
          <p:cNvPicPr/>
          <p:nvPr/>
        </p:nvPicPr>
        <p:blipFill>
          <a:blip r:embed="rId4"/>
          <a:srcRect l="17036" t="0" r="17036" b="0"/>
          <a:stretch>
            <a:fillRect/>
          </a:stretch>
        </p:blipFill>
        <p:spPr>
          <a:xfrm>
            <a:off x="7175500" y="1587500"/>
            <a:ext cx="4064000" cy="3556000"/>
          </a:xfrm>
          <a:prstGeom prst="rect">
            <a:avLst/>
          </a:prstGeom>
        </p:spPr>
      </p:pic>
      <p:sp>
        <p:nvSpPr>
          <p:cNvPr id="5" name="text5"/>
          <p:cNvSpPr>
            <a:spLocks noChangeArrowheads="1"/>
          </p:cNvSpPr>
          <p:nvPr/>
        </p:nvSpPr>
        <p:spPr>
          <a:xfrm>
            <a:off x="1308100" y="1629966"/>
            <a:ext cx="2169343" cy="14541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45"/>
              </a:lnSpc>
            </a:pPr>
            <a:r>
              <a:rPr lang="ru-RU" sz="950" b="1" cap="all" spc="171">
                <a:solidFill>
                  <a:srgbClr val="2E7D32"/>
                </a:solidFill>
                <a:latin typeface="Manrope"/>
              </a:rPr>
              <a:t>О похожем объекте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952500" y="1889621"/>
            <a:ext cx="5740400" cy="79335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073"/>
              </a:lnSpc>
            </a:pPr>
            <a:r>
              <a:rPr lang="ru-RU" sz="2900" b="1" spc="-57">
                <a:solidFill>
                  <a:srgbClr val="15171C"/>
                </a:solidFill>
                <a:latin typeface="Manrope"/>
              </a:rPr>
              <a:t>БЦ «Северный» — в работе с 2024 года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952500" y="2875409"/>
            <a:ext cx="5740400" cy="5002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200">
                <a:solidFill>
                  <a:srgbClr val="636569"/>
                </a:solidFill>
                <a:latin typeface="Manrope"/>
              </a:rPr>
              <a:t>Обслуживаем бизнес-центр площадью 6 200 м² по той же схеме абонентского обслуживания. Результаты подтверждены замерами за 2024–2026 годы.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952500" y="3595985"/>
            <a:ext cx="2206704" cy="378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880"/>
              </a:lnSpc>
            </a:pPr>
            <a:r>
              <a:rPr lang="ru-RU" sz="2400" b="1">
                <a:solidFill>
                  <a:srgbClr val="2E7D32"/>
                </a:solidFill>
                <a:latin typeface="Manrope"/>
              </a:rPr>
              <a:t>6 200 м²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952500" y="4034135"/>
            <a:ext cx="2206704" cy="1498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80"/>
              </a:lnSpc>
            </a:pPr>
            <a:r>
              <a:rPr lang="ru-RU" sz="900">
                <a:solidFill>
                  <a:srgbClr val="9D9EA0"/>
                </a:solidFill>
                <a:latin typeface="Manrope"/>
              </a:rPr>
              <a:t>площадь объекта в обслуживании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3096220" y="3595985"/>
            <a:ext cx="2211467" cy="378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880"/>
              </a:lnSpc>
            </a:pPr>
            <a:r>
              <a:rPr lang="ru-RU" sz="2400" b="1">
                <a:solidFill>
                  <a:srgbClr val="2E7D32"/>
                </a:solidFill>
                <a:latin typeface="Manrope"/>
              </a:rPr>
              <a:t>90 мин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3096220" y="4034135"/>
            <a:ext cx="2211467" cy="1498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80"/>
              </a:lnSpc>
            </a:pPr>
            <a:r>
              <a:rPr lang="ru-RU" sz="900">
                <a:solidFill>
                  <a:srgbClr val="9D9EA0"/>
                </a:solidFill>
                <a:latin typeface="Manrope"/>
              </a:rPr>
              <a:t>среднее время реакции на заявку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952500" y="4491335"/>
            <a:ext cx="2136696" cy="378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880"/>
              </a:lnSpc>
            </a:pPr>
            <a:r>
              <a:rPr lang="ru-RU" sz="2400" b="1">
                <a:solidFill>
                  <a:srgbClr val="2E7D32"/>
                </a:solidFill>
                <a:latin typeface="Manrope"/>
              </a:rPr>
              <a:t>1,2%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952500" y="4929485"/>
            <a:ext cx="2136696" cy="1498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80"/>
              </a:lnSpc>
            </a:pPr>
            <a:r>
              <a:rPr lang="ru-RU" sz="900">
                <a:solidFill>
                  <a:srgbClr val="9D9EA0"/>
                </a:solidFill>
                <a:latin typeface="Manrope"/>
              </a:rPr>
              <a:t>доля повторных заявок за месяц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27000" y="64579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D9EA0"/>
                </a:solidFill>
                <a:latin typeface="Manrope"/>
              </a:rPr>
              <a:t>Данные компании за 2024–2026 гг.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5171C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2976166"/>
            <a:ext cx="3454400" cy="1879600"/>
          </a:xfrm>
          <a:prstGeom prst="roundRect">
            <a:avLst>
              <a:gd name="adj" fmla="val 12162"/>
            </a:avLst>
          </a:prstGeom>
          <a:noFill/>
          <a:ln w="6350" cap="flat">
            <a:solidFill>
              <a:srgbClr val="FFFFFF">
                <a:alpha val="14118"/>
              </a:srgbClr>
            </a:solidFill>
          </a:ln>
        </p:spPr>
      </p:sp>
      <p:sp>
        <p:nvSpPr>
          <p:cNvPr id="5" name="card5"/>
          <p:cNvSpPr/>
          <p:nvPr/>
        </p:nvSpPr>
        <p:spPr>
          <a:xfrm>
            <a:off x="4368800" y="2976166"/>
            <a:ext cx="3454400" cy="1879600"/>
          </a:xfrm>
          <a:prstGeom prst="roundRect">
            <a:avLst>
              <a:gd name="adj" fmla="val 12162"/>
            </a:avLst>
          </a:prstGeom>
          <a:noFill/>
          <a:ln w="6350" cap="flat">
            <a:solidFill>
              <a:srgbClr val="FFFFFF">
                <a:alpha val="14118"/>
              </a:srgbClr>
            </a:solidFill>
          </a:ln>
        </p:spPr>
      </p:sp>
      <p:sp>
        <p:nvSpPr>
          <p:cNvPr id="6" name="card6"/>
          <p:cNvSpPr/>
          <p:nvPr/>
        </p:nvSpPr>
        <p:spPr>
          <a:xfrm>
            <a:off x="7975600" y="2976166"/>
            <a:ext cx="3454400" cy="1879600"/>
          </a:xfrm>
          <a:prstGeom prst="roundRect">
            <a:avLst>
              <a:gd name="adj" fmla="val 12162"/>
            </a:avLst>
          </a:prstGeom>
          <a:noFill/>
          <a:ln w="6350" cap="flat">
            <a:solidFill>
              <a:srgbClr val="FFFFFF">
                <a:alpha val="14118"/>
              </a:srgbClr>
            </a:solidFill>
          </a:ln>
        </p:spPr>
      </p:sp>
      <p:sp>
        <p:nvSpPr>
          <p:cNvPr id="7" name="card7"/>
          <p:cNvSpPr/>
          <p:nvPr/>
        </p:nvSpPr>
        <p:spPr>
          <a:xfrm>
            <a:off x="762000" y="5312966"/>
            <a:ext cx="2231529" cy="508000"/>
          </a:xfrm>
          <a:prstGeom prst="roundRect">
            <a:avLst>
              <a:gd name="adj" fmla="val 30000"/>
            </a:avLst>
          </a:prstGeom>
          <a:solidFill>
            <a:srgbClr val="2E7D32"/>
          </a:solidFill>
          <a:ln>
            <a:noFill/>
          </a:ln>
        </p:spPr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1037034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2E7D32"/>
                </a:solidFill>
                <a:latin typeface="Manrope"/>
              </a:rPr>
              <a:t>Следующие шаги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1310084"/>
            <a:ext cx="8915400" cy="11326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409"/>
              </a:lnSpc>
            </a:pPr>
            <a:r>
              <a:rPr lang="ru-RU" sz="4200" b="1" spc="-104">
                <a:solidFill>
                  <a:srgbClr val="FFFFFF"/>
                </a:solidFill>
                <a:latin typeface="Manrope"/>
              </a:rPr>
              <a:t>Начнём с пилотного дня — увидите результат в деле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47750" y="3166666"/>
            <a:ext cx="3459480" cy="3937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000"/>
              </a:lnSpc>
            </a:pPr>
            <a:r>
              <a:rPr lang="ru-RU" sz="3000" b="1">
                <a:solidFill>
                  <a:srgbClr val="2E7D32"/>
                </a:solidFill>
                <a:latin typeface="Manrope"/>
              </a:rPr>
              <a:t>1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47750" y="3744516"/>
            <a:ext cx="345948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FFFFFF"/>
                </a:solidFill>
                <a:latin typeface="Manrope"/>
              </a:rPr>
              <a:t>Встреча на объекте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47750" y="4023916"/>
            <a:ext cx="2908300" cy="3937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00"/>
              </a:lnSpc>
            </a:pPr>
            <a:r>
              <a:rPr lang="ru-RU" sz="1100">
                <a:solidFill>
                  <a:srgbClr val="FFFFFF"/>
                </a:solidFill>
                <a:latin typeface="Manrope"/>
              </a:rPr>
              <a:t>Проведём обход помещений, уточним объём работ и график уборки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654550" y="3166666"/>
            <a:ext cx="3459480" cy="3937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000"/>
              </a:lnSpc>
            </a:pPr>
            <a:r>
              <a:rPr lang="ru-RU" sz="3000" b="1">
                <a:solidFill>
                  <a:srgbClr val="2E7D32"/>
                </a:solidFill>
                <a:latin typeface="Manrope"/>
              </a:rPr>
              <a:t>2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4654550" y="3744516"/>
            <a:ext cx="345948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FFFFFF"/>
                </a:solidFill>
                <a:latin typeface="Manrope"/>
              </a:rPr>
              <a:t>Пилотный день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4654550" y="4023916"/>
            <a:ext cx="2908300" cy="584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00"/>
              </a:lnSpc>
            </a:pPr>
            <a:r>
              <a:rPr lang="ru-RU" sz="1100">
                <a:solidFill>
                  <a:srgbClr val="FFFFFF"/>
                </a:solidFill>
                <a:latin typeface="Manrope"/>
              </a:rPr>
              <a:t>Бригада отработает полный день по стандартам «Ясного дня» — вы оцените качество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8261350" y="3166666"/>
            <a:ext cx="3459480" cy="3937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000"/>
              </a:lnSpc>
            </a:pPr>
            <a:r>
              <a:rPr lang="ru-RU" sz="3000" b="1">
                <a:solidFill>
                  <a:srgbClr val="2E7D32"/>
                </a:solidFill>
                <a:latin typeface="Manrope"/>
              </a:rPr>
              <a:t>3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8261350" y="3744516"/>
            <a:ext cx="345948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FFFFFF"/>
                </a:solidFill>
                <a:latin typeface="Manrope"/>
              </a:rPr>
              <a:t>Договор с 1 октября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8261350" y="4023916"/>
            <a:ext cx="2908300" cy="3937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00"/>
              </a:lnSpc>
            </a:pPr>
            <a:r>
              <a:rPr lang="ru-RU" sz="1100">
                <a:solidFill>
                  <a:srgbClr val="FFFFFF"/>
                </a:solidFill>
                <a:latin typeface="Manrope"/>
              </a:rPr>
              <a:t>Срок — 12 месяцев, фиксированная стоимость, автоматическая пролонгация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935087" y="5452666"/>
            <a:ext cx="1885355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560"/>
              </a:lnSpc>
            </a:pPr>
            <a:r>
              <a:rPr lang="ru-RU" sz="1300" b="1">
                <a:solidFill>
                  <a:srgbClr val="FFFFFF"/>
                </a:solidFill>
                <a:latin typeface="Manrope"/>
              </a:rPr>
              <a:t>Назначить встречу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3145929" y="5455841"/>
            <a:ext cx="4403527" cy="203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00"/>
              </a:lnSpc>
            </a:pPr>
            <a:r>
              <a:rPr lang="ru-RU" sz="1250">
                <a:solidFill>
                  <a:srgbClr val="FFFFFF"/>
                </a:solidFill>
                <a:latin typeface="Manrope"/>
              </a:rPr>
              <a:t>Менеджер · +7 (495) 000-00-00 · hello@example.ru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Слайда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Коммерческое предложение на абонентское обслуживание</dc:title>
  <dc:creator>Слайда</dc:creator>
</cp:coreProperties>
</file>