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Rubik"/>
      <p:regular r:id="rId200"/>
      <p:bold r:id="rId201"/>
    </p:embeddedFont>
    <p:embeddedFont>
      <p:font typeface="Nunito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CE8B56"/>
              </a:solidFill>
              <a:round/>
            </a:ln>
          </c:spPr>
          <c:marker>
            <c:symbol val="circle"/>
            <c:size val="7"/>
            <c:spPr>
              <a:solidFill>
                <a:srgbClr val="FFFFFF"/>
              </a:solidFill>
              <a:ln w="28575">
                <a:solidFill>
                  <a:srgbClr val="CE8B56"/>
                </a:solidFill>
              </a:ln>
            </c:spPr>
          </c:marker>
          <c:cat>
            <c:strRef>
              <c:f>Sheet1!$A$2:$A$4</c:f>
              <c:strCache>
                <c:ptCount val="3"/>
                <c:pt idx="0">
                  <c:v>Нач. 2024/25</c:v>
                </c:pt>
                <c:pt idx="1">
                  <c:v>Кон. 2024/25</c:v>
                </c:pt>
                <c:pt idx="2">
                  <c:v>Кон. 2025/26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56</c:v>
                </c:pt>
                <c:pt idx="1">
                  <c:v>67</c:v>
                </c:pt>
                <c:pt idx="2">
                  <c:v>79</c:v>
                </c:pt>
              </c:numCache>
            </c:numRef>
          </c:val>
          <c:smooth val="0"/>
        </c:ser>
        <c:marker val="1"/>
        <c:axId val="101"/>
        <c:axId val="102"/>
      </c:line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solidFill>
                  <a:srgbClr val="4A3B33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>
          <a:solidFill>
            <a:srgbClr val="8A7D75"/>
          </a:solidFill>
          <a:latin typeface="+mn-lt"/>
        </a:defRPr>
      </a:pPr>
      <a:endParaRPr lang="ru-RU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E8B56"/>
            </a:solidFill>
            <a:ln>
              <a:noFill/>
            </a:ln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4A3B33"/>
                        </a:solidFill>
                        <a:latin typeface="+mn-lt"/>
                      </a:rPr>
                      <a:t>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4A3B33"/>
                        </a:solidFill>
                        <a:latin typeface="+mn-lt"/>
                      </a:rPr>
                      <a:t>12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4A3B33"/>
                        </a:solidFill>
                        <a:latin typeface="+mn-lt"/>
                      </a:rPr>
                      <a:t>30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</c:dLbls>
          <c:cat>
            <c:strRef>
              <c:f>Sheet1!$A$2:$A$4</c:f>
              <c:strCache>
                <c:ptCount val="3"/>
                <c:pt idx="0">
                  <c:v>Мастер-классы для родителей</c:v>
                </c:pt>
                <c:pt idx="1">
                  <c:v>Клуб «Растём вместе»</c:v>
                </c:pt>
                <c:pt idx="2">
                  <c:v>Индивидуальные консультации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</c:v>
                </c:pt>
                <c:pt idx="1">
                  <c:v>12</c:v>
                </c:pt>
                <c:pt idx="2">
                  <c:v>30</c:v>
                </c:pt>
              </c:numCache>
            </c:numRef>
          </c:val>
        </c:ser>
        <c:gapWidth val="60"/>
        <c:axId val="101"/>
        <c:axId val="102"/>
      </c:barChart>
      <c:catAx>
        <c:axId val="101"/>
        <c:scaling>
          <c:orientation val="maxMin"/>
        </c:scaling>
        <c:delete val="0"/>
        <c:axPos val="l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rgbClr val="4A3B33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b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00">
          <a:solidFill>
            <a:srgbClr val="8A7D75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Здравствуйте, уважаемые члены жюри и коллеги! Я — Мельникова Анна Сергеевна, воспитатель детского сада «Солнышко», имею высшую квалификационную категорию и девятилетний стаж. Сегодня расскажу, как помогаю детям говорить уверенно и мыслить свободно.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Впереди новый учебный год, и у меня большие планы: запустить проект по речевому развитию, подготовить ребят к конкурсу чтецов и сделать родительский клуб постоянным. Цифра, которую вы видели, — 79% по развитию речи — это не просто процент, а подтверждение того, что выбранный путь работает. Я верю, что настоящий успех измеряется не грамотами, а тем, как горят глаза детей. Спасибо за внимание, я готова ответить на ваши вопросы.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Моё кредо — услышать и поддержать каждого ребёнка. Для меня это не просто слова, а три принципа, на которых строится вся моя работа. Первый — уважение к личности: я принимаю детей такими, какие они есть, с их темпом и интересами. Второй — игра, потому что именно в игре ребёнок по-настоящему раскрывается и учится. И третий — семья: без партнёрства с родителями настоящего результата не будет. Дальше расскажу, как эти принципы воплощаются в моей практике.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Мой путь в профессию начался с педагогического колледжа, где я получила фундамент дошкольного образования. Затем была практика — сначала в младшей группе, где я училась мягко адаптировать малышей, потом в средней и старшей, где уже выстраивала системную работу по развитию речи. За последние два года я подтвердила высшую квалификационную категорию и прошла курсы по актуальным направлениям — речевому развитию и работе по новой федеральной программе. Каждый этап добавлял что-то важное в мою методическую копилку.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Моя методическая тема — развитие речи и познавательной активности через проектную деятельность. Я выбрала её, потому что в старшей группе, у детей 5–6 лет, вижу огромный потенциал: им интересно исследовать, задавать вопросы, делать что-то своими руками. Проектный подход позволяет говорить не ради оценки, а потому что есть настоящий повод — обсудить, спланировать, поделиться результатом. Речь развивается естественно, через живое общение и совместные дела. Я создаю условия, в которых дети начинают говорить больше, увереннее и охотнее.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 практике я использую три приёма, которые действительно работают. Первый — мини-проекты по сказкам: мы не просто читаем, а проживаем историю — рисуем, разыгрываем, обсуждаем. Это развивает связную речь и учит детей договариваться. Второй — речевые игры-приветствия: они занимают всего пару минут, но задают тон всему дню и помогают застенчивым детям включиться в общение. И третий — мнемотаблицы: с их помощью даже сложный текст превращается в понятную последовательность картинок, и дети начинают пересказывать увереннее. Эти приёмы простые, но именно они дают заметный результат, о котором я расскажу дальше.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этот график: он показывает, как менялись результаты моих воспитанников за два учебных года. По развитию речи мы выросли с 56% до 79% — это почти полтора раза. Важно, что рост идёт плавно, без скачков: это значит, что система работает стабильно. Я связываю это с тем, что речевые игры и познавательные задания встроены в каждое занятие, а не проводятся от случая к случаю. Дальше я расскажу, какие именно приёмы дали такой результат.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Работа с родителями для меня — это не отчётность, а живое партнёрство. У нас три основных формата: мастер-классы, которые проходят дважды в год, клуб «Растём вместе» с ежемесячными встречами и индивидуальные консультации. За год через эти форматы проходит практически каждая семья — 30 из 32, это 94 процента. Родители не просто получают рекомендации, а становятся участниками образовательного процесса. Именно такой подход позволяет детям чувствовать поддержку и дома, и в саду.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Мне важно, чтобы мой опыт работал не только в моей группе. Поэтому я регулярно делюсь находками с коллегами: за последние два года провела четыре выступления на педагогических советах, опубликовала три материала в сборниках и на образовательных порталах. Отдельно горжусь пятью мастер-классами — два прошли в нашем детском саду, три — на муниципальном уровне. Это возможность не только рассказать, но и показать приёмы в действии, а ещё — получить живую обратную связь от коллег.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За эти два года накопилось несколько важных для меня наград. Грамота управления образования — за подготовку победителя конкурса чтецов, это была большая гордость и для ребёнка, и для нас. Диплом участника муниципального этапа «Воспитатель года» — для меня это не просто строчка в портфолио, а возможность увидеть, как работают коллеги, и сверить свои ориентиры. Отдельно дорога благодарность от родительского комитета — значит, мы с семьями действительно на одной волне. И сертификат за публикацию — мой способ делиться тем, что получается, с другими педагогами.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4e25d5a109abb58e.png"/><Relationship Id="rId4" Type="http://schemas.openxmlformats.org/officeDocument/2006/relationships/image" Target="../media/mf187a575b6bd0b45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648e81afff89ebdf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648e81afff89ebdf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5a1f9b6696cdbc59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648e81afff89ebdf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648e81afff89ebdf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648e81afff89ebdf.png"/><Relationship Id="rId100" Type="http://schemas.openxmlformats.org/officeDocument/2006/relationships/chart" Target="../charts/char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648e81afff89ebdf.png"/><Relationship Id="rId100" Type="http://schemas.openxmlformats.org/officeDocument/2006/relationships/chart" Target="../charts/char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648e81afff89ebdf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648e81afff89ebdf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1130300" y="584200"/>
            <a:ext cx="3142258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Rubik"/>
              </a:rPr>
              <a:t>Мельникова Анна Сергеевна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4266009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Rubik"/>
              </a:rPr>
              <a:t>Конкурс профмастерства «Воспитатель года»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4494609"/>
            <a:ext cx="9842500" cy="70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60"/>
              </a:lnSpc>
            </a:pPr>
            <a:r>
              <a:rPr lang="ru-RU" sz="5200" b="1" spc="-129">
                <a:solidFill>
                  <a:srgbClr val="FFFFFF"/>
                </a:solidFill>
                <a:latin typeface="Nunito"/>
              </a:rPr>
              <a:t>Мельникова Анна Сергеевна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292725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Rubik"/>
              </a:rPr>
              <a:t>Воспитатель детского сада «Солнышко». Помогаю детям говорить уверенно и мыслить свободно.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42660"/>
            <a:ext cx="11303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FFFFFF"/>
                </a:solidFill>
                <a:latin typeface="Rubik"/>
              </a:rPr>
              <a:t>Воспитатель · высшая квалификационная категория · стаж 9 лет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314825"/>
            <a:ext cx="4686300" cy="882650"/>
          </a:xfrm>
          <a:prstGeom prst="roundRect">
            <a:avLst>
              <a:gd name="adj" fmla="val 38848"/>
            </a:avLst>
          </a:prstGeom>
          <a:noFill/>
          <a:ln w="6350" cap="flat">
            <a:solidFill>
              <a:srgbClr val="F9EADD"/>
            </a:solidFill>
          </a:ln>
        </p:spPr>
      </p:sp>
      <p:sp>
        <p:nvSpPr>
          <p:cNvPr id="4" name="card4"/>
          <p:cNvSpPr/>
          <p:nvPr/>
        </p:nvSpPr>
        <p:spPr>
          <a:xfrm>
            <a:off x="5600700" y="4314825"/>
            <a:ext cx="4686300" cy="882650"/>
          </a:xfrm>
          <a:prstGeom prst="roundRect">
            <a:avLst>
              <a:gd name="adj" fmla="val 38848"/>
            </a:avLst>
          </a:prstGeom>
          <a:noFill/>
          <a:ln w="6350" cap="flat">
            <a:solidFill>
              <a:srgbClr val="F9EADD"/>
            </a:solidFill>
          </a:ln>
        </p:spPr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660525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CE8B56"/>
                </a:solidFill>
                <a:latin typeface="Rubik"/>
              </a:rPr>
              <a:t>Финал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870075"/>
            <a:ext cx="11303000" cy="901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000"/>
              </a:lnSpc>
            </a:pPr>
            <a:r>
              <a:rPr lang="ru-RU" sz="7000" b="1" spc="-209">
                <a:solidFill>
                  <a:srgbClr val="4A3B33"/>
                </a:solidFill>
                <a:latin typeface="Nunito"/>
              </a:rPr>
              <a:t>Спасибо!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2921000"/>
            <a:ext cx="6375400" cy="869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8A7D75"/>
                </a:solidFill>
                <a:latin typeface="Rubik"/>
              </a:rPr>
              <a:t>В 2026/27 — проект по речи, конкурс чтецов, клуб. Итоги: высокий и средний уровень речи — у 79% детей. Главная награда — счастливые глаза детей.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22350" y="4549140"/>
            <a:ext cx="4800600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8A7D75"/>
                </a:solidFill>
                <a:latin typeface="Rubik"/>
              </a:rPr>
              <a:t>Email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22350" y="4758055"/>
            <a:ext cx="4800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4A3B33"/>
                </a:solidFill>
                <a:latin typeface="Rubik"/>
              </a:rPr>
              <a:t>anna.melnikova@mail.ru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5861050" y="4549140"/>
            <a:ext cx="4800600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8A7D75"/>
                </a:solidFill>
                <a:latin typeface="Rubik"/>
              </a:rPr>
              <a:t>Телефон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5861050" y="4758055"/>
            <a:ext cx="4800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4A3B33"/>
                </a:solidFill>
                <a:latin typeface="Rubik"/>
              </a:rPr>
              <a:t>+7 (900) 123-45-67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868289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083891"/>
            <a:ext cx="5257800" cy="1984375"/>
          </a:xfrm>
          <a:prstGeom prst="roundRect">
            <a:avLst>
              <a:gd name="adj" fmla="val 17280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5" name="card5"/>
          <p:cNvSpPr/>
          <p:nvPr/>
        </p:nvSpPr>
        <p:spPr>
          <a:xfrm>
            <a:off x="6172200" y="2083891"/>
            <a:ext cx="5257800" cy="1984375"/>
          </a:xfrm>
          <a:prstGeom prst="roundRect">
            <a:avLst>
              <a:gd name="adj" fmla="val 17280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4220666"/>
            <a:ext cx="5257800" cy="1748334"/>
          </a:xfrm>
          <a:prstGeom prst="roundRect">
            <a:avLst>
              <a:gd name="adj" fmla="val 19612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01700" y="679450"/>
            <a:ext cx="1915811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моё педагогическое кредо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805160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Каждый ребёнок — уникальная личность, которую важно услышать и поддержать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236964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CE8B56"/>
                </a:solidFill>
                <a:latin typeface="Rubik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66682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Уважение к личности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994521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Принимаю каждого ребёнка таким, какой он есть: с его темпом, интересами и чувствами. Слышу его голос и поддерживаю.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236964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CE8B56"/>
                </a:solidFill>
                <a:latin typeface="Rubik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66682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Игра — ведущий вид деятельности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99452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Учу через игру: она даёт ребёнку радость открытия, свободу проб и естественное развитие.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50641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CE8B56"/>
                </a:solidFill>
                <a:latin typeface="Rubik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80359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Сотрудничество с семьёй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513129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Родители — партнёры в воспитании. Вместе создаём единое пространство доверия и развития ребёнка.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851025"/>
            <a:ext cx="977602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901700" y="1895475"/>
            <a:ext cx="846987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хронология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02118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Образование и профессиональный путь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086636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CE8B56"/>
                </a:solidFill>
                <a:latin typeface="Rubik"/>
              </a:rPr>
              <a:t>2012–2017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774976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Педагогическое образование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321076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Педагогический колледж, специальность «Дошкольное образование»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086636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CE8B56"/>
                </a:solidFill>
                <a:latin typeface="Rubik"/>
              </a:rPr>
              <a:t>2017–2020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3774976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Работа в младшей группе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505200" y="4321076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Первые годы практики, адаптация детей, основы сенсорного развития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086636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CE8B56"/>
                </a:solidFill>
                <a:latin typeface="Rubik"/>
              </a:rPr>
              <a:t>2020–2024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3774976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Средняя и старшая группы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248400" y="4321076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Развитие речи, подготовка к школе, работа с родителями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086636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2024–2026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3774976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8A7D75"/>
                </a:solidFill>
                <a:latin typeface="Rubik"/>
              </a:rPr>
              <a:t>Высшая категория и курсы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991600" y="4321076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Подтверждение высшей категории, курсы по речевому развитию и ФОП ДО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64306"/>
            <a:ext cx="1445220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029064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CE8B56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296286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CE8B56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563508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CE8B56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549299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CE8B56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01700" y="208756"/>
            <a:ext cx="1408128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методическая тема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448766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4A3B33"/>
                </a:solidFill>
                <a:latin typeface="Nunito"/>
              </a:rPr>
              <a:t>Развитие речи и познавательной активности через проектную деятельность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1947366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Почему выбрала эту тему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В старшей группе (5–6 лет) заметила, что детям проще выражать мысли через практические действия и совместные проекты, чем в формальных беседах.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3214588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Суть подхода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Дети учатся задавать вопросы, планировать шаги и презентовать результат — речь развивается естественно, через интересную деятельность.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448181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Возрастная группа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Старшая группа, 5–6 лет: возраст активного «почемучек», когда познавательный интерес особенно высок.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541129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Педагогический эффект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Создаю условия для роста речевой активности и любознательности — и вижу устойчивую положительную динамику.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6496308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Тема реализуется с 2024 года в старшей группе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2126754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57251"/>
            <a:ext cx="5257800" cy="2079625"/>
          </a:xfrm>
          <a:prstGeom prst="roundRect">
            <a:avLst>
              <a:gd name="adj" fmla="val 16488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5" name="card5"/>
          <p:cNvSpPr/>
          <p:nvPr/>
        </p:nvSpPr>
        <p:spPr>
          <a:xfrm>
            <a:off x="6172200" y="1657251"/>
            <a:ext cx="5257800" cy="2079625"/>
          </a:xfrm>
          <a:prstGeom prst="roundRect">
            <a:avLst>
              <a:gd name="adj" fmla="val 16488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889276"/>
            <a:ext cx="5257800" cy="2079724"/>
          </a:xfrm>
          <a:prstGeom prst="roundRect">
            <a:avLst>
              <a:gd name="adj" fmla="val 16487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01700" y="679450"/>
            <a:ext cx="2225969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методическая тема в практике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80516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Три приёма, которые работают каждый день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9430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CE8B56"/>
                </a:solidFill>
                <a:latin typeface="Rubik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24018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Мини-проекты по сказкам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67880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Создаём с детьми короткие проекты: читаем сказку, обсуждаем героев, рисуем, разыгрываем сценки. Развивает связную речь, воображение и умение работать в команде.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9430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CE8B56"/>
                </a:solidFill>
                <a:latin typeface="Rubik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24018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Речевые игры-приветствия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67880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Каждое утро начинаем с игры: «Назови ласково», «Продолжи слово». Настраивает на общение, обогащает словарь и снимает напряжение.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7502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CE8B56"/>
                </a:solidFill>
                <a:latin typeface="Rubik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7220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Мнемотаблицы для пересказа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799905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Использую картинки-символы, по которым дети пересказывают тексты. Помогает запоминать последовательность, развивает память и логику.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1862138"/>
          <a:ext cx="1066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760413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4A3B33"/>
                </a:solidFill>
                <a:latin typeface="Nunito"/>
              </a:rPr>
              <a:t>Динамика развития речи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430338"/>
            <a:ext cx="113030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8A7D75"/>
                </a:solidFill>
                <a:latin typeface="Rubik"/>
              </a:rPr>
              <a:t>Доля детей с высоким и средним уровнем, %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82390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Речь: рост с 56% до 79% за два года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B6ABA3"/>
                </a:solidFill>
                <a:latin typeface="Rubik"/>
              </a:rPr>
              <a:t>Диагностика за 2024–2026 учебные годы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2973685"/>
          <a:ext cx="10668000" cy="172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1572915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4A3B33"/>
                </a:solidFill>
                <a:latin typeface="Nunito"/>
              </a:rPr>
              <a:t>Работа с родителями: три формата, 94% охвата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500505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Охват — 30 семей из 32 (94%)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B6ABA3"/>
                </a:solidFill>
                <a:latin typeface="Rubik"/>
              </a:rPr>
              <a:t>Данные за 2024–2026 учебные годы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693565"/>
            <a:ext cx="1738908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821285"/>
            <a:ext cx="3420467" cy="1955800"/>
          </a:xfrm>
          <a:prstGeom prst="roundRect">
            <a:avLst>
              <a:gd name="adj" fmla="val 17532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4385667" y="2821285"/>
            <a:ext cx="3420566" cy="1955800"/>
          </a:xfrm>
          <a:prstGeom prst="roundRect">
            <a:avLst>
              <a:gd name="adj" fmla="val 17532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6" name="card6"/>
          <p:cNvSpPr/>
          <p:nvPr/>
        </p:nvSpPr>
        <p:spPr>
          <a:xfrm>
            <a:off x="8009434" y="2821285"/>
            <a:ext cx="3420566" cy="1955800"/>
          </a:xfrm>
          <a:prstGeom prst="roundRect">
            <a:avLst>
              <a:gd name="adj" fmla="val 17532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01700" y="1738015"/>
            <a:ext cx="1760553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распространение опыта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2041525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4A3B33"/>
                </a:solidFill>
                <a:latin typeface="Nunito"/>
              </a:rPr>
              <a:t>Делюсь опытом с коллегами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3011785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CE8B56"/>
                </a:solidFill>
                <a:latin typeface="Nunito"/>
              </a:rPr>
              <a:t>4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3811885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Выступления на педсоветах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4114145"/>
            <a:ext cx="343400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выступления за 2024–2026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65067" y="3011785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CE8B56"/>
                </a:solidFill>
                <a:latin typeface="Nunito"/>
              </a:rPr>
              <a:t>3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65067" y="3811885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Публикации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65067" y="4114145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в сборниках и на порталах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8834" y="3011785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CE8B56"/>
                </a:solidFill>
                <a:latin typeface="Nunito"/>
              </a:rPr>
              <a:t>5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8834" y="3811885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Мастер-классы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8834" y="4116685"/>
            <a:ext cx="2887166" cy="368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0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2 — в детском саду, 3 — на муниципальном уровне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496695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Всего 12 мероприятий за 2024–2026 годы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B6ABA3"/>
                </a:solidFill>
                <a:latin typeface="Rubik"/>
              </a:rPr>
              <a:t>За 2024–2026 годы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791865"/>
            <a:ext cx="956171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919585"/>
            <a:ext cx="5232400" cy="1778000"/>
          </a:xfrm>
          <a:prstGeom prst="roundRect">
            <a:avLst>
              <a:gd name="adj" fmla="val 19285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6197600" y="1919585"/>
            <a:ext cx="5232400" cy="1778000"/>
          </a:xfrm>
          <a:prstGeom prst="roundRect">
            <a:avLst>
              <a:gd name="adj" fmla="val 19285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6" name="card6"/>
          <p:cNvSpPr/>
          <p:nvPr/>
        </p:nvSpPr>
        <p:spPr>
          <a:xfrm>
            <a:off x="762000" y="3900785"/>
            <a:ext cx="5232400" cy="1778000"/>
          </a:xfrm>
          <a:prstGeom prst="roundRect">
            <a:avLst>
              <a:gd name="adj" fmla="val 19285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7" name="card7"/>
          <p:cNvSpPr/>
          <p:nvPr/>
        </p:nvSpPr>
        <p:spPr>
          <a:xfrm>
            <a:off x="6197600" y="3900785"/>
            <a:ext cx="5232400" cy="1778000"/>
          </a:xfrm>
          <a:prstGeom prst="roundRect">
            <a:avLst>
              <a:gd name="adj" fmla="val 19285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01700" y="836315"/>
            <a:ext cx="821269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2024–2026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139825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4A3B33"/>
                </a:solidFill>
                <a:latin typeface="Nunito"/>
              </a:rPr>
              <a:t>Достижения и награды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2110085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CE8B56"/>
                </a:solidFill>
                <a:latin typeface="Nunito"/>
              </a:rPr>
              <a:t>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2910185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Грамота управления образования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1400" y="3212445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за подготовку победителя конкурса чтецов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77000" y="2110085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CE8B56"/>
                </a:solidFill>
                <a:latin typeface="Nunito"/>
              </a:rPr>
              <a:t>1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77000" y="2910185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Диплом участника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77000" y="3212445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муниципальный этап «Воспитатель года»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41400" y="4091285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CE8B56"/>
                </a:solidFill>
                <a:latin typeface="Nunito"/>
              </a:rPr>
              <a:t>1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41400" y="4891385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Благодарность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41400" y="5193645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от родительского комитета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77000" y="4091285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CE8B56"/>
                </a:solidFill>
                <a:latin typeface="Nunito"/>
              </a:rPr>
              <a:t>1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77000" y="4891385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Сертификат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77000" y="5193645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за публикацию опыта работы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762000" y="586865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Каждая награда — признание совместной работы с детьми и родителями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Самопрезентация воспитателя на конкурс «Воспитатель года»</dc:title>
  <dc:creator>Слайда</dc:creator>
</cp:coreProperties>
</file>