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Oswald"/>
      <p:regular r:id="rId204"/>
      <p:bold r:id="rId205"/>
    </p:embeddedFont>
    <p:embeddedFont>
      <p:font typeface="Golos Tex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E651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E65100"/>
                </a:solidFill>
              </a:ln>
            </c:spPr>
          </c:marker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12400</c:v>
                </c:pt>
                <c:pt idx="1">
                  <c:v>15800</c:v>
                </c:pt>
                <c:pt idx="2">
                  <c:v>19500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3272B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666A6E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коллеги. Мы — завод «Ависта», производитель бытовой химии, и сегодня расскажем, почему с нами выгодно работать. За год мы выпускаем более 19 500 тонн продукции — это серьёзный объём, который требует надёжных партнёров в регионах. Именно поэтому мы здесь: ищем дистрибьюторов, готовых расти вместе с нами. Дальше покажу, что стоит за этими цифрами.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Процесс запуска максимально простой и быстрый. Первый шаг — вы оставляете заявку, и уже в течение дня мы согласовываем базовые условия. Дальше подписываем договор — на это уходит от трёх до пяти рабочих дней, параллельно готовим для вас образцы и коммерческие условия. И уже через одну-две недели после первого контакта мы отгружаем вашу первую партию. То есть от заявки до регулярных поставок проходит не больше двух недель — это реальный срок, который мы выдерживаем для всех новых партнёров.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к диалогу — приходите к нам на производство. Покажем цеха, лабораторию, как устроены линии и как мы контролируем качество. Визит на завод согласуем заранее — заявку принимает отдел развития партнёрской сети. Будем рады видеть вас в Тульской области!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Начну с главного: «Ависта» — это производство полного цикла, которое работает с 2011 года. Мы находимся в Тульской области, в городе Узловая, и за 14 лет выросли в серьёзного игрока. Сегодня наш завод выпускает 19 500 тонн продукции в год, а в ассортименте — 180 позиций бытовой химии. Всё это обеспечивает команда из 350 сотрудников. И главное — мы уже поставляем продукцию в более чем 30 регионов России, так что у нас есть и опыт, и мощности, чтобы расти дальше вместе с партнёрами.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Наше производство — это 12 тысяч квадратных метров цехов, где работают 8 автоматических линий розлива и фасовки. Сейчас мы загружены на 72%, и это осознанный запас: мы специально не форсируем выпуск, чтобы гарантировать стабильное качество каждой партии. Для вас это значит, что мы готовы нарастить объёмы почти на треть без потери сроков и качества. То есть новые партнёры не будут ждать очереди на производство — мы можем начать отгрузки практически сразу после подписания договора.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ассортимент — это 180 позиций в четырёх товарных группах. Средства для стирки — 45 позиций, включая порошки, гели и пятновыводители. Чистящие средства для дома — самая широкая линейка, 60 позиций. Средства для мытья посуды — 40 позиций, есть и профессиональные концентраты. И автохимия — 35 позиций. Такой ассортимент позволяет вам формировать полный заказ для розницы и не зависеть от нескольких поставщиков.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Качество у нас — это не лозунг, а регламент. На производстве работает собственная аккредитованная лаборатория: мы проверяем каждую партию перед отгрузкой, а не выборочно. Вся продукция декларирована по техническому регламенту Таможенного союза 009/2011, плюс мы прошли добровольную сертификацию — это дополнительное подтверждение стабильности рецептур. Сроки годности у нас не «от балды», а по результатам испытаний стабильности: от 24 до 36 месяцев в зависимости от продукта. Все документы на партию мы передаём дистрибьютору вместе с отгрузкой — вам не придётся ничего дозапрашивать.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динамику за три года: в 2023-м мы выпустили 12 400 тонн, в 2024-м — уже 15 800, а в прошлом году вышли на 19 500 тонн. Это рост на 57 процентов за два года. Параллельно росла и партнёрская сеть: с 28 дистрибьюторов в 2023-м до 65 в 2025-м. То есть мы наращивали не только объёмы, но и географию сбыта. Важно, что эти цифры — не планы, а фактические отгрузки, подтверждённые документально. Дальше — география поставок и логистика.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уже работаем с партнёрами в более чем тридцати регионах — от Центральной России до Урала и юга страны. На карте вы видите ключевые направления: это Московская, Тульская, Воронежская, Нижегородская, Самарская, Свердловская, Челябинская, Ростовская области, Татарстан и Краснодарский край. Основной склад находится в Тульской области — оттуда мы отгружаем заказы в течение 48 часов. Минимальная партия — одна фура, это двадцать паллет, так что логистика получается эффективной даже для удалённых регионов. Для нового дистрибьютора это значит предсказуемые сроки и понятные условия доставки.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главном — об условиях, на которых мы готовы работать с дистрибьюторами в 2026 году. Мы предлагаем три уровня партнёрства, каждый со своей скидкой в зависимости от объёма закупки. На старте — скидка 3%, при выходе на объём от 50 тонн в квартал — уже 6%, а от 150 тонн — 9%. Важно: независимо от уровня, мы даём отсрочку платежа 30 дней и закрепляем за вами территорию, чтобы вы работали спокойно, без внутренней конкуренции. Это база, на которой строится наше сотрудничество.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не просто отгружаем продукцию — мы помогаем вам её продавать. Каждому партнёру предоставляем бесплатные образцы, чтобы вы могли показать товар в деле и снять возражения. Даём POS-материалы для оформления полок, обучаем ваших торговых представителей — чтобы они уверенно рассказывали о продукте и отвечали на вопросы. Проводим совместные акции с сетями, чтобы стимулировать спрос. И открываем доступ к фотобанку — берите готовые фото для каталогов и сайта. Всё это — часть нашей поддержки, которая помогает вам быстрее выйти на нужные объёмы.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9b09070924263d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9421776e21552b2.png"/><Relationship Id="rId4" Type="http://schemas.openxmlformats.org/officeDocument/2006/relationships/image" Target="../media/md4679009946756be.png"/><Relationship Id="rId5" Type="http://schemas.openxmlformats.org/officeDocument/2006/relationships/image" Target="../media/m0620ed772c686dd4.svg"/><Relationship Id="rId6" Type="http://schemas.openxmlformats.org/officeDocument/2006/relationships/image" Target="../media/md4679009946756be.png"/><Relationship Id="rId7" Type="http://schemas.openxmlformats.org/officeDocument/2006/relationships/image" Target="../media/m0620ed772c686dd4.svg"/><Relationship Id="rId8" Type="http://schemas.openxmlformats.org/officeDocument/2006/relationships/image" Target="../media/md4679009946756be.png"/><Relationship Id="rId9" Type="http://schemas.openxmlformats.org/officeDocument/2006/relationships/image" Target="../media/m0620ed772c686dd4.sv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29421776e21552b2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9421776e21552b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9421776e21552b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29421776e21552b2.png"/><Relationship Id="rId4" Type="http://schemas.openxmlformats.org/officeDocument/2006/relationships/image" Target="../media/mf8413d3e5edc9834.png"/><Relationship Id="rId5" Type="http://schemas.openxmlformats.org/officeDocument/2006/relationships/image" Target="../media/m6203e075b4bbb0dc.svg"/><Relationship Id="rId6" Type="http://schemas.openxmlformats.org/officeDocument/2006/relationships/image" Target="../media/m9841e8da1e804d43.png"/><Relationship Id="rId8" Type="http://schemas.openxmlformats.org/officeDocument/2006/relationships/image" Target="../media/mbe204a14cc6b6acd.png"/><Relationship Id="rId9" Type="http://schemas.openxmlformats.org/officeDocument/2006/relationships/image" Target="../media/ma2b6061338da1999.svg"/><Relationship Id="rId10" Type="http://schemas.openxmlformats.org/officeDocument/2006/relationships/image" Target="../media/mc53b499b67250ac7.png"/><Relationship Id="rId11" Type="http://schemas.openxmlformats.org/officeDocument/2006/relationships/image" Target="../media/md95f3fc7d69eeebf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9421776e21552b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f46d2276a73d0e4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d1fa4ccf0d72611b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9421776e21552b2.png"/><Relationship Id="rId4" Type="http://schemas.openxmlformats.org/officeDocument/2006/relationships/image" Target="../media/mf8413d3e5edc9834.png"/><Relationship Id="rId5" Type="http://schemas.openxmlformats.org/officeDocument/2006/relationships/image" Target="../media/m6203e075b4bbb0dc.svg"/><Relationship Id="rId6" Type="http://schemas.openxmlformats.org/officeDocument/2006/relationships/image" Target="../media/m79a696b015023671.png"/><Relationship Id="rId8" Type="http://schemas.openxmlformats.org/officeDocument/2006/relationships/image" Target="../media/mbe204a14cc6b6acd.png"/><Relationship Id="rId9" Type="http://schemas.openxmlformats.org/officeDocument/2006/relationships/image" Target="../media/ma2b6061338da1999.svg"/><Relationship Id="rId10" Type="http://schemas.openxmlformats.org/officeDocument/2006/relationships/image" Target="../media/mc53b499b67250ac7.png"/><Relationship Id="rId11" Type="http://schemas.openxmlformats.org/officeDocument/2006/relationships/image" Target="../media/md95f3fc7d69eeebf.svg"/><Relationship Id="rId12" Type="http://schemas.openxmlformats.org/officeDocument/2006/relationships/image" Target="../media/m9f926e6867ad3fe9.png"/><Relationship Id="rId13" Type="http://schemas.openxmlformats.org/officeDocument/2006/relationships/image" Target="../media/me1e6c3c5e0c6686b.svg"/><Relationship Id="rId14" Type="http://schemas.openxmlformats.org/officeDocument/2006/relationships/image" Target="../media/md8b2940840f091d3.png"/><Relationship Id="rId15" Type="http://schemas.openxmlformats.org/officeDocument/2006/relationships/image" Target="../media/m1b2d5ea791f3d6f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8650"/>
            <a:ext cx="8687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3272B"/>
                </a:solidFill>
                <a:latin typeface="JetBrains Mono"/>
              </a:rPr>
              <a:t>Ависта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8664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5100"/>
                </a:solidFill>
                <a:latin typeface="JetBrains Mono"/>
              </a:rPr>
              <a:t>Партнёрство для дистрибьюторов ·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108895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cap="all">
                <a:solidFill>
                  <a:srgbClr val="23272B"/>
                </a:solidFill>
                <a:latin typeface="Oswald"/>
              </a:rPr>
              <a:t>Ависта — производитель бытовой химии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0135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66A6E"/>
                </a:solidFill>
                <a:latin typeface="Golos Text"/>
              </a:rPr>
              <a:t>Завод «Ависта» выпускает более 19 500 тонн бытовой химии в год и приглашает региональных дистрибьюторов к долгосрочному сотрудничеству.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86450"/>
            <a:ext cx="347593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89015"/>
            <a:ext cx="340911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Отдел развития партнёрской сети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009330" y="5886450"/>
            <a:ext cx="597108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66A6E"/>
                </a:solidFill>
                <a:latin typeface="JetBrains Mono"/>
              </a:rPr>
              <a:t>Аудитория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009330" y="6089015"/>
            <a:ext cx="597108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3272B"/>
                </a:solidFill>
                <a:latin typeface="Golos Text"/>
              </a:rPr>
              <a:t>Для владельцев и коммерческих директоров оптовых компаний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993477"/>
            <a:ext cx="1716980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12873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8700" y="212873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375400" y="212873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182100" y="2128738"/>
            <a:ext cx="2247900" cy="3735784"/>
          </a:xfrm>
          <a:prstGeom prst="roundRect">
            <a:avLst>
              <a:gd name="adj" fmla="val 847"/>
            </a:avLst>
          </a:prstGeom>
          <a:solidFill>
            <a:srgbClr val="23272B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88680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88680"/>
            <a:ext cx="254000" cy="2159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88680"/>
            <a:ext cx="254000" cy="215900"/>
          </a:xfrm>
          <a:prstGeom prst="rect">
            <a:avLst/>
          </a:prstGeom>
        </p:spPr>
      </p:pic>
      <p:sp>
        <p:nvSpPr>
          <p:cNvPr id="11" name="text11"/>
          <p:cNvSpPr>
            <a:spLocks noChangeArrowheads="1"/>
          </p:cNvSpPr>
          <p:nvPr/>
        </p:nvSpPr>
        <p:spPr>
          <a:xfrm>
            <a:off x="863600" y="1025227"/>
            <a:ext cx="188156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Старт сотрудничества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10519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Как начать работу: от заявки до первой отгрузки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230653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Oswald"/>
              </a:rPr>
              <a:t>1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29713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3272B"/>
                </a:solidFill>
                <a:latin typeface="Golos Text"/>
              </a:rPr>
              <a:t>Заявка и согласование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66800" y="388074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Оставляете заявку на сайте или по телефону — в течение 1 дня согласуем первичные условия сотрудничества.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230653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Oswald"/>
              </a:rPr>
              <a:t>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29713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3272B"/>
                </a:solidFill>
                <a:latin typeface="Golos Text"/>
              </a:rPr>
              <a:t>Договор и условия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73500" y="388074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Подписываем договор поставки и фиксируем коммерческие условия, уровень скидки и защиту территории.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230653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Oswald"/>
              </a:rPr>
              <a:t>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3297138"/>
            <a:ext cx="1663700" cy="717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23272B"/>
                </a:solidFill>
                <a:latin typeface="Golos Text"/>
              </a:rPr>
              <a:t>Образцы и коммерческие условия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680200" y="4115693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Передаём образцы продукции, прайс-листы и маркетинговые материалы для вашей команды.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2306538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Oswald"/>
              </a:rPr>
              <a:t>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297138"/>
            <a:ext cx="1663700" cy="482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0"/>
              </a:lnSpc>
            </a:pPr>
            <a:r>
              <a:rPr lang="ru-RU" sz="1550" b="1">
                <a:solidFill>
                  <a:srgbClr val="E7E9EB"/>
                </a:solidFill>
                <a:latin typeface="Golos Text"/>
              </a:rPr>
              <a:t>Первая отгрузка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486900" y="3880743"/>
            <a:ext cx="1663700" cy="166568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Формируем и отгружаем первую партию — от 1 до 3 дней. Выход на регулярные поставки — уже через 2 недели.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213225"/>
            <a:ext cx="3073400" cy="1098550"/>
          </a:xfrm>
          <a:prstGeom prst="roundRect">
            <a:avLst>
              <a:gd name="adj" fmla="val 1734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213225"/>
            <a:ext cx="3073400" cy="1098550"/>
          </a:xfrm>
          <a:prstGeom prst="roundRect">
            <a:avLst>
              <a:gd name="adj" fmla="val 1734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213225"/>
            <a:ext cx="3073400" cy="1098550"/>
          </a:xfrm>
          <a:prstGeom prst="roundRect">
            <a:avLst>
              <a:gd name="adj" fmla="val 1734"/>
            </a:avLst>
          </a:prstGeom>
          <a:noFill/>
          <a:ln w="6350" cap="flat">
            <a:solidFill>
              <a:srgbClr val="EBD7D1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4622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65100"/>
                </a:solidFill>
                <a:latin typeface="JetBrains Mono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176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23272B"/>
                </a:solidFill>
                <a:latin typeface="Oswald"/>
              </a:rPr>
              <a:t>Приглашаем на производство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8194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66A6E"/>
                </a:solidFill>
                <a:latin typeface="Golos Text"/>
              </a:rPr>
              <a:t>Познакомимся лично: покажем цеха, лабораторию и продукцию. Назначьте встречу или приезжайте на завод «Ависта» в Тульскую область.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44817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Производство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66915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г. Узловая, Тульская область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44817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Кому писать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670425"/>
            <a:ext cx="25781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Отдел развития партнёрской сети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44817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66A6E"/>
                </a:solidFill>
                <a:latin typeface="JetBrains Mono"/>
              </a:rPr>
              <a:t>Визит на завод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66915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По предварительной записи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75059"/>
            <a:ext cx="1010543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563390"/>
            <a:ext cx="3420467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4385667" y="1563390"/>
            <a:ext cx="3420566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8009434" y="1563390"/>
            <a:ext cx="3420566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576340"/>
            <a:ext cx="3420467" cy="2419350"/>
          </a:xfrm>
          <a:prstGeom prst="roundRect">
            <a:avLst>
              <a:gd name="adj" fmla="val 787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card8"/>
          <p:cNvSpPr/>
          <p:nvPr/>
        </p:nvSpPr>
        <p:spPr>
          <a:xfrm>
            <a:off x="4385667" y="3576340"/>
            <a:ext cx="3420566" cy="2419350"/>
          </a:xfrm>
          <a:prstGeom prst="roundRect">
            <a:avLst>
              <a:gd name="adj" fmla="val 787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9" name="card9"/>
          <p:cNvSpPr/>
          <p:nvPr/>
        </p:nvSpPr>
        <p:spPr>
          <a:xfrm>
            <a:off x="8009434" y="3576340"/>
            <a:ext cx="3420566" cy="2419350"/>
          </a:xfrm>
          <a:prstGeom prst="roundRect">
            <a:avLst>
              <a:gd name="adj" fmla="val 787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506809"/>
            <a:ext cx="103383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О компании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75823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rgbClr val="23272B"/>
                </a:solidFill>
                <a:latin typeface="Oswald"/>
              </a:rPr>
              <a:t>«Ависта» — 14 лет на рынке бытовой химии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4100" y="1779290"/>
            <a:ext cx="34712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2011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54100" y="2566690"/>
            <a:ext cx="340352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Год основания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4100" y="2871490"/>
            <a:ext cx="340352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Работаем с 2011 года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7767" y="177929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19 500 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7767" y="2566690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Объём выпуска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7767" y="287149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тонн продукции в год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301534" y="177929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180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301534" y="2566690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Ассортимент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01534" y="287149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позиций в линейке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54100" y="3792240"/>
            <a:ext cx="34712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350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54100" y="4579640"/>
            <a:ext cx="340352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Штат сотрудников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54100" y="4884440"/>
            <a:ext cx="340352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работают на производстве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7767" y="3792240"/>
            <a:ext cx="34713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30+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7767" y="4579640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Регионы поставок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7767" y="488444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по всей России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301534" y="3792240"/>
            <a:ext cx="28617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65100"/>
                </a:solidFill>
                <a:latin typeface="JetBrains Mono"/>
              </a:rPr>
              <a:t>Тульская обл.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301534" y="5189240"/>
            <a:ext cx="340364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Производство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301534" y="5494040"/>
            <a:ext cx="340364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г. Узловая, Тульская область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2000" y="618555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За 14 лет — от локального цеха до поставок в 30+ регионов России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компании «Ависта», 2025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762000"/>
            <a:ext cx="2036564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6235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8782050" y="1694061"/>
            <a:ext cx="2457450" cy="4274939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54100" y="793750"/>
            <a:ext cx="226506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Производство и мощности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52500" y="873720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Запас мощностей для роста с партнёрами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81100" y="3133030"/>
            <a:ext cx="2025650" cy="977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1A1C1E"/>
                </a:solidFill>
                <a:latin typeface="JetBrains Mono"/>
              </a:rPr>
              <a:t>12 000 м²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81100" y="4282380"/>
            <a:ext cx="24003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1A1C1E"/>
                </a:solidFill>
                <a:latin typeface="Golos Text"/>
              </a:rPr>
              <a:t>Площадь цехов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03650" y="3374330"/>
            <a:ext cx="2369820" cy="52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5100"/>
                </a:solidFill>
                <a:latin typeface="JetBrains Mono"/>
              </a:rPr>
              <a:t>8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03650" y="4041080"/>
            <a:ext cx="23698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Линий розлива и фасовки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13500" y="3374330"/>
            <a:ext cx="2369820" cy="52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5100"/>
                </a:solidFill>
                <a:latin typeface="JetBrains Mono"/>
              </a:rPr>
              <a:t>72%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13500" y="4041080"/>
            <a:ext cx="236982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Загрузка мощностей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023350" y="3298130"/>
            <a:ext cx="2369820" cy="52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00"/>
              </a:lnSpc>
            </a:pPr>
            <a:r>
              <a:rPr lang="ru-RU" sz="4000" b="1">
                <a:solidFill>
                  <a:srgbClr val="E65100"/>
                </a:solidFill>
                <a:latin typeface="JetBrains Mono"/>
              </a:rPr>
              <a:t>+28%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023350" y="3964880"/>
            <a:ext cx="200025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b="1">
                <a:solidFill>
                  <a:srgbClr val="666A6E"/>
                </a:solidFill>
                <a:latin typeface="Golos Text"/>
              </a:rPr>
              <a:t>Свободный запас для новых партнёров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699121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592461"/>
            <a:ext cx="5257800" cy="2007295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1028700" y="184646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592461"/>
            <a:ext cx="5257800" cy="2007295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6438900" y="184646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3752155"/>
            <a:ext cx="5257800" cy="2216845"/>
          </a:xfrm>
          <a:prstGeom prst="roundRect">
            <a:avLst>
              <a:gd name="adj" fmla="val 85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9" name="card9"/>
          <p:cNvSpPr/>
          <p:nvPr/>
        </p:nvSpPr>
        <p:spPr>
          <a:xfrm>
            <a:off x="1028700" y="40061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172200" y="3752155"/>
            <a:ext cx="5257800" cy="2216845"/>
          </a:xfrm>
          <a:prstGeom prst="roundRect">
            <a:avLst>
              <a:gd name="adj" fmla="val 85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11" name="card11"/>
          <p:cNvSpPr/>
          <p:nvPr/>
        </p:nvSpPr>
        <p:spPr>
          <a:xfrm>
            <a:off x="6438900" y="40061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0300" y="1948061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40500" y="1948061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300" y="4107755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40500" y="4107755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863600" y="666750"/>
            <a:ext cx="186012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Продуктовая линейка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7467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180 позиций в четырёх товарных группах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28700" y="2391291"/>
            <a:ext cx="53594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Средства для стирки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28700" y="2659261"/>
            <a:ext cx="53594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45 позиций: порошки, гели, пятновыводители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8900" y="2391291"/>
            <a:ext cx="53594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Чистящие средства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38900" y="2659261"/>
            <a:ext cx="53594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60 позиций: универсальные, для кухни, сантехники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8700" y="4550985"/>
            <a:ext cx="53594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Средства для посуды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28700" y="4818955"/>
            <a:ext cx="4749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40 позиций: гели и концентраты, в т.ч. для профессионального применения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38900" y="4550985"/>
            <a:ext cx="53594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Автохимия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38900" y="4818955"/>
            <a:ext cx="5359400" cy="2222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35 позиций: шампуни, полироли, очистители, незамерзайки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04454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69630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69630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666750"/>
            <a:ext cx="162652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Контроль качества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467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Качество и документы — фактами, без обещаний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036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134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Собственная лаборатория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443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Аккредитованная лаборатория на производстве: входной контроль сырья и испытания каждой партии перед отгрузкой.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036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134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Декларации соответствия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443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Вся продукция декларирована по ТР ТС 009/2011 «О безопасности парфюмерно-косметической продукции».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5538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6526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Добровольная сертификация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9613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Дополнительная сертификация качества в аккредитованном органе — подтверждает стабильность рецептур.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5538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65100"/>
                </a:solidFill>
                <a:latin typeface="JetBrains Mono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6526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Регламентированные сроки годности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96135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Сроки годности установлены по результатам испытаний стабильности: от 24 до 36 месяцев в зависимости от продукта.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7350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Динамика выпуска и отгрузок, 2023–2025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666A6E"/>
                </a:solidFill>
                <a:latin typeface="Golos Text"/>
              </a:rPr>
              <a:t>Объём выпуска, тонн в год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Рост выпуска за два года — +57%, число партнёров выросло с 28 до 65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компании за 2023–2025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779687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874000" y="1397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51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874000" y="1905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01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874000" y="2413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874000" y="2921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874000" y="3429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874000" y="3937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874000" y="4445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7874000" y="4953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7874000" y="5461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874000" y="5969595"/>
            <a:ext cx="127000" cy="127000"/>
          </a:xfrm>
          <a:prstGeom prst="roundRect">
            <a:avLst>
              <a:gd name="adj" fmla="val 45000"/>
            </a:avLst>
          </a:prstGeom>
          <a:solidFill>
            <a:srgbClr val="E66F2E"/>
          </a:solidFill>
          <a:ln>
            <a:noFill/>
          </a:ln>
        </p:spPr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63600" y="666750"/>
            <a:ext cx="19568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География и логистика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8610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Поставки в 30+ регионов России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115300" y="1311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Московская область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115300" y="1819870"/>
            <a:ext cx="217622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Тульская область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043120" y="1857970"/>
            <a:ext cx="166425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JetBrains Mono"/>
              </a:rPr>
              <a:t>Основной склад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115300" y="2327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Воронежская область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115300" y="2835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Нижегородская область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115300" y="3343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Самарская область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115300" y="3851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Свердловская область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115300" y="4359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Челябинская область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115300" y="4867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Ростовская область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115300" y="5375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Татарстан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115300" y="5883870"/>
            <a:ext cx="39497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Oswald"/>
              </a:rPr>
              <a:t>Краснодарский край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2000" y="6071275"/>
            <a:ext cx="6074172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Отгрузка в течение 48 часов · Минимальная партия — 1 фура (20 паллет)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343900" y="6140450"/>
            <a:ext cx="37033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66A6E"/>
                </a:solidFill>
                <a:latin typeface="JetBrains Mono"/>
              </a:rPr>
              <a:t>Границы: OpenStreetMap · geoBoundaries · ODbL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1443038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476970"/>
            <a:ext cx="3454400" cy="4555530"/>
          </a:xfrm>
          <a:prstGeom prst="roundRect">
            <a:avLst>
              <a:gd name="adj" fmla="val 551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476970"/>
            <a:ext cx="3454400" cy="4555530"/>
          </a:xfrm>
          <a:prstGeom prst="roundRect">
            <a:avLst>
              <a:gd name="adj" fmla="val 551"/>
            </a:avLst>
          </a:prstGeom>
          <a:solidFill>
            <a:srgbClr val="23272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975600" y="1476970"/>
            <a:ext cx="3454400" cy="4555530"/>
          </a:xfrm>
          <a:prstGeom prst="roundRect">
            <a:avLst>
              <a:gd name="adj" fmla="val 551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07104" y="603250"/>
            <a:ext cx="155282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Условия 2026 года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00" y="689570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cap="all">
                <a:solidFill>
                  <a:srgbClr val="23272B"/>
                </a:solidFill>
                <a:latin typeface="Oswald"/>
              </a:rPr>
              <a:t>Условия партнёрства для дистрибьютора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76081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3272B"/>
                </a:solidFill>
                <a:latin typeface="Golos Text"/>
              </a:rPr>
              <a:t>Старт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01037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Для первых поставок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359620"/>
            <a:ext cx="734755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23272B"/>
                </a:solidFill>
                <a:latin typeface="Golos Text"/>
              </a:rPr>
              <a:t>3%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30200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2994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5788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38582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754465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E7E9EB"/>
                </a:solidFill>
                <a:latin typeface="Golos Text"/>
              </a:rPr>
              <a:t>Оптима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2004020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Golos Text"/>
              </a:rPr>
              <a:t>Оптимальный объём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2353270"/>
            <a:ext cx="74239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E7E9EB"/>
                </a:solidFill>
                <a:latin typeface="Golos Text"/>
              </a:rPr>
              <a:t>6%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30136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2930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5724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385187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1760815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23272B"/>
                </a:solidFill>
                <a:latin typeface="Golos Text"/>
              </a:rPr>
              <a:t>Премиум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201037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Максимальная выгода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359620"/>
            <a:ext cx="74239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23272B"/>
                </a:solidFill>
                <a:latin typeface="Golos Text"/>
              </a:rPr>
              <a:t>9%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30200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2994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5788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385822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E65100"/>
                </a:solidFill>
                <a:latin typeface="Golos Text"/>
              </a:rPr>
              <a:t>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043410" cy="200620"/>
          </a:xfrm>
          <a:prstGeom prst="rect">
            <a:avLst/>
          </a:prstGeom>
          <a:solidFill>
            <a:srgbClr val="E651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592461"/>
            <a:ext cx="3454400" cy="2216845"/>
          </a:xfrm>
          <a:prstGeom prst="roundRect">
            <a:avLst>
              <a:gd name="adj" fmla="val 85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1028700" y="184646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592461"/>
            <a:ext cx="3454400" cy="2216845"/>
          </a:xfrm>
          <a:prstGeom prst="roundRect">
            <a:avLst>
              <a:gd name="adj" fmla="val 85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4635500" y="184646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592461"/>
            <a:ext cx="3454400" cy="2216845"/>
          </a:xfrm>
          <a:prstGeom prst="roundRect">
            <a:avLst>
              <a:gd name="adj" fmla="val 85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9" name="card9"/>
          <p:cNvSpPr/>
          <p:nvPr/>
        </p:nvSpPr>
        <p:spPr>
          <a:xfrm>
            <a:off x="8242300" y="184646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62000" y="3961705"/>
            <a:ext cx="3454400" cy="2007295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11" name="card11"/>
          <p:cNvSpPr/>
          <p:nvPr/>
        </p:nvSpPr>
        <p:spPr>
          <a:xfrm>
            <a:off x="1028700" y="421570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368800" y="3961705"/>
            <a:ext cx="3454400" cy="2007295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13" name="card13"/>
          <p:cNvSpPr/>
          <p:nvPr/>
        </p:nvSpPr>
        <p:spPr>
          <a:xfrm>
            <a:off x="4635500" y="421570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7975600" y="3961705"/>
            <a:ext cx="3454400" cy="2007295"/>
          </a:xfrm>
          <a:prstGeom prst="roundRect">
            <a:avLst>
              <a:gd name="adj" fmla="val 949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15" name="card15"/>
          <p:cNvSpPr/>
          <p:nvPr/>
        </p:nvSpPr>
        <p:spPr>
          <a:xfrm>
            <a:off x="8242300" y="421570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E7E9EB"/>
          </a:solidFill>
          <a:ln>
            <a:noFill/>
          </a:ln>
        </p:spPr>
      </p:sp>
      <p:pic>
        <p:nvPicPr>
          <p:cNvPr id="16" name="pic1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0300" y="1948061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6"/>
          <a:stretch>
            <a:fillRect/>
          </a:stretch>
        </p:blipFill>
        <p:spPr>
          <a:xfrm>
            <a:off x="4737100" y="1948061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43900" y="1948061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30300" y="4317305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7100" y="4317305"/>
            <a:ext cx="177800" cy="177800"/>
          </a:xfrm>
          <a:prstGeom prst="rect">
            <a:avLst/>
          </a:prstGeom>
        </p:spPr>
      </p:pic>
      <p:pic>
        <p:nvPicPr>
          <p:cNvPr id="21" name="pic21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43900" y="4317305"/>
            <a:ext cx="177800" cy="177800"/>
          </a:xfrm>
          <a:prstGeom prst="rect">
            <a:avLst/>
          </a:prstGeom>
        </p:spPr>
      </p:pic>
      <p:sp>
        <p:nvSpPr>
          <p:cNvPr id="22" name="text22"/>
          <p:cNvSpPr>
            <a:spLocks noChangeArrowheads="1"/>
          </p:cNvSpPr>
          <p:nvPr/>
        </p:nvSpPr>
        <p:spPr>
          <a:xfrm>
            <a:off x="863600" y="666750"/>
            <a:ext cx="227327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Маркетинговая поддержка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7467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Помогаем продавать: инструменты для партнёра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28700" y="2391291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Образцы продукции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28700" y="2659261"/>
            <a:ext cx="2946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Бесплатные образцы для демонстрации и тестирования вашими клиентами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35500" y="2391291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POS-материалы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35500" y="2659261"/>
            <a:ext cx="29464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Плакаты, ценники, шелфтокеры для оформления полок и привлечения внимания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42300" y="2391291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Обучение команды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42300" y="2659261"/>
            <a:ext cx="29464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Обучаем ваших торговых представителей: знание продукта и техника продаж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28700" y="4760535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Совместные акции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028700" y="5028505"/>
            <a:ext cx="2946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Проводим акции с торговыми сетями: скидки, дегустации, промо-стойки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35500" y="4760535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Фотобанк продукции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4635500" y="5028505"/>
            <a:ext cx="2946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Доступ к фотоконтенту для ваших каталогов, сайта и соцсетей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42300" y="4760535"/>
            <a:ext cx="3505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3272B"/>
                </a:solidFill>
                <a:latin typeface="Golos Text"/>
              </a:rPr>
              <a:t>Маркетинговая поддержка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242300" y="5028505"/>
            <a:ext cx="2946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66A6E"/>
                </a:solidFill>
                <a:latin typeface="Golos Text"/>
              </a:rPr>
              <a:t>Комплексная поддержка для роста продаж на вашей территории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производственной компании для дистрибьютора</dc:title>
  <dc:creator>Слайда</dc:creator>
</cp:coreProperties>
</file>