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</p:sldIdLst>
  <p:sldSz cx="12192000" cy="6858000"/>
  <p:notesSz cx="6858000" cy="9144000"/>
  <p:embeddedFontLst>
    <p:embeddedFont>
      <p:font typeface="JetBrains Mono"/>
      <p:regular r:id="rIdFont0"/>
      <p:bold r:id="rIdFont1"/>
    </p:embeddedFont>
    <p:embeddedFont>
      <p:font typeface="Oswald"/>
      <p:regular r:id="rIdFont4"/>
      <p:bold r:id="rIdFont5"/>
    </p:embeddedFont>
    <p:embeddedFont>
      <p:font typeface="Golos Text"/>
      <p:regular r:id="rIdFont8"/>
      <p:bold r:id="rIdFont9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Relationship Id="rIdFont8" Type="http://schemas.openxmlformats.org/officeDocument/2006/relationships/font" Target="fonts/font9.fntdata"/><Relationship Id="rIdFont9" Type="http://schemas.openxmlformats.org/officeDocument/2006/relationships/font" Target="fonts/font10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день. Мы — «АэроТерм», инженерно-сервисная компания, которая обслуживает климатическое и вентиляционное оборудование коммерческих объектов. Компания молодая: мы основаны в марте 2025 года, и я понимаю, что это первый вопрос, который возникает у заказчика. Поэтому дальше я по порядку расскажу, кто мы, какую задачу решаем, что уже сделали и как строится работа — чтобы у вас было достаточно фактов для решения.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— молодая сервисная компания, и я понимаю, что первый вопрос к нам обычно такой: почему вы, а не крупный подрядчик. Отвечу прямо: мы собраны вокруг сервиса, а не вокруг продаж оборудования, и именно обслуживание — наша основная работа. К нам обращаются в трёх типовых ситуациях. Первая — оборудование встало, и объект не может работать: магазин, офис, ресторан, склад. Вторая — подошёл срок регламентного ТО, а собственного сервиса у заказчика нет. Третья — нужно навести порядок в обслуживании после другого подрядчика, когда нет ни регламента, ни отчётов. Дальше расскажу, почему мы вообще решили этим заниматься.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с вами прекрасно знаем, как выглядит рынок сервиса климатического оборудования сегодня. Крупные подрядчики ориентированы на объекты от нескольких тысяч квадратных метров — им интересны большие контракты, а средний коммерческий объект просто теряется в их портфеле. Заявка у такого игрока обрабатывается от трёх до семи дней, регламент работ часто непрозрачен, а в пик сезона — в июне–августе и в январе — очередь на выезд растягивается до двух недель. Именно эту нишу и увидели основатели «АэроТерм»: аккуратный сервис средних объектов, где есть понятный регламент и короткий срок реакции. Мы строили компанию вокруг этой боли заказчика, а не вокруг собственных амбиций.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работаем по четырём направлениям, и они закрывают весь жизненный цикл оборудования на объекте. Регламентное ТО — это плановые работы по вентиляции, кондиционированию, чиллерам и фанкойлам: мы приходим по графику и не даём оборудованию уйти в отказ. Если что-то всё же случилось, работает второе направление — ремонт и аварийные выезды, включая поиск утечек хладагента. Третье — пусконаладка после монтажа или реконструкции, когда оборудование нужно вывести на рабочие параметры. И четвёртое — диагностика, настройка автоматики и диспетчеризация: аварийные сигналы приходят напрямую заказчику, а не остаются незамеченными. По каждому направлению у нас есть регламент и согласованные сроки реакции — именно эти обязательства мы фиксируем в договоре.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понимаем, что вы видите нас впервые и сравниваете с крупными подрядчиками. Поэтому говорим прямо: мы не пытаемся быть больше — мы делаем три вещи иначе. Первое — срок реакции на аварийную заявку по городу от четырёх часов, и он прописан в договоре, а не на словах. Второе — на вашем объекте работает один и тот же инженер, который знает оборудование, а не случайная смена. Третье — по каждому выезду вы получаете отчёт с фотофиксацией и понятный акт без скрытых работ. Именно эти три вещи крупный игрок обеспечить не может — а мы строим на них всю работу.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Нас тринадцать человек, и это не абстрактная цифра: пять инженеров и восемь техников, которые работают на объектах. Суммарный опыт команды в климатическом и вентиляционном оборудовании — больше шестидесяти лет, то есть за плечами специалистов реальные объекты, а не только теория. У выездных сотрудников есть группы по электробезопасности III–IV, допуски к работам на высоте, обучение у производителей по холодоснабжению и автоматике. Мы понимаем, что компания молодая, и именно поэтому делаем ставку на квалификацию и внутренний регламент по технике безопасности. Дальше покажу, что команда уже успела сделать на первых проектах.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 первый год работы у нас появились объекты, по которым результат можно посчитать. В бизнес-центре приточная установка встала — мы запустили её за девять часов от заявки, хотя клиент рассчитывал минимум на трое суток простоя. Сеть продуктового ритейла отдала нам на регламент шесть чиллеров и двадцать четыре фанкойла: сто процентов плановых работ выполнены в срок, и за сезон не было ни одного аварийного простоя. На логистическом складе в 2026 году мы перевели вентиляцию на новый регламент — температура в зоне хранения держится в диапазоне восемнадцать–двадцать градусов, а энергопотребление систем вентиляции снизилось на двенадцать процентов. Это небольшие, но проверяемые цифры: мы отвечаем за регламент работ и сроки реакции, а не обещаем результат, которого не можем гарантировать. Дальше покажу, как выстроен сам процесс работы с заказчиком.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Работа с нами построена так, чтобы у заказчика не оставалось неясностей. Всё начинается с заявки — звонка или письма, дальше инженер выезжает на объект и осматривает оборудование. По итогам осмотра мы готовим дефектную ведомость и расчёт стоимости, чтобы вы видели состав работ и цену ещё до начала. Затем заключается договор с регламентом работ и сроками реакции — именно по ним мы и отвечаем. Работы выполняем по графику ТО или аварийным выездом, а завершаем подписанием акта и отчётом с фотофиксацией.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базируемся в Москве и работаем по всей Московской области — Химки, Мытищи, Одинцово, Подольск, Домодедово и другие города в радиусе до 150 километров от МКАД. Это значит, что на плановое обслуживание мы приезжаем в согласованное время, а на аварийный вызов добираемся в день обращения. У нас два служебных автомобиля, укомплектованных инструментом и расходниками, поэтому большинство работ выполняем с первого выезда, без «съездим за деталью». Для диагностики используем станцию заправки и вакуумирования хладагента, электронный течеискатель, анемометры и термоанемометры, манометрические коллекторы, тепловизор и приборы для замеров параметров автоматики. Такой набор позволяет находить причину, а не следствие: утечку, дисбаланс расходов воздуха или сбой автоматики. Дальше расскажу, что входит в обслуживание, а что — нет.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важно сразу договориться о границах, чтобы не было недопонимания. В обслуживание входит всё, что касается регулярной работы оборудования: плановые ТО по регламенту, аварийные выезды в согласованные сроки реакции, диагностика, мелкий ремонт, чистка теплообменников и фильтров, дозаправка хладагента. По каждому выезду вы получаете отчёт и акт — видно, что сделано и что рекомендуем дальше. Отдельно скажу, что не входит: мы не поставляем дорогостоящие узлы вроде компрессоров и чиллеров, не делаем капитальный ремонт и модернизацию, электромонтажные и строительные работы, и не держим круглосуточное дежурство на объекте. Это осознанное разделение: мы отвечаем за регламент и сроки реакции, а не обещаем результат, который от нас не зависит.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предлагаю перейти к делу. Оставьте заявку — инженер «АэроТерм» приедет на ваш объект, осмотрит оборудование, снимет замеры и подготовит дефектную ведомость с расчётом стоимости обслуживания. По итогам осмотра вы получите регламент работ и сроки реакции, зафиксированные в договоре. Мы не обещаем гарантий результата — обязательства компании только по регламенту работ и срокам реакции. Такой формат даёт вам полную ясность до подписания договора. Если готовы — договоримся о дате выезда прямо сейчас.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b7461431b4db3aaa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29421776e21552b2.png"/><Relationship Id="rId4" Type="http://schemas.openxmlformats.org/officeDocument/2006/relationships/image" Target="../media/madf50180c2a47051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29421776e21552b2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29421776e21552b2.png"/><Relationship Id="rId4" Type="http://schemas.openxmlformats.org/officeDocument/2006/relationships/image" Target="../media/m4cb85beb682cdcd0.png"/><Relationship Id="rId5" Type="http://schemas.openxmlformats.org/officeDocument/2006/relationships/image" Target="../media/m956ce94cf7574b3f.svg"/><Relationship Id="rId6" Type="http://schemas.openxmlformats.org/officeDocument/2006/relationships/image" Target="../media/m006d1ff131adac37.png"/><Relationship Id="rId8" Type="http://schemas.openxmlformats.org/officeDocument/2006/relationships/image" Target="../media/m87e63a21b04994c2.png"/><Relationship Id="rId9" Type="http://schemas.openxmlformats.org/officeDocument/2006/relationships/image" Target="../media/m9f6464dc8056a884.svg"/><Relationship Id="rId10" Type="http://schemas.openxmlformats.org/officeDocument/2006/relationships/image" Target="../media/m06f8ea9923edd4c3.png"/><Relationship Id="rId11" Type="http://schemas.openxmlformats.org/officeDocument/2006/relationships/image" Target="../media/mcc7e2b52dddad803.sv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29421776e21552b2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ab2e3481354ceac4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be6abb4c356cfe59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29421776e21552b2.png"/><Relationship Id="rId4" Type="http://schemas.openxmlformats.org/officeDocument/2006/relationships/image" Target="../media/m7931d94e6fa64139.png"/><Relationship Id="rId5" Type="http://schemas.openxmlformats.org/officeDocument/2006/relationships/image" Target="../media/m3267b13285d81bad.svg"/><Relationship Id="rId6" Type="http://schemas.openxmlformats.org/officeDocument/2006/relationships/image" Target="../media/m7931d94e6fa64139.png"/><Relationship Id="rId7" Type="http://schemas.openxmlformats.org/officeDocument/2006/relationships/image" Target="../media/m3267b13285d81bad.svg"/><Relationship Id="rId8" Type="http://schemas.openxmlformats.org/officeDocument/2006/relationships/image" Target="../media/m7931d94e6fa64139.png"/><Relationship Id="rId9" Type="http://schemas.openxmlformats.org/officeDocument/2006/relationships/image" Target="../media/m3267b13285d81bad.sv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fdfc61ae90329d36.png"/><Relationship Id="rId4" Type="http://schemas.openxmlformats.org/officeDocument/2006/relationships/image" Target="../media/m0b972ca2b6f5ba29.jpe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29421776e21552b2.png"/><Relationship Id="rId4" Type="http://schemas.openxmlformats.org/officeDocument/2006/relationships/image" Target="../media/m45dfb40554b88974.png"/><Relationship Id="rId5" Type="http://schemas.openxmlformats.org/officeDocument/2006/relationships/image" Target="../media/mf294a19569d0be3a.svg"/><Relationship Id="rId6" Type="http://schemas.openxmlformats.org/officeDocument/2006/relationships/image" Target="../media/mbba2c9fdd3a2c58b.png"/><Relationship Id="rId7" Type="http://schemas.openxmlformats.org/officeDocument/2006/relationships/image" Target="../media/m9905cf7a6789e3cd.sv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29421776e21552b2.png"/><Relationship Id="rId4" Type="http://schemas.openxmlformats.org/officeDocument/2006/relationships/image" Target="../media/m2749c864704a62f2.png"/><Relationship Id="rId5" Type="http://schemas.openxmlformats.org/officeDocument/2006/relationships/image" Target="../media/mc11fa122556fbd6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0E7C86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55700" y="628650"/>
            <a:ext cx="1089223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3272B"/>
                </a:solidFill>
                <a:latin typeface="JetBrains Mono"/>
              </a:rPr>
              <a:t>АэроТерм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788220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0E7C86"/>
                </a:solidFill>
                <a:latin typeface="JetBrains Mono"/>
              </a:rPr>
              <a:t>Презентация компании · Инженерный сервис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010470"/>
            <a:ext cx="9423400" cy="14527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cap="all">
                <a:solidFill>
                  <a:srgbClr val="23272B"/>
                </a:solidFill>
                <a:latin typeface="Oswald"/>
              </a:rPr>
              <a:t>АэроТерм — инженерно-сервисная компания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602930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66A6E"/>
                </a:solidFill>
                <a:latin typeface="Golos Text"/>
              </a:rPr>
              <a:t>Обслуживаем климатическое и вентиляционное оборудование коммерческих объектов: регламентные работы, диагностика, ремонт и аварийное реагирование. Основана в марте 2025 года.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5689600"/>
            <a:ext cx="2069362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66A6E"/>
                </a:solidFill>
                <a:latin typeface="JetBrains Mono"/>
              </a:rPr>
              <a:t>Автор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92800"/>
            <a:ext cx="1649115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 b="1">
                <a:solidFill>
                  <a:srgbClr val="23272B"/>
                </a:solidFill>
                <a:latin typeface="Golos Text"/>
              </a:rPr>
              <a:t>Команда «АэроТерм»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792115" y="5689600"/>
            <a:ext cx="313259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66A6E"/>
                </a:solidFill>
                <a:latin typeface="JetBrains Mono"/>
              </a:rPr>
              <a:t>Роль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792115" y="5892800"/>
            <a:ext cx="2535138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 b="1">
                <a:solidFill>
                  <a:srgbClr val="23272B"/>
                </a:solidFill>
                <a:latin typeface="Golos Text"/>
              </a:rPr>
              <a:t>Инженерно-сервисная компания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5708253" y="5689600"/>
            <a:ext cx="6356747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66A6E"/>
                </a:solidFill>
                <a:latin typeface="JetBrains Mono"/>
              </a:rPr>
              <a:t>Аудитория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5708253" y="5892800"/>
            <a:ext cx="5747147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 b="1">
                <a:solidFill>
                  <a:srgbClr val="23272B"/>
                </a:solidFill>
                <a:latin typeface="Golos Text"/>
              </a:rPr>
              <a:t>Для потенциального заказчика, который знакомится с компанией впервые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5207000" cy="6858000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4" name="card4"/>
          <p:cNvSpPr/>
          <p:nvPr/>
        </p:nvSpPr>
        <p:spPr>
          <a:xfrm>
            <a:off x="5823588" y="4069599"/>
            <a:ext cx="125723" cy="125723"/>
          </a:xfrm>
          <a:prstGeom prst="roundRect">
            <a:avLst>
              <a:gd name="adj" fmla="val 22728"/>
            </a:avLst>
          </a:prstGeom>
          <a:solidFill>
            <a:srgbClr val="0E7C86"/>
          </a:solidFill>
          <a:ln>
            <a:noFill/>
          </a:ln>
        </p:spPr>
      </p:sp>
      <p:pic>
        <p:nvPicPr>
          <p:cNvPr id="5" name="pic5"/>
          <p:cNvPicPr/>
          <p:nvPr/>
        </p:nvPicPr>
        <p:blipFill>
          <a:blip r:embed="rId4"/>
          <a:srcRect l="28766" t="0" r="28766" b="0"/>
          <a:stretch>
            <a:fillRect/>
          </a:stretch>
        </p:blipFill>
        <p:spPr>
          <a:xfrm>
            <a:off x="12700" y="12700"/>
            <a:ext cx="5181600" cy="6832600"/>
          </a:xfrm>
          <a:prstGeom prst="rect">
            <a:avLst/>
          </a:prstGeom>
        </p:spPr>
      </p:pic>
      <p:sp>
        <p:nvSpPr>
          <p:cNvPr id="6" name="text6"/>
          <p:cNvSpPr>
            <a:spLocks noChangeArrowheads="1"/>
          </p:cNvSpPr>
          <p:nvPr/>
        </p:nvSpPr>
        <p:spPr>
          <a:xfrm>
            <a:off x="5842000" y="635000"/>
            <a:ext cx="622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0E7C86"/>
                </a:solidFill>
                <a:latin typeface="JetBrains Mono"/>
              </a:rPr>
              <a:t>О компании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5842000" y="895350"/>
            <a:ext cx="5613400" cy="850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rgbClr val="23272B"/>
                </a:solidFill>
                <a:latin typeface="Oswald"/>
              </a:rPr>
              <a:t>Кто мы и с какой задачей к нам приходят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5842000" y="2032645"/>
            <a:ext cx="5613400" cy="17194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66A6E"/>
                </a:solidFill>
                <a:latin typeface="Golos Text"/>
              </a:rPr>
              <a:t>«АэроТерм» — сервисная команда по вентиляции, кондиционированию и холодоснабжению коммерческих объектов. С 2025 года обслуживаем и ремонтируем оборудование — от разового выезда до контракта. Обращаются в трёх случаях: оборудование встало; срок ТО; беспорядок после другого подрядчика.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121400" y="3997523"/>
            <a:ext cx="5334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23272B"/>
                </a:solidFill>
                <a:latin typeface="Golos Text"/>
              </a:rPr>
              <a:t>Работаем по регламенту и срокам реакции — обязательства фиксируем в договоре.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-252213"/>
            <a:ext cx="1321197" cy="200620"/>
          </a:xfrm>
          <a:prstGeom prst="rect">
            <a:avLst/>
          </a:prstGeom>
          <a:solidFill>
            <a:srgbClr val="0E7C8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38328" y="1573154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0E7C86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8328" y="2840376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0E7C86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8328" y="4107598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0E7C86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38328" y="5374820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0E7C86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863600" y="-220463"/>
            <a:ext cx="1406620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Проблема рынка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-32543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cap="all">
                <a:solidFill>
                  <a:srgbClr val="23272B"/>
                </a:solidFill>
                <a:latin typeface="Oswald"/>
              </a:rPr>
              <a:t>Малый и средний объект остаётся без внимания крупных подрядчиков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9500" y="1494631"/>
            <a:ext cx="9232900" cy="10259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3272B"/>
                </a:solidFill>
                <a:latin typeface="Golos Text"/>
              </a:rPr>
              <a:t>Крупные подрядчики берут объекты от нескольких тысяч м²</a:t>
            </a:r>
            <a:r>
              <a:rPr lang="ru-RU" sz="1900">
                <a:solidFill>
                  <a:srgbClr val="23272B"/>
                </a:solidFill>
                <a:latin typeface="Golos Text"/>
              </a:rPr>
              <a:t> Малый и средний коммерческий объект для них экономически неинтересен — заявка либо отклоняется, либо уходит в конец очереди.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9500" y="2761853"/>
            <a:ext cx="9232900" cy="10259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3272B"/>
                </a:solidFill>
                <a:latin typeface="Golos Text"/>
              </a:rPr>
              <a:t>Реакция на заявку — от 3 до 7 дней</a:t>
            </a:r>
            <a:r>
              <a:rPr lang="ru-RU" sz="1900">
                <a:solidFill>
                  <a:srgbClr val="23272B"/>
                </a:solidFill>
                <a:latin typeface="Golos Text"/>
              </a:rPr>
              <a:t> Пока крупный игрок согласует выезд, у заказчика простаивает оборудование и растут риски для арендаторов и персонала.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9500" y="4029075"/>
            <a:ext cx="9232900" cy="10259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3272B"/>
                </a:solidFill>
                <a:latin typeface="Golos Text"/>
              </a:rPr>
              <a:t>Непрозрачный регламент работ</a:t>
            </a:r>
            <a:r>
              <a:rPr lang="ru-RU" sz="1900">
                <a:solidFill>
                  <a:srgbClr val="23272B"/>
                </a:solidFill>
                <a:latin typeface="Golos Text"/>
              </a:rPr>
              <a:t> Заказчик не понимает, что именно входит в обслуживание, сколько выездов предусмотрено и по каким нормативам работают инженеры.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9500" y="5296297"/>
            <a:ext cx="9232900" cy="10259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3272B"/>
                </a:solidFill>
                <a:latin typeface="Golos Text"/>
              </a:rPr>
              <a:t>Пик сезона: очередь на выезд до двух недель</a:t>
            </a:r>
            <a:r>
              <a:rPr lang="ru-RU" sz="1900">
                <a:solidFill>
                  <a:srgbClr val="23272B"/>
                </a:solidFill>
                <a:latin typeface="Golos Text"/>
              </a:rPr>
              <a:t> В июне–августе и в январе нагрузка на сервисные службы максимальна, и сроки реакции растягиваются до 14 дней.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6716514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Ниша «АэроТерм»: аккуратный сервис средних объектов с понятным регламентом и коротким сроком реакции.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674588" cy="200620"/>
          </a:xfrm>
          <a:prstGeom prst="rect">
            <a:avLst/>
          </a:prstGeom>
          <a:solidFill>
            <a:srgbClr val="0E7C8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592461"/>
            <a:ext cx="5257800" cy="2112070"/>
          </a:xfrm>
          <a:prstGeom prst="roundRect">
            <a:avLst>
              <a:gd name="adj" fmla="val 901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5" name="card5"/>
          <p:cNvSpPr/>
          <p:nvPr/>
        </p:nvSpPr>
        <p:spPr>
          <a:xfrm>
            <a:off x="1028700" y="1846461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1592461"/>
            <a:ext cx="5257800" cy="2112070"/>
          </a:xfrm>
          <a:prstGeom prst="roundRect">
            <a:avLst>
              <a:gd name="adj" fmla="val 901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7" name="card7"/>
          <p:cNvSpPr/>
          <p:nvPr/>
        </p:nvSpPr>
        <p:spPr>
          <a:xfrm>
            <a:off x="6438900" y="1846461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62000" y="3856930"/>
            <a:ext cx="5257800" cy="2112070"/>
          </a:xfrm>
          <a:prstGeom prst="roundRect">
            <a:avLst>
              <a:gd name="adj" fmla="val 901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9" name="card9"/>
          <p:cNvSpPr/>
          <p:nvPr/>
        </p:nvSpPr>
        <p:spPr>
          <a:xfrm>
            <a:off x="1028700" y="4110930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6172200" y="3856930"/>
            <a:ext cx="5257800" cy="2112070"/>
          </a:xfrm>
          <a:prstGeom prst="roundRect">
            <a:avLst>
              <a:gd name="adj" fmla="val 901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11" name="card11"/>
          <p:cNvSpPr/>
          <p:nvPr/>
        </p:nvSpPr>
        <p:spPr>
          <a:xfrm>
            <a:off x="6438900" y="4110930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pic>
        <p:nvPicPr>
          <p:cNvPr id="12" name="pic12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0300" y="1948061"/>
            <a:ext cx="177800" cy="1778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6"/>
          <a:stretch>
            <a:fillRect/>
          </a:stretch>
        </p:blipFill>
        <p:spPr>
          <a:xfrm>
            <a:off x="6540500" y="1948061"/>
            <a:ext cx="177800" cy="17780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0300" y="4212530"/>
            <a:ext cx="177800" cy="177800"/>
          </a:xfrm>
          <a:prstGeom prst="rect">
            <a:avLst/>
          </a:prstGeom>
        </p:spPr>
      </p:pic>
      <p:pic>
        <p:nvPicPr>
          <p:cNvPr id="15" name="pic15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40500" y="4212530"/>
            <a:ext cx="177800" cy="177800"/>
          </a:xfrm>
          <a:prstGeom prst="rect">
            <a:avLst/>
          </a:prstGeom>
        </p:spPr>
      </p:pic>
      <p:sp>
        <p:nvSpPr>
          <p:cNvPr id="16" name="text16"/>
          <p:cNvSpPr>
            <a:spLocks noChangeArrowheads="1"/>
          </p:cNvSpPr>
          <p:nvPr/>
        </p:nvSpPr>
        <p:spPr>
          <a:xfrm>
            <a:off x="863600" y="666750"/>
            <a:ext cx="66341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Услуги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7467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cap="all">
                <a:solidFill>
                  <a:srgbClr val="23272B"/>
                </a:solidFill>
                <a:latin typeface="Oswald"/>
              </a:rPr>
              <a:t>Что делаем: четыре направления работ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28700" y="2391291"/>
            <a:ext cx="53594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Регламентное ТО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028700" y="2659261"/>
            <a:ext cx="4749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Плановое обслуживание систем вентиляции, кондиционирования, чиллеров и фанкойлов по утверждённому регламенту.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38900" y="2391291"/>
            <a:ext cx="53594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Ремонт и аварийные выезды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38900" y="2659261"/>
            <a:ext cx="4749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Устранение неисправностей, включая поиск утечек хладагента, с выездом на объект в согласованные сроки реакции.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28700" y="4655760"/>
            <a:ext cx="53594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Пусконаладка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28700" y="4923730"/>
            <a:ext cx="4749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Настройка оборудования после монтажа и реконструкции: вывод на рабочие параметры и проверка режимов.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438900" y="4655760"/>
            <a:ext cx="53594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Диагностика и автоматика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438900" y="4923730"/>
            <a:ext cx="4749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Диагностика, настройка автоматики и диспетчеризация с выводом аварийных сигналов заказчику.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246088"/>
            <a:ext cx="1163340" cy="200620"/>
          </a:xfrm>
          <a:prstGeom prst="rect">
            <a:avLst/>
          </a:prstGeom>
          <a:solidFill>
            <a:srgbClr val="0E7C86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63600" y="1277838"/>
            <a:ext cx="121719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Наши отличия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472109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cap="all">
                <a:solidFill>
                  <a:srgbClr val="23272B"/>
                </a:solidFill>
                <a:latin typeface="Oswald"/>
              </a:rPr>
              <a:t>Чем «АэроТерм» отличается от крупных игроков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460129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0E7C86"/>
                </a:solidFill>
                <a:latin typeface="JetBrains Mono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795409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Реакция от 4 часов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178274"/>
            <a:ext cx="3276600" cy="1597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Срок реакции на аварийную заявку по городу закрепляем в договоре: от 4 часов. Для крупного подрядчика с распределением по регионам такая скорость невыгодна, а для нас это норма.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460129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0E7C86"/>
                </a:solidFill>
                <a:latin typeface="JetBrains Mono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2795439"/>
            <a:ext cx="3276600" cy="5002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Постоянный инженер на объекте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422055"/>
            <a:ext cx="3276600" cy="1597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Объект ведёт один и тот же инженер, который знает ваше оборудование и историю его обслуживания. Мы не отправляем «свободную смену» — вы всегда работаете с человеком, который уже был у вас.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460129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0E7C86"/>
                </a:solidFill>
                <a:latin typeface="JetBrains Mono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2795409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Отчёт по каждому выезду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178274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После каждого выезда — отчёт с фотофиксацией и понятный акт: видно, что сделано и какие работы выполнены. Никаких скрытых работ и необъяснённых строк в счёте.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414427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Обязательства — по регламенту работ и срокам реакции, закреплённым в договоре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292920"/>
            <a:ext cx="802184" cy="200620"/>
          </a:xfrm>
          <a:prstGeom prst="rect">
            <a:avLst/>
          </a:prstGeom>
          <a:solidFill>
            <a:srgbClr val="0E7C86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63600" y="1324670"/>
            <a:ext cx="79100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Команда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91264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cap="all">
                <a:solidFill>
                  <a:srgbClr val="23272B"/>
                </a:solidFill>
                <a:latin typeface="Oswald"/>
              </a:rPr>
              <a:t>13 человек на объектах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018730"/>
            <a:ext cx="3852267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600" b="1" spc="-107">
                <a:solidFill>
                  <a:srgbClr val="23272B"/>
                </a:solidFill>
                <a:latin typeface="Oswald"/>
              </a:rPr>
              <a:t>13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679130"/>
            <a:ext cx="3242667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человек в штате: 5 инженеров и 8 техников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4487267" y="3018730"/>
            <a:ext cx="3852366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600" b="1" spc="-107">
                <a:solidFill>
                  <a:srgbClr val="23272B"/>
                </a:solidFill>
                <a:latin typeface="Oswald"/>
              </a:rPr>
              <a:t>5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87267" y="3679130"/>
            <a:ext cx="3852366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инженеров: диагностика, расчёты, надзор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212634" y="3018730"/>
            <a:ext cx="3852267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600" b="1" spc="-107">
                <a:solidFill>
                  <a:srgbClr val="23272B"/>
                </a:solidFill>
                <a:latin typeface="Oswald"/>
              </a:rPr>
              <a:t>8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212634" y="3679130"/>
            <a:ext cx="3242667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техников: плановое обслуживание и ремонт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4536380"/>
            <a:ext cx="3852267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600" b="1" spc="-107">
                <a:solidFill>
                  <a:srgbClr val="23272B"/>
                </a:solidFill>
                <a:latin typeface="Oswald"/>
              </a:rPr>
              <a:t>60+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5196780"/>
            <a:ext cx="3242667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суммарный опыт команды в обслуживании, лет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487267" y="4536380"/>
            <a:ext cx="3852366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600" b="1" spc="-107">
                <a:solidFill>
                  <a:srgbClr val="23272B"/>
                </a:solidFill>
                <a:latin typeface="Oswald"/>
              </a:rPr>
              <a:t>III–IV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487267" y="5196780"/>
            <a:ext cx="3852366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группы по электробезопасности III–IV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212634" y="4536380"/>
            <a:ext cx="3852267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600" b="1" spc="-107">
                <a:solidFill>
                  <a:srgbClr val="23272B"/>
                </a:solidFill>
                <a:latin typeface="Oswald"/>
              </a:rPr>
              <a:t>100%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212634" y="5196780"/>
            <a:ext cx="3852267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допуски к работам на высоте и обучение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290141"/>
            <a:ext cx="1448296" cy="200620"/>
          </a:xfrm>
          <a:prstGeom prst="rect">
            <a:avLst/>
          </a:prstGeom>
          <a:solidFill>
            <a:srgbClr val="0E7C86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63600" y="1321891"/>
            <a:ext cx="1559139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Проекты 2025–2026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668562"/>
            <a:ext cx="10693400" cy="9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cap="all">
                <a:solidFill>
                  <a:srgbClr val="23272B"/>
                </a:solidFill>
                <a:latin typeface="Oswald"/>
              </a:rPr>
              <a:t>Первые проекты «АэроТерм»: результат в цифрах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092200" y="2806402"/>
            <a:ext cx="3454400" cy="762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05"/>
              </a:lnSpc>
            </a:pPr>
            <a:r>
              <a:rPr lang="ru-RU" sz="5900" b="1" spc="-176">
                <a:solidFill>
                  <a:srgbClr val="0E7C86"/>
                </a:solidFill>
                <a:latin typeface="Oswald"/>
              </a:rPr>
              <a:t>9 часов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92200" y="3772198"/>
            <a:ext cx="2844800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0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Запуск приточной установки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92200" y="4305002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Восстановили работу приточной установки за 9 часов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699000" y="2755602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0E7C86"/>
                </a:solidFill>
                <a:latin typeface="Oswald"/>
              </a:rPr>
              <a:t>100%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699000" y="3964007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Плановое ТО чиллеров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699000" y="4256782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6 чиллеров и 24 фанкойла: плановые работы в срок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305800" y="2755602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0E7C86"/>
                </a:solidFill>
                <a:latin typeface="Oswald"/>
              </a:rPr>
              <a:t>−12%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305800" y="3965277"/>
            <a:ext cx="2844800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0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Новый регламент вентиляции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305800" y="4498082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Температура 18–20 °C, энергопотребление ниже на 12%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174159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Обязательства «АэроТерм» — по регламенту работ и срокам реакции, без гарантий результата.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6999C"/>
                </a:solidFill>
                <a:latin typeface="JetBrains Mono"/>
              </a:rPr>
              <a:t>Проекты «АэроТерм», 2025–2026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993477"/>
            <a:ext cx="768648" cy="200620"/>
          </a:xfrm>
          <a:prstGeom prst="rect">
            <a:avLst/>
          </a:prstGeom>
          <a:solidFill>
            <a:srgbClr val="0E7C8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128738"/>
            <a:ext cx="2247900" cy="3735784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568700" y="2128738"/>
            <a:ext cx="2247900" cy="3735784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375400" y="2128738"/>
            <a:ext cx="2247900" cy="3735784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9182100" y="2128738"/>
            <a:ext cx="2247900" cy="3735784"/>
          </a:xfrm>
          <a:prstGeom prst="roundRect">
            <a:avLst>
              <a:gd name="adj" fmla="val 847"/>
            </a:avLst>
          </a:prstGeom>
          <a:solidFill>
            <a:srgbClr val="23272B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62300" y="3888680"/>
            <a:ext cx="254000" cy="2159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9000" y="3888680"/>
            <a:ext cx="254000" cy="2159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5700" y="3888680"/>
            <a:ext cx="254000" cy="215900"/>
          </a:xfrm>
          <a:prstGeom prst="rect">
            <a:avLst/>
          </a:prstGeom>
        </p:spPr>
      </p:pic>
      <p:sp>
        <p:nvSpPr>
          <p:cNvPr id="11" name="text11"/>
          <p:cNvSpPr>
            <a:spLocks noChangeArrowheads="1"/>
          </p:cNvSpPr>
          <p:nvPr/>
        </p:nvSpPr>
        <p:spPr>
          <a:xfrm>
            <a:off x="863600" y="1025227"/>
            <a:ext cx="75747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Процесс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1105198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cap="all">
                <a:solidFill>
                  <a:srgbClr val="23272B"/>
                </a:solidFill>
                <a:latin typeface="Oswald"/>
              </a:rPr>
              <a:t>Как устроена работа с заказчиком: от заявки до акта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2306538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0E7C86"/>
                </a:solidFill>
                <a:latin typeface="Oswald"/>
              </a:rPr>
              <a:t>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66800" y="3296503"/>
            <a:ext cx="196596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3272B"/>
                </a:solidFill>
                <a:latin typeface="Golos Text"/>
              </a:rPr>
              <a:t>Заявка и выезд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66800" y="3645793"/>
            <a:ext cx="1663700" cy="142954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Звонок или письмо: фиксируем объект, оборудование и суть обращения, согласуем время выезда инженера.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73500" y="2306538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0E7C86"/>
                </a:solidFill>
                <a:latin typeface="Oswald"/>
              </a:rPr>
              <a:t>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873500" y="3297138"/>
            <a:ext cx="1663700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23272B"/>
                </a:solidFill>
                <a:latin typeface="Golos Text"/>
              </a:rPr>
              <a:t>Осмотр и расчёт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873500" y="3880743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Инженер осматривает оборудование, затем готовим дефектную ведомость и расчёт — состав работ и цена известны до начала.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80200" y="2306538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0E7C86"/>
                </a:solidFill>
                <a:latin typeface="Oswald"/>
              </a:rPr>
              <a:t>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80200" y="3297138"/>
            <a:ext cx="1663700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23272B"/>
                </a:solidFill>
                <a:latin typeface="Golos Text"/>
              </a:rPr>
              <a:t>Договор и регламент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680200" y="3880743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Заключаем договор с регламентом работ и сроками реакции. Обязательства — только по регламенту и срокам.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486900" y="2306538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0E7C86"/>
                </a:solidFill>
                <a:latin typeface="Oswald"/>
              </a:rPr>
              <a:t>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486900" y="3296503"/>
            <a:ext cx="196596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E7E9EB"/>
                </a:solidFill>
                <a:latin typeface="Golos Text"/>
              </a:rPr>
              <a:t>Работы и акт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486900" y="3645793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Плановое ТО по графику или аварийный выезд — по регламенту; завершаем актом и отчётом с фотофиксацией.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817390" cy="200620"/>
          </a:xfrm>
          <a:prstGeom prst="rect">
            <a:avLst/>
          </a:prstGeom>
          <a:solidFill>
            <a:srgbClr val="0E7C8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874000" y="3896916"/>
            <a:ext cx="127000" cy="127000"/>
          </a:xfrm>
          <a:prstGeom prst="roundRect">
            <a:avLst>
              <a:gd name="adj" fmla="val 45000"/>
            </a:avLst>
          </a:prstGeom>
          <a:solidFill>
            <a:srgbClr val="1F6FEB"/>
          </a:solidFill>
          <a:ln>
            <a:noFill/>
          </a:ln>
        </p:spPr>
      </p:sp>
      <p:pic>
        <p:nvPicPr>
          <p:cNvPr id="5" name="pic5"/>
          <p:cNvPicPr/>
          <p:nvPr/>
        </p:nvPicPr>
        <p:blipFill>
          <a:blip r:embed="rId4"/>
          <a:stretch>
            <a:fillRect/>
          </a:stretch>
        </p:blipFill>
        <p:spPr>
          <a:xfrm>
            <a:off x="762000" y="2006402"/>
            <a:ext cx="6705600" cy="3911600"/>
          </a:xfrm>
          <a:prstGeom prst="rect">
            <a:avLst/>
          </a:prstGeom>
        </p:spPr>
      </p:pic>
      <p:sp>
        <p:nvSpPr>
          <p:cNvPr id="6" name="text6"/>
          <p:cNvSpPr>
            <a:spLocks noChangeArrowheads="1"/>
          </p:cNvSpPr>
          <p:nvPr/>
        </p:nvSpPr>
        <p:spPr>
          <a:xfrm>
            <a:off x="863600" y="666750"/>
            <a:ext cx="200205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Оснащение и география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8610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cap="all">
                <a:solidFill>
                  <a:srgbClr val="23272B"/>
                </a:solidFill>
                <a:latin typeface="Oswald"/>
              </a:rPr>
              <a:t>Работаем в Москве и Подмосковье: выезд до 150 км от МКАД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8115300" y="3811191"/>
            <a:ext cx="763548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3272B"/>
                </a:solidFill>
                <a:latin typeface="Oswald"/>
              </a:rPr>
              <a:t>Москва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071275"/>
            <a:ext cx="4493816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Выезды на объекты — в радиусе до 150 км от МКАД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343900" y="6140450"/>
            <a:ext cx="370332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666A6E"/>
                </a:solidFill>
                <a:latin typeface="JetBrains Mono"/>
              </a:rPr>
              <a:t>Границы: OpenStreetMap · geoBoundaries · ODbL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812330" cy="200620"/>
          </a:xfrm>
          <a:prstGeom prst="rect">
            <a:avLst/>
          </a:prstGeom>
          <a:solidFill>
            <a:srgbClr val="0E7C8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807865"/>
            <a:ext cx="5257800" cy="4415135"/>
          </a:xfrm>
          <a:prstGeom prst="roundRect">
            <a:avLst>
              <a:gd name="adj" fmla="val 431"/>
            </a:avLst>
          </a:prstGeom>
          <a:solidFill>
            <a:srgbClr val="CEDBDD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1092200" y="211266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1807865"/>
            <a:ext cx="5257800" cy="4415135"/>
          </a:xfrm>
          <a:prstGeom prst="roundRect">
            <a:avLst>
              <a:gd name="adj" fmla="val 43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6502400" y="211266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666A6E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4750" y="2207915"/>
            <a:ext cx="139700" cy="1143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97650" y="2207915"/>
            <a:ext cx="114300" cy="114300"/>
          </a:xfrm>
          <a:prstGeom prst="rect">
            <a:avLst/>
          </a:prstGeom>
        </p:spPr>
      </p:pic>
      <p:sp>
        <p:nvSpPr>
          <p:cNvPr id="10" name="text10"/>
          <p:cNvSpPr>
            <a:spLocks noChangeArrowheads="1"/>
          </p:cNvSpPr>
          <p:nvPr/>
        </p:nvSpPr>
        <p:spPr>
          <a:xfrm>
            <a:off x="863600" y="666750"/>
            <a:ext cx="1995980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Условия начала работы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880070"/>
            <a:ext cx="11303000" cy="45161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456"/>
              </a:lnSpc>
            </a:pPr>
            <a:r>
              <a:rPr lang="ru-RU" sz="3200" b="1" spc="-63">
                <a:solidFill>
                  <a:srgbClr val="23272B"/>
                </a:solidFill>
                <a:latin typeface="Oswald"/>
              </a:rPr>
              <a:t>Что входит и что не входит в обслуживание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524000" y="2143145"/>
            <a:ext cx="890588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Входит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92200" y="2644477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23272B"/>
                </a:solidFill>
                <a:latin typeface="Golos Text"/>
              </a:rPr>
              <a:t>Входит: плановые ТО по регламенту — по согласованному графику, с фиксацией объёма работ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92200" y="3273127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23272B"/>
                </a:solidFill>
                <a:latin typeface="Golos Text"/>
              </a:rPr>
              <a:t>Входит: аварийные выезды в сроки реакции, закреплённые в договоре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92200" y="3901777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23272B"/>
                </a:solidFill>
                <a:latin typeface="Golos Text"/>
              </a:rPr>
              <a:t>Входит: диагностика и мелкий ремонт — поиск неисправности, замена расходников, настройка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92200" y="4530427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23272B"/>
                </a:solidFill>
                <a:latin typeface="Golos Text"/>
              </a:rPr>
              <a:t>Входит: чистка теплообменников и фильтров, дозаправка хладагента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92200" y="5159077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23272B"/>
                </a:solidFill>
                <a:latin typeface="Golos Text"/>
              </a:rPr>
              <a:t>Входит: отчёт и акт по каждому выезду — с перечнем работ и рекомендациями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934200" y="2143145"/>
            <a:ext cx="12521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666A6E"/>
                </a:solidFill>
                <a:latin typeface="Golos Text"/>
              </a:rPr>
              <a:t>Не входит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502400" y="2644477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666A6E"/>
                </a:solidFill>
                <a:latin typeface="Golos Text"/>
              </a:rPr>
              <a:t>Не входит: поставка дорогостоящих узлов — компрессоров, чиллеров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502400" y="3273127"/>
            <a:ext cx="5232400" cy="250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666A6E"/>
                </a:solidFill>
                <a:latin typeface="Golos Text"/>
              </a:rPr>
              <a:t>Не входит: капитальный ремонт и модернизация систем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502400" y="3663652"/>
            <a:ext cx="5232400" cy="250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666A6E"/>
                </a:solidFill>
                <a:latin typeface="Golos Text"/>
              </a:rPr>
              <a:t>Не входит: электромонтажные и строительные работы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502400" y="4054177"/>
            <a:ext cx="5232400" cy="250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666A6E"/>
                </a:solidFill>
                <a:latin typeface="Golos Text"/>
              </a:rPr>
              <a:t>Не входит: круглосуточное дежурство на объекте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272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5065316"/>
            <a:ext cx="2154932" cy="533400"/>
          </a:xfrm>
          <a:prstGeom prst="roundRect">
            <a:avLst>
              <a:gd name="adj" fmla="val 28571"/>
            </a:avLst>
          </a:prstGeom>
          <a:solidFill>
            <a:srgbClr val="0E7C86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069332" y="5065316"/>
            <a:ext cx="2180927" cy="533400"/>
          </a:xfrm>
          <a:prstGeom prst="roundRect">
            <a:avLst>
              <a:gd name="adj" fmla="val 28571"/>
            </a:avLst>
          </a:prstGeom>
          <a:noFill/>
          <a:ln w="6350" cap="flat">
            <a:solidFill>
              <a:srgbClr val="E8E8EB">
                <a:alpha val="30196"/>
              </a:srgbClr>
            </a:solidFill>
          </a:ln>
        </p:spPr>
      </p:sp>
      <p:sp>
        <p:nvSpPr>
          <p:cNvPr id="6" name="card6"/>
          <p:cNvSpPr/>
          <p:nvPr/>
        </p:nvSpPr>
        <p:spPr>
          <a:xfrm>
            <a:off x="8890000" y="1974850"/>
            <a:ext cx="2413000" cy="2413000"/>
          </a:xfrm>
          <a:prstGeom prst="roundRect">
            <a:avLst>
              <a:gd name="adj" fmla="val 789"/>
            </a:avLst>
          </a:prstGeom>
          <a:solidFill>
            <a:srgbClr val="FFFFFF"/>
          </a:solidFill>
          <a:ln>
            <a:noFill/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18600" y="2203450"/>
            <a:ext cx="1955800" cy="1955800"/>
          </a:xfrm>
          <a:prstGeom prst="rect">
            <a:avLst/>
          </a:prstGeom>
        </p:spPr>
      </p:pic>
      <p:sp>
        <p:nvSpPr>
          <p:cNvPr id="8" name="text8"/>
          <p:cNvSpPr>
            <a:spLocks noChangeArrowheads="1"/>
          </p:cNvSpPr>
          <p:nvPr/>
        </p:nvSpPr>
        <p:spPr>
          <a:xfrm>
            <a:off x="762000" y="1259185"/>
            <a:ext cx="7747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E7E9EB"/>
                </a:solidFill>
                <a:latin typeface="JetBrains Mono"/>
              </a:rPr>
              <a:t>Следующий шаг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1494135"/>
            <a:ext cx="7137400" cy="19328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040"/>
              </a:lnSpc>
            </a:pPr>
            <a:r>
              <a:rPr lang="ru-RU" sz="4800" b="1" spc="-119">
                <a:solidFill>
                  <a:srgbClr val="E7E9EB"/>
                </a:solidFill>
                <a:latin typeface="Oswald"/>
              </a:rPr>
              <a:t>Оставьте заявку — инженер «АэроТерм» приедет на объект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3549253"/>
            <a:ext cx="5740400" cy="1117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75"/>
              </a:lnSpc>
            </a:pPr>
            <a:r>
              <a:rPr lang="ru-RU" sz="1450">
                <a:solidFill>
                  <a:srgbClr val="E7EAEB"/>
                </a:solidFill>
                <a:latin typeface="Golos Text"/>
              </a:rPr>
              <a:t>Инженер осмотрит оборудование, снимет замеры и подготовит дефектную ведомость с расчётом стоимости обслуживания. По итогам осмотра вы получаете регламент работ и сроки реакции, зафиксированные в договоре.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973227" y="5229146"/>
            <a:ext cx="1732478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FFFFFF"/>
                </a:solidFill>
                <a:latin typeface="Golos Text"/>
              </a:rPr>
              <a:t>Оставить заявку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3277959" y="5229146"/>
            <a:ext cx="1763673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E7E9EB"/>
                </a:solidFill>
                <a:latin typeface="Golos Text"/>
              </a:rPr>
              <a:t>Получить расчёт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750300" y="4565650"/>
            <a:ext cx="2692400" cy="330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250"/>
              </a:lnSpc>
            </a:pPr>
            <a:r>
              <a:rPr lang="ru-RU" sz="950" cap="all" spc="133">
                <a:solidFill>
                  <a:srgbClr val="E7E9EB"/>
                </a:solidFill>
                <a:latin typeface="JetBrains Mono"/>
              </a:rPr>
              <a:t>Заявка на выезд инженера и расчёт обслуживания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АэроТерм — инженерно-сервисная компания</dc:title>
  <dc:creator>Слайда</dc:creator>
</cp:coreProperties>
</file>