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Меня зовут [Имя], я представляю компанию «Название». Сегодня я расскажу, чем мы занимаемся, для кого работаем и какие результаты уже достигли. Надеюсь, что после презентации вы увидите в нас надёжного партнёра для вашего бизнеса.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Спасибо за внимание! Если вы хотите обсудить ваш проект, просто оставьте заявку на консультацию — мы свяжемся с вами в течение рабочего дня. Наши контакты и QR-код на слайде, так что вы можете легко перейти на сайт и заполнить форму. Будем рады помочь вам с реализацией задач!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Начнём с главного: кто мы и с кем работаем. Наша миссия — помогать бизнесу расти, внедряя надёжные инженерные решения для промышленности и инфраструктуры. Мы закрываем полный цикл: от проектирования до поставки оборудования, монтажа и сервиса. Наши клиенты — это B2B-компании: производственные предприятия, строительные организации и операторы инфраструктуры. Главное, что мы даём партнёрам, — это предсказуемость: сокращаем сроки и издержки, берём на себя ответственность за результат. Дальше расскажу, как мы пришли к такому подходу и что стоит за нашими цифрами.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говорить о направлениях, давайте познакомимся с цифрами. Мы на рынке уже 17 лет — это серьёзный срок, за который мы прошли путь от небольшой команды до компании с 120 специалистами. За это время реализовано более 240 проектов, и у нас 85 постоянных клиентов, которые возвращаются к нам снова. Эти цифры — не просто статистика, а доказательство того, что нас выбирают и нам доверяют. Дальше расскажу, как именно мы работаем и чем можем быть полезны именно вам.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работаем по четырём ключевым направлениям, которые закрывают полный цикл потребностей клиента. Начнём с производства — у нас собственные мощности, поэтому мы контролируем качество на каждом этапе. Далее — поставки: мы берём на себя логистику и гарантируем сроки. Третье направление — сервисное обслуживание, чтобы ваше оборудование работало без простоев. И наконец, консалтинг — помогаем оптимизировать процессы и выбрать правильные решения. Такой комплексный подход позволяет быть надёжным партнёром на всех этапах сотрудничества.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клиент сравнивает нас с другими подрядчиками, он смотрит на четыре вещи: опыт, скорость, цену и гарантии. По опыту мы впереди — на рынке с 2012 года, а конкуренты в среднем работают вдвое меньше. По срокам мы тоже выигрываем: средний проект сдаём за 4 месяца, у других это занимает от полугода. При этом цена у нас сопоставима с рынком — мы не демпингуем, но и не завышаем. И главное — мы единственные, кто даёт гарантию 3 года и полностью локализован в регионе, а значит, всегда рядом с клиентом.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Расскажу о паре наших проектов, чтобы было понятно, как мы работаем. Вот крупный ритейлер — 120 магазинов по всей стране. У них была боль: склады работали медленно, в сезон заказы задерживались. Мы внедрили систему управления складом, обучили персонал — и за полгода скорость обработки заказов выросла в 2,4 раза. Это не разовая история — такие результаты мы привозим системно. Дальше покажу ещё один кейс и общую картину по клиентам.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Наши ключевые специалисты — это люди, которые отвечают за результат на каждом этапе. Иван Петров, руководитель компании, имеет 15-летний опыт в отрасли и лично контролирует стратегические проекты. Мария Смирнова — ведущий инженер-проектировщик, её решения ложатся в основу наших разработок. Алексей Волков управляет проектами так, что сроки и бюджет всегда под контролем. Елена Кузнецова — главный технолог, она отвечает за качество и внедрение инноваций. Вместе они гарантируют, что вы получаете экспертизу высокого уровня на каждом этапе сотрудничества.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работаем по всей России — от Калининграда до Владивостока. Головной офис находится в Москве, а региональные представительства открыты в Санкт-Петербурге, Екатеринбурге и других ключевых городах. Это позволяет нам быть ближе к клиентам и оперативно реагировать на их запросы. Наши услуги доступны в 82 городах России, а также в Беларуси и Казахстане. Если ваш бизнес находится в любом из этих регионов — мы готовы начать работу уже завтра.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Расскажу, как мы выстроили работу с клиентом — так, чтобы на каждом этапе вы понимали, что происходит и что будет дальше. Всё начинается с заявки: мы уточняем задачу и в течение пары дней даём коммерческое предложение с фиксированной сметой и сроками. После подписания договора работа идёт по этапам с точками контроля — вы всегда видите промежуточный результат и можете влиять на ход проекта. И наконец, после сдачи мы не исчезаем: остаёмся на связи, даём гарантию и сопровождаем проект дальше.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66d5875c46ab5528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ad0f25750be89ae6.png"/><Relationship Id="rId4" Type="http://schemas.openxmlformats.org/officeDocument/2006/relationships/image" Target="../media/m2983c2de9bd35a82.png"/><Relationship Id="rId5" Type="http://schemas.openxmlformats.org/officeDocument/2006/relationships/image" Target="../media/m4f2ab411edfe8031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3f73d9c86d1d2fa7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04296f7d092a55ef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0ba781167910bb46.png"/><Relationship Id="rId4" Type="http://schemas.openxmlformats.org/officeDocument/2006/relationships/image" Target="../media/mf9ef4d622b52459e.png"/><Relationship Id="rId5" Type="http://schemas.openxmlformats.org/officeDocument/2006/relationships/image" Target="../media/m58c7390d79c14bdd.svg"/><Relationship Id="rId6" Type="http://schemas.openxmlformats.org/officeDocument/2006/relationships/image" Target="../media/mb2d6008cd4042f8b.png"/><Relationship Id="rId8" Type="http://schemas.openxmlformats.org/officeDocument/2006/relationships/image" Target="../media/mbd0080d6c22ee336.png"/><Relationship Id="rId9" Type="http://schemas.openxmlformats.org/officeDocument/2006/relationships/image" Target="../media/mfd25aa829fe502d6.svg"/><Relationship Id="rId10" Type="http://schemas.openxmlformats.org/officeDocument/2006/relationships/image" Target="../media/m8f9c5421b0dbc13f.png"/><Relationship Id="rId11" Type="http://schemas.openxmlformats.org/officeDocument/2006/relationships/image" Target="../media/mc48b4541eab646aa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b49c22dc9522959a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5160a6c589a3ce5d.png"/><Relationship Id="rId4" Type="http://schemas.openxmlformats.org/officeDocument/2006/relationships/image" Target="../media/mb91957edea82da2c.jpe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76c78f6a19900271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be717b63604cdec5.png"/><Relationship Id="rId4" Type="http://schemas.openxmlformats.org/officeDocument/2006/relationships/image" Target="../media/mbf7e851405901e3b.jpe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12cd2d42d75c6e3b.png"/><Relationship Id="rId4" Type="http://schemas.openxmlformats.org/officeDocument/2006/relationships/image" Target="../media/m4b56c82fbda7ea42.png"/><Relationship Id="rId5" Type="http://schemas.openxmlformats.org/officeDocument/2006/relationships/image" Target="../media/m488f85e127a7d704.svg"/><Relationship Id="rId6" Type="http://schemas.openxmlformats.org/officeDocument/2006/relationships/image" Target="../media/mc86a32e2f7dd5c8e.png"/><Relationship Id="rId7" Type="http://schemas.openxmlformats.org/officeDocument/2006/relationships/image" Target="../media/m488f85e127a7d70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39196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4E79"/>
                </a:solidFill>
                <a:latin typeface="Manrope"/>
              </a:rPr>
              <a:t>Презентация компании · для партнёров и клиентов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707555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Компания «Название» — надёжный партнёр для вашего бизнеса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905746"/>
            <a:ext cx="7010400" cy="1231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Более 15 лет мы помогаем бизнесу решать задачи в сфере логистики, производства и IT-инфраструктуры. Рассказываем, чем занимаемся, какие результаты уже достигли и как можем быть полезны вам.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904131"/>
            <a:ext cx="168693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92091"/>
            <a:ext cx="1566029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Имя Фамилия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473424" y="5904131"/>
            <a:ext cx="140630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473424" y="6092091"/>
            <a:ext cx="1285399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Должность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950990" y="5904131"/>
            <a:ext cx="4738291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950990" y="6092091"/>
            <a:ext cx="4738291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потенциальных партнёров и клиентов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594523"/>
            <a:ext cx="2331839" cy="533400"/>
          </a:xfrm>
          <a:prstGeom prst="roundRect">
            <a:avLst>
              <a:gd name="adj" fmla="val 28571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246239" y="4594523"/>
            <a:ext cx="1757462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FFF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1993900"/>
            <a:ext cx="2413000" cy="2413000"/>
          </a:xfrm>
          <a:prstGeom prst="roundRect">
            <a:avLst>
              <a:gd name="adj" fmla="val 9473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222500"/>
            <a:ext cx="1955800" cy="19558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762000" y="1725632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Следующий шаг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2041227"/>
            <a:ext cx="7137400" cy="1292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FFFFF"/>
                </a:solidFill>
                <a:latin typeface="Manrope"/>
              </a:rPr>
              <a:t>Свяжитесь с нами — обсудим ваш проект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354685"/>
            <a:ext cx="5740400" cy="8413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FFFFF"/>
                </a:solidFill>
                <a:latin typeface="Manrope"/>
              </a:rPr>
              <a:t>Оставьте заявку на консультацию — мы свяжемся с вами в течение рабочего дня, ответим на вопросы и предложим решение под вашу задачу.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55536" y="4758353"/>
            <a:ext cx="1944767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Оставить заявку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497213" y="4758353"/>
            <a:ext cx="1255514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Позвонить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750300" y="4584700"/>
            <a:ext cx="2692400" cy="292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00"/>
              </a:lnSpc>
            </a:pPr>
            <a:r>
              <a:rPr lang="ru-RU" sz="950" cap="all" spc="133">
                <a:solidFill>
                  <a:srgbClr val="FFFFFF"/>
                </a:solidFill>
                <a:latin typeface="Manrope"/>
              </a:rPr>
              <a:t>Сканируйте, чтобы перейти на сайт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361348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290829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22031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514979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104305"/>
            <a:ext cx="159010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О компании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33856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Кто мы и для кого работаем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227965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Миссия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Помогаем бизнесу расти, внедряя надёжные инженерные решения для промышленности и инфраструктуры.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20913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Направления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Проектирование, поставка оборудования, монтаж и сервис — полный цикл для ваших объектов.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13861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Для кого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Работаем с B2B-клиентами: производственные предприятия, строительные компании, операторы инфраструктуры.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506809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Польза партнёрам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Сокращаем сроки и издержки, берём на себя ответственность за результат на каждом этапе.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065933"/>
            <a:ext cx="5232400" cy="1771650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197600" y="2065933"/>
            <a:ext cx="5232400" cy="1771650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4040783"/>
            <a:ext cx="5232400" cy="1771650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97600" y="4040783"/>
            <a:ext cx="5232400" cy="1771650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039217"/>
            <a:ext cx="252938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Компания в цифрах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33697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Наша история и ключевые цифры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23199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17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3053358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Лет на рынке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335244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 2009 года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77000" y="23199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240+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77000" y="3053358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Реализованных проектов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77000" y="335244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 всей России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41400" y="429478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85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1400" y="5028208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Постоянных клиентов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1400" y="532729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 12 отраслях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77000" y="429478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120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77000" y="5028208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Сотрудников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77000" y="532729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 штате и на проектах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4496"/>
            <a:ext cx="52578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172200" y="1524496"/>
            <a:ext cx="52578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4262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3822898"/>
            <a:ext cx="52578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10160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6172200" y="3822898"/>
            <a:ext cx="52578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64262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11" name="pic11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867396"/>
            <a:ext cx="177800" cy="1778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6"/>
          <a:stretch>
            <a:fillRect/>
          </a:stretch>
        </p:blipFill>
        <p:spPr>
          <a:xfrm>
            <a:off x="6527800" y="1867396"/>
            <a:ext cx="177800" cy="1778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17600" y="4165798"/>
            <a:ext cx="177800" cy="1778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27800" y="4165798"/>
            <a:ext cx="177800" cy="177800"/>
          </a:xfrm>
          <a:prstGeom prst="rect">
            <a:avLst/>
          </a:prstGeom>
        </p:spPr>
      </p:pic>
      <p:sp>
        <p:nvSpPr>
          <p:cNvPr id="15" name="text15"/>
          <p:cNvSpPr>
            <a:spLocks noChangeArrowheads="1"/>
          </p:cNvSpPr>
          <p:nvPr/>
        </p:nvSpPr>
        <p:spPr>
          <a:xfrm>
            <a:off x="1117600" y="628650"/>
            <a:ext cx="283597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Направления и услуги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7422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мы делаем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16000" y="2307451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Производство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16000" y="2572246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Собственные производственные мощности, контроль качества на каждом этапе.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26200" y="2307451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Поставки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26200" y="2572246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Комплексные поставки оборудования и материалов точно в срок.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16000" y="4605853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Сервисное обслуживание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16000" y="4870648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Гарантийное и постгарантийное обслуживание, ремонт и модернизация.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426200" y="4605853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Консалтинг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426200" y="4870648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Технические консультации, аудит и оптимизация процессов.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883966"/>
            <a:ext cx="10668000" cy="3562350"/>
          </a:xfrm>
          <a:prstGeom prst="roundRect">
            <a:avLst>
              <a:gd name="adj" fmla="val 6417"/>
            </a:avLst>
          </a:prstGeom>
          <a:noFill/>
          <a:ln w="12700" cap="flat">
            <a:solidFill>
              <a:srgbClr val="E0E7ED"/>
            </a:solidFill>
          </a:ln>
        </p:spPr>
      </p:sp>
      <p:sp>
        <p:nvSpPr>
          <p:cNvPr id="4" name="card4"/>
          <p:cNvSpPr/>
          <p:nvPr/>
        </p:nvSpPr>
        <p:spPr>
          <a:xfrm>
            <a:off x="5504656" y="1896666"/>
            <a:ext cx="2956322" cy="55245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504656" y="2449116"/>
            <a:ext cx="2956322" cy="55245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504656" y="3001566"/>
            <a:ext cx="2956322" cy="55245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504656" y="3554016"/>
            <a:ext cx="2956322" cy="77470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504656" y="4328716"/>
            <a:ext cx="2956322" cy="55245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5504656" y="4881166"/>
            <a:ext cx="2956322" cy="55245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871835"/>
            <a:ext cx="280382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Почему выбирают нас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131491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Сравнение с конкурентами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65200" y="2058591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Критерий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437624" y="2058591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F4E79"/>
                </a:solidFill>
                <a:latin typeface="Manrope"/>
              </a:rPr>
              <a:t>Мы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393946" y="2058591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Конкуренты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65200" y="2611041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Опыт на рынке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5437624" y="2611041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 2012 года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393946" y="2611041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в среднем 5-7 лет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65200" y="3163491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Сроки реализации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437624" y="3163491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от 4 месяцев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393946" y="3163491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от 6-8 месяцев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65200" y="3827066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Цена/качество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5437624" y="3827066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оптимальное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638778" y="3719116"/>
            <a:ext cx="2600722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7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выше или непредсказуемо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65200" y="4490641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Гарантия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5437624" y="4490641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3 года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393946" y="4490641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 год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65200" y="5043091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Локализация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5437624" y="5043091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местная компания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393946" y="5043091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часто иногородние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762000" y="5598716"/>
            <a:ext cx="76454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Мы выигрываем по совокупности критериев: опыт, сроки и локализация — наши ключевые преимущества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05496"/>
            <a:ext cx="2667000" cy="4317504"/>
          </a:xfrm>
          <a:prstGeom prst="roundRect">
            <a:avLst>
              <a:gd name="adj" fmla="val 857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41400" y="2619177"/>
            <a:ext cx="2108200" cy="889000"/>
          </a:xfrm>
          <a:prstGeom prst="roundRect">
            <a:avLst>
              <a:gd name="adj" fmla="val 25714"/>
            </a:avLst>
          </a:prstGeom>
          <a:solidFill>
            <a:srgbClr val="F4F5F7"/>
          </a:solidFill>
          <a:ln>
            <a:noFill/>
          </a:ln>
          <a:effectLst>
            <a:outerShdw blurRad="381000" dist="152400" dir="5400000" rotWithShape="0">
              <a:srgbClr val="15151C">
                <a:alpha val="14118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3581400" y="1905496"/>
            <a:ext cx="4775200" cy="4317504"/>
          </a:xfrm>
          <a:prstGeom prst="roundRect">
            <a:avLst>
              <a:gd name="adj" fmla="val 5294"/>
            </a:avLst>
          </a:prstGeom>
          <a:noFill/>
          <a:ln w="6350" cap="flat">
            <a:solidFill>
              <a:srgbClr val="E0E7ED"/>
            </a:solidFill>
          </a:ln>
        </p:spPr>
      </p:sp>
      <p:sp>
        <p:nvSpPr>
          <p:cNvPr id="6" name="card6"/>
          <p:cNvSpPr/>
          <p:nvPr/>
        </p:nvSpPr>
        <p:spPr>
          <a:xfrm>
            <a:off x="8509000" y="1905496"/>
            <a:ext cx="2921000" cy="4317504"/>
          </a:xfrm>
          <a:prstGeom prst="roundRect">
            <a:avLst>
              <a:gd name="adj" fmla="val 7826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/>
          <a:srcRect l="0" t="12517" r="0" b="12517"/>
          <a:stretch>
            <a:fillRect/>
          </a:stretch>
        </p:blipFill>
        <p:spPr>
          <a:xfrm>
            <a:off x="1041400" y="2619177"/>
            <a:ext cx="2108200" cy="8890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1117600" y="628650"/>
            <a:ext cx="209576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Кейсы клиентов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0978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Наши клиенты и реализованные проекты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3693468"/>
            <a:ext cx="2133600" cy="18232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82"/>
              </a:lnSpc>
            </a:pPr>
            <a:r>
              <a:rPr lang="ru-RU" sz="1150">
                <a:solidFill>
                  <a:srgbClr val="636569"/>
                </a:solidFill>
                <a:latin typeface="Manrope"/>
              </a:rPr>
              <a:t>Крупный ритейлер с сетью из 120 магазинов в 15 городах России. Обратился к нам с задачей автоматизировать складскую логистику и сократить время обработки заказов.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892550" y="3025656"/>
            <a:ext cx="478790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cap="all" spc="144">
                <a:solidFill>
                  <a:srgbClr val="1F4E79"/>
                </a:solidFill>
                <a:latin typeface="Manrope"/>
              </a:rPr>
              <a:t>Задача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892550" y="3235523"/>
            <a:ext cx="4178300" cy="727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5"/>
              </a:lnSpc>
            </a:pPr>
            <a:r>
              <a:rPr lang="ru-RU" sz="1250">
                <a:solidFill>
                  <a:srgbClr val="15171C"/>
                </a:solidFill>
                <a:latin typeface="Manrope"/>
              </a:rPr>
              <a:t>Автоматизировать складскую логистику и сократить время обработки заказов в пиковые сезоны.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3892550" y="4413131"/>
            <a:ext cx="478790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cap="all" spc="144">
                <a:solidFill>
                  <a:srgbClr val="1F4E79"/>
                </a:solidFill>
                <a:latin typeface="Manrope"/>
              </a:rPr>
              <a:t>Решение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3892550" y="4622998"/>
            <a:ext cx="4178300" cy="488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5"/>
              </a:lnSpc>
            </a:pPr>
            <a:r>
              <a:rPr lang="ru-RU" sz="1250">
                <a:solidFill>
                  <a:srgbClr val="15171C"/>
                </a:solidFill>
                <a:latin typeface="Manrope"/>
              </a:rPr>
              <a:t>Внедрили WMS-систему с адресным хранением и штрихкодированием, обучили 40 сотрудников.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813800" y="2906593"/>
            <a:ext cx="2919984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cap="all" spc="144">
                <a:solidFill>
                  <a:srgbClr val="E0E7ED"/>
                </a:solidFill>
                <a:latin typeface="Manrope"/>
              </a:rPr>
              <a:t>Результат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813800" y="3130748"/>
            <a:ext cx="2946400" cy="774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6000"/>
              </a:lnSpc>
            </a:pPr>
            <a:r>
              <a:rPr lang="ru-RU" sz="6000" b="1" spc="-239">
                <a:solidFill>
                  <a:srgbClr val="E0E7ED"/>
                </a:solidFill>
                <a:latin typeface="Manrope"/>
              </a:rPr>
              <a:t>×2,4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813800" y="4108648"/>
            <a:ext cx="2336800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рост скорости обработки заказов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813800" y="4591248"/>
            <a:ext cx="2336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E0E7ED"/>
                </a:solidFill>
                <a:latin typeface="Manrope"/>
              </a:rPr>
              <a:t>Результат за 6 месяцев после внедрения системы управления складом.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компании, 2025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2705100" y="212000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7ED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8216801" y="212000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7E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2705001" y="4370388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7ED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8216900" y="4370388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7ED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586581"/>
            <a:ext cx="192074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Наша команда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151037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Команда, которая делает результат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578100" y="250354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1F4E79"/>
                </a:solidFill>
                <a:latin typeface="Manrope"/>
              </a:rPr>
              <a:t>ИП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392601" y="3555107"/>
            <a:ext cx="1894999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Иван Петров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735066" y="3851592"/>
            <a:ext cx="3210068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1F4E79"/>
                </a:solidFill>
                <a:latin typeface="Manrope"/>
              </a:rPr>
              <a:t>Руководитель, 15 лет в отрасли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089801" y="250354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1F4E79"/>
                </a:solidFill>
                <a:latin typeface="Manrope"/>
              </a:rPr>
              <a:t>МС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591395" y="3555107"/>
            <a:ext cx="2520910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Мария Смирнова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112695" y="3851592"/>
            <a:ext cx="3478312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1F4E79"/>
                </a:solidFill>
                <a:latin typeface="Manrope"/>
              </a:rPr>
              <a:t>Ведущий инженер-проектировщик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2578001" y="4753928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1F4E79"/>
                </a:solidFill>
                <a:latin typeface="Manrope"/>
              </a:rPr>
              <a:t>АВ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2127101" y="5805488"/>
            <a:ext cx="2425898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Алексей Волков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2144661" y="6101973"/>
            <a:ext cx="239068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1F4E79"/>
                </a:solidFill>
                <a:latin typeface="Manrope"/>
              </a:rPr>
              <a:t>Руководитель проектов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089900" y="4753928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1F4E79"/>
                </a:solidFill>
                <a:latin typeface="Manrope"/>
              </a:rPr>
              <a:t>ЕК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561263" y="5805488"/>
            <a:ext cx="2581275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Елена Кузнецова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925294" y="6101973"/>
            <a:ext cx="1853113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1F4E79"/>
                </a:solidFill>
                <a:latin typeface="Manrope"/>
              </a:rPr>
              <a:t>Главный технолог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874000" y="3210123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1E5AA8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874000" y="3660973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4A90D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874000" y="4111823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4A90D9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37196"/>
            <a:ext cx="6705600" cy="4381500"/>
          </a:xfrm>
          <a:prstGeom prst="rect">
            <a:avLst/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1117600" y="628650"/>
            <a:ext cx="297805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География присутствия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8565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Где мы работаем и где наши клиенты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115300" y="3151703"/>
            <a:ext cx="2794635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Россия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558463" y="3174563"/>
            <a:ext cx="104584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82 города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115300" y="3602553"/>
            <a:ext cx="2920722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Беларусь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3535" y="3625413"/>
            <a:ext cx="91975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3 города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115300" y="4053403"/>
            <a:ext cx="2920722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Казахстан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3535" y="4076263"/>
            <a:ext cx="91975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2 города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609219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Данные на 2025 год. Полный список городов — по запросу.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компании, 2025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318147"/>
            <a:ext cx="3183434" cy="3715544"/>
          </a:xfrm>
          <a:prstGeom prst="roundRect">
            <a:avLst>
              <a:gd name="adj" fmla="val 718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318147"/>
            <a:ext cx="3183434" cy="3715544"/>
          </a:xfrm>
          <a:prstGeom prst="roundRect">
            <a:avLst>
              <a:gd name="adj" fmla="val 718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467" y="2318147"/>
            <a:ext cx="3183434" cy="3715544"/>
          </a:xfrm>
          <a:prstGeom prst="roundRect">
            <a:avLst>
              <a:gd name="adj" fmla="val 7180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4067969"/>
            <a:ext cx="254000" cy="215900"/>
          </a:xfrm>
          <a:prstGeom prst="rect">
            <a:avLst/>
          </a:prstGeom>
        </p:spPr>
      </p:pic>
      <p:pic>
        <p:nvPicPr>
          <p:cNvPr id="7" name="pic7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067" y="4067969"/>
            <a:ext cx="254000" cy="2159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1117600" y="817860"/>
            <a:ext cx="208552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Процесс работы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931466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Как мы работаем: от заявки до сопровождения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59754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3486547"/>
            <a:ext cx="2599234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Заявка и коммерческое предложение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4282877"/>
            <a:ext cx="2599234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Принимаем заявку, уточняем задачу и требования, готовим коммерческое предложение с фиксированной сметой и сроками в течение 2–3 рабочих дней.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09034" y="259754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348273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Договор и реализация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3825677"/>
            <a:ext cx="2599234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Заключаем договор с чёткими этапами и точками контроля. На каждом этапе согласуем промежуточные результаты, вы соблюдаете сроки и бюджет.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551267" y="259754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267" y="3486547"/>
            <a:ext cx="2599234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Сопровождение и гарантия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267" y="4054277"/>
            <a:ext cx="2599234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После сдачи проекта — гарантийное и постпродажное обслуживание: оперативная поддержка, плановые проверки и доработки по вашим задачам.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компании: направления и клиенты</dc:title>
  <dc:creator>Слайда</dc:creator>
</cp:coreProperties>
</file>