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</p:sldIdLst>
  <p:sldSz cx="12192000" cy="6858000"/>
  <p:notesSz cx="6858000" cy="9144000"/>
  <p:embeddedFontLst>
    <p:embeddedFont>
      <p:font typeface="Onest"/>
      <p:regular r:id="rIdFont0"/>
      <p:bold r:id="rIdFont1"/>
    </p:embeddedFont>
    <p:embeddedFont>
      <p:font typeface="Manrope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2E6FB7"/>
            </a:solidFill>
            <a:ln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173C56"/>
                        </a:solidFill>
                        <a:latin typeface="+mn-lt"/>
                      </a:rPr>
                      <a:t>3 200 ₽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173C56"/>
                        </a:solidFill>
                        <a:latin typeface="+mn-lt"/>
                      </a:rPr>
                      <a:t>2 400 ₽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173C56"/>
                        </a:solidFill>
                        <a:latin typeface="+mn-lt"/>
                      </a:rPr>
                      <a:t>2 900 ₽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173C56"/>
                        </a:solidFill>
                        <a:latin typeface="+mn-lt"/>
                      </a:rPr>
                      <a:t>1 100 ₽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Первичная консультация</c:v>
                </c:pt>
                <c:pt idx="1">
                  <c:v>Повторная консультация</c:v>
                </c:pt>
                <c:pt idx="2">
                  <c:v>УЗИ одного органа</c:v>
                </c:pt>
                <c:pt idx="3">
                  <c:v>Базовый анализ крови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3200</c:v>
                </c:pt>
                <c:pt idx="1">
                  <c:v>2400</c:v>
                </c:pt>
                <c:pt idx="2">
                  <c:v>2900</c:v>
                </c:pt>
                <c:pt idx="3">
                  <c:v>1100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173C56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b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600">
          <a:solidFill>
            <a:srgbClr val="657F92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Здравствуйте! Мы — многопрофильная частная клиника «Первая линия», и этот доклад для тех, кто выбирает, куда пойти лечиться. У нас можно попасть к узкому специалисту, сделать УЗИ и сдать анализы в одном месте — без направления и без очередей. Клиника работает с 2019 года, мы находимся по адресу: Москва, улица Примерная, 15. Дальше я коротко расскажу, чем мы можем быть полезны именно вам.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Наша клиника работает с 2019 года — за это время мы выстроили приём так, чтобы человек решал вопросы здоровья в одном месте. Сегодня у нас 1 200 квадратных метров, 24 кабинета и 38 врачей по семи направлениям. За 2025 год приём прошли 41 000 пациентов, и большинство — 62% — пришли к нам впервые. Это значит, что люди возвращаются и приводят близких. Дальше расскажу, какие именно направления у нас есть.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коротко о том, с чем к нам обычно приходят. Терапия — это входная точка: простуда, температура, давление, справки и осмотры. Кардиология — если беспокоят боли в сердце, одышка или давление; неврология — головные боли, головокружение, нарушения сна и боли в спине. Эндокринология — вопросы веса, щитовидной железы и сахара, гастроэнтерология — боли в животе, изжога, тяжесть после еды. Отдельно есть УЗИ-диагностика и своя лаборатория: обследования и анализы делаем на месте, по назначению врача. Если не знаете, к кому записаться, — позвоните, администратор подскажет направление.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клинике принимают врачи разных профилей — от терапии до узких специалистов. Здесь четыре специалиста, с которых чаще всего начинается приём: кардиолог, невролог, эндокринолог и гастроэнтеролог. У каждого за плечами годы практики и подтверждённая квалификационная категория. Мы указываем профиль, стаж и категорию, чтобы вы понимали уровень подготовки, — решение всегда остаётся за вами. Дальше расскажу, какая диагностика доступна прямо в клинике.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важно понимать простую вещь: многое мы делаем прямо на месте, и вам не нужно никуда ехать. УЗИ-аппарат, ЭКГ, холтеровское мониторирование и своя лаборатория — всё в одном здании. ЭКГ и забор крови можно пройти в день обращения, УЗИ — по записи в течение дня, а результаты анализов будут готовы на следующий рабочий день. Это экономит время и позволяет врачу быстрее собрать полную картину и назначить обследование. Дальше расскажу, как именно проходит приём — шаг за шагом.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Приём устроен так, чтобы человек не бегал по городу и не терял время. Записаться можно по телефону, на сайте или в мессенджере — как удобнее. Первичная консультация длится 40–50 минут: этого хватает, чтобы врач спокойно разобрался в жалобах. Дальше самое важное: УЗИ, ЭКГ и анализы мы делаем в день обращения, не отправляем «приходите завтра». Прямо на приёме человек получает письменное заключение с планом, а через 5–10 дней мы разбираем готовые результаты и при необходимости корректируем назначения. Дальше расскажу про программы годового обслуживания и чек-апы.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Отдельно остановлюсь на программах годового обслуживания — они удобны тем, кто хочет наблюдаться регулярно, а не приходить от случая к случаю. Базовый чек-ап за 24 900 рублей включает осмотр терапевта, общий и биохимический анализ крови и ЭКГ — это разумный ежегодный минимум для взрослого человека. Расширенный вариант за 42 500 рублей добавляет УЗИ и приёмы двух специалистов — он подойдёт тем, кому уже за тридцать и хочется смотреть шире. Программа «Семейная» за 68 000 рублей рассчитана на год и на всю семью: можно обращаться в течение всего срока по программе. Точный состав каждой программы и возрастные рекомендации уточняйте у администратора при записи.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о том, сколько это стоит. С 2026 года первичная консультация — 3 200 рублей, повторная — 2 400, УЗИ одного органа — 2 900, базовый анализ крови — 1 100 рублей. Это цены за отдельные услуги; годовые программы и чек-апы считаются отдельно, о них — на предыдущем слайде. Если удобнее, оплата возможна и по ДМС — об этом поговорим дальше.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Если у вас полис ДМС, приём у нас устроен просто: либо вы звоните в клинику, либо оформляете направление через свою страховую. Перед визитом страховая подтверждает полис и согласовывает, какие именно услуги она оплачивает. Дальше вы приходите на приём, а все закрывающие документы мы передаём страховщику сами. Чтобы не было сюрпризов, заранее уточните у своей компании лимиты, франшизу и входит ли наша клиника в вашу программу. Дальше расскажу, как нас найти и когда мы работаем.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Учебный пример. Здесь нет реальной клиники и действующих контактов.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всё — записаться можно по телефону, через сайт или в мессенджере, администратор подберёт удобное время и подскажет нужного специалиста. Регистратура работает и в выходные, так что дозвониться реально. И небольшая просьба: возьмите с собой паспорт, полис и предыдущие заключения, если они есть, — врачу это заметно поможет. Спасибо за внимание, буду рад вопросам.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73bcda9131b8a4dd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7aafc7d17c770568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7aafc7d17c770568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7aafc7d17c770568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7aafc7d17c770568.png"/><Relationship Id="rId4" Type="http://schemas.openxmlformats.org/officeDocument/2006/relationships/image" Target="../media/m4f1e1056f2f34c0e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7aafc7d17c770568.png"/><Relationship Id="rId4" Type="http://schemas.openxmlformats.org/officeDocument/2006/relationships/image" Target="../media/m176f5a2472e46a89.png"/><Relationship Id="rId5" Type="http://schemas.openxmlformats.org/officeDocument/2006/relationships/image" Target="../media/mafe65dfd25d8c16e.svg"/><Relationship Id="rId6" Type="http://schemas.openxmlformats.org/officeDocument/2006/relationships/image" Target="../media/m948c37413e6bd6c1.png"/><Relationship Id="rId7" Type="http://schemas.openxmlformats.org/officeDocument/2006/relationships/image" Target="../media/mafe65dfd25d8c16e.svg"/><Relationship Id="rId8" Type="http://schemas.openxmlformats.org/officeDocument/2006/relationships/image" Target="../media/m44a55074ef8312af.png"/><Relationship Id="rId9" Type="http://schemas.openxmlformats.org/officeDocument/2006/relationships/image" Target="../media/mafe65dfd25d8c16e.sv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dc0342174e0f13cf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7aafc7d17c770568.png"/><Relationship Id="rIdChart0" Type="http://schemas.openxmlformats.org/officeDocument/2006/relationships/chart" Target="../charts/char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7aafc7d17c770568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7aafc7d17c770568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7aafc7d17c770568.png"/><Relationship Id="rId4" Type="http://schemas.openxmlformats.org/officeDocument/2006/relationships/image" Target="../media/m2749c864704a62f2.png"/><Relationship Id="rId5" Type="http://schemas.openxmlformats.org/officeDocument/2006/relationships/image" Target="../media/m26507905dba6ef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2E6FB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8216801" y="279400"/>
            <a:ext cx="3213199" cy="250130"/>
          </a:xfrm>
          <a:prstGeom prst="roundRect">
            <a:avLst>
              <a:gd name="adj" fmla="val 22848"/>
            </a:avLst>
          </a:prstGeom>
          <a:solidFill>
            <a:srgbClr val="F1F8FC"/>
          </a:solidFill>
          <a:ln>
            <a:noFill/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1825"/>
            <a:ext cx="1638459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173C56"/>
                </a:solidFill>
                <a:latin typeface="Onest"/>
              </a:rPr>
              <a:t>Первая линия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399109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2E6FB7"/>
                </a:solidFill>
                <a:latin typeface="Onest"/>
              </a:rPr>
              <a:t>Многопрофильная частная клиника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659459"/>
            <a:ext cx="10033000" cy="7327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173C56"/>
                </a:solidFill>
                <a:latin typeface="Manrope"/>
              </a:rPr>
              <a:t>Клиника «Первая линия»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484265"/>
            <a:ext cx="70104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57F92"/>
                </a:solidFill>
                <a:latin typeface="Onest"/>
              </a:rPr>
              <a:t>Приём узких специалистов, УЗИ и лаборатория в одном месте — без направления от поликлиники, по предварительной записи.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80100"/>
            <a:ext cx="4697512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57F92"/>
                </a:solidFill>
                <a:latin typeface="Onest"/>
              </a:rPr>
              <a:t>Адрес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76950"/>
            <a:ext cx="4697512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73C56"/>
                </a:solidFill>
                <a:latin typeface="Onest"/>
              </a:rPr>
              <a:t>Москва, ул. Примерная, 15 · работаем с 2019 года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293001" y="325755"/>
            <a:ext cx="3672959" cy="1612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70"/>
              </a:lnSpc>
            </a:pPr>
            <a:r>
              <a:rPr lang="ru-RU" sz="900">
                <a:solidFill>
                  <a:srgbClr val="657F92"/>
                </a:solidFill>
                <a:latin typeface="Onest"/>
              </a:rPr>
              <a:t>Учебный пример · имена и проектные данные условные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424682"/>
            <a:ext cx="937816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3039368"/>
            <a:ext cx="3420467" cy="1993900"/>
          </a:xfrm>
          <a:prstGeom prst="roundRect">
            <a:avLst>
              <a:gd name="adj" fmla="val 7643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59">
                <a:alpha val="7843"/>
              </a:srgbClr>
            </a:outerShdw>
          </a:effectLst>
        </p:spPr>
      </p:sp>
      <p:sp>
        <p:nvSpPr>
          <p:cNvPr id="5" name="card5"/>
          <p:cNvSpPr/>
          <p:nvPr/>
        </p:nvSpPr>
        <p:spPr>
          <a:xfrm>
            <a:off x="4385667" y="3039368"/>
            <a:ext cx="3420566" cy="1993900"/>
          </a:xfrm>
          <a:prstGeom prst="roundRect">
            <a:avLst>
              <a:gd name="adj" fmla="val 7643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59">
                <a:alpha val="7843"/>
              </a:srgbClr>
            </a:outerShdw>
          </a:effectLst>
        </p:spPr>
      </p:sp>
      <p:sp>
        <p:nvSpPr>
          <p:cNvPr id="6" name="card6"/>
          <p:cNvSpPr/>
          <p:nvPr/>
        </p:nvSpPr>
        <p:spPr>
          <a:xfrm>
            <a:off x="8009434" y="3039368"/>
            <a:ext cx="3420566" cy="1993900"/>
          </a:xfrm>
          <a:prstGeom prst="roundRect">
            <a:avLst>
              <a:gd name="adj" fmla="val 7643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59">
                <a:alpha val="7843"/>
              </a:srgbClr>
            </a:outerShdw>
          </a:effectLst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889000" y="1462782"/>
            <a:ext cx="855123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2E6FB7"/>
                </a:solidFill>
                <a:latin typeface="Onest"/>
              </a:rPr>
              <a:t>О клинике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1752898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173C56"/>
                </a:solidFill>
                <a:latin typeface="Manrope"/>
              </a:rPr>
              <a:t>«Первая линия»: многопрофильная клиника с 2019 года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41400" y="3229868"/>
            <a:ext cx="3496667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2E6FB7"/>
                </a:solidFill>
                <a:latin typeface="Manrope"/>
              </a:rPr>
              <a:t>1 200 м²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1400" y="4029968"/>
            <a:ext cx="343400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73C56"/>
                </a:solidFill>
                <a:latin typeface="Onest"/>
              </a:rPr>
              <a:t>Площадь и кабинеты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1400" y="4347468"/>
            <a:ext cx="2887067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1 200 м², 24 кабинета приёма и диагностики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665067" y="3229868"/>
            <a:ext cx="34967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2E6FB7"/>
                </a:solidFill>
                <a:latin typeface="Manrope"/>
              </a:rPr>
              <a:t>38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665067" y="4029968"/>
            <a:ext cx="343412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73C56"/>
                </a:solidFill>
                <a:latin typeface="Onest"/>
              </a:rPr>
              <a:t>Врачи и направления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65067" y="4347468"/>
            <a:ext cx="343412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38 врачей по 7 направлениям приёма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288834" y="3229868"/>
            <a:ext cx="34967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2E6FB7"/>
                </a:solidFill>
                <a:latin typeface="Manrope"/>
              </a:rPr>
              <a:t>41 000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288834" y="4029968"/>
            <a:ext cx="343412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73C56"/>
                </a:solidFill>
                <a:latin typeface="Onest"/>
              </a:rPr>
              <a:t>Пациентов за 2025 год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288834" y="4347468"/>
            <a:ext cx="2887166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62% первичных обращений, 38% повторных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5223768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За 2025 год приём прошли 41 000 пациентов — 62% первичных обращений и 38% повторных.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9ACBA"/>
                </a:solidFill>
                <a:latin typeface="Onest"/>
              </a:rPr>
              <a:t>Учебный пример · условные данные · 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665188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485106"/>
            <a:ext cx="2552700" cy="2165747"/>
          </a:xfrm>
          <a:prstGeom prst="roundRect">
            <a:avLst>
              <a:gd name="adj" fmla="val 7036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5" name="card5"/>
          <p:cNvSpPr/>
          <p:nvPr/>
        </p:nvSpPr>
        <p:spPr>
          <a:xfrm>
            <a:off x="3467100" y="1485106"/>
            <a:ext cx="2552700" cy="2165747"/>
          </a:xfrm>
          <a:prstGeom prst="roundRect">
            <a:avLst>
              <a:gd name="adj" fmla="val 7036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1485106"/>
            <a:ext cx="2552700" cy="2165747"/>
          </a:xfrm>
          <a:prstGeom prst="roundRect">
            <a:avLst>
              <a:gd name="adj" fmla="val 7036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7" name="card7"/>
          <p:cNvSpPr/>
          <p:nvPr/>
        </p:nvSpPr>
        <p:spPr>
          <a:xfrm>
            <a:off x="8877300" y="1485106"/>
            <a:ext cx="2552700" cy="2165747"/>
          </a:xfrm>
          <a:prstGeom prst="roundRect">
            <a:avLst>
              <a:gd name="adj" fmla="val 7036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8" name="card8"/>
          <p:cNvSpPr/>
          <p:nvPr/>
        </p:nvSpPr>
        <p:spPr>
          <a:xfrm>
            <a:off x="762000" y="3803253"/>
            <a:ext cx="2552700" cy="2165747"/>
          </a:xfrm>
          <a:prstGeom prst="roundRect">
            <a:avLst>
              <a:gd name="adj" fmla="val 7036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9" name="card9"/>
          <p:cNvSpPr/>
          <p:nvPr/>
        </p:nvSpPr>
        <p:spPr>
          <a:xfrm>
            <a:off x="3467100" y="3803253"/>
            <a:ext cx="2552700" cy="2165747"/>
          </a:xfrm>
          <a:prstGeom prst="roundRect">
            <a:avLst>
              <a:gd name="adj" fmla="val 7036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10" name="card10"/>
          <p:cNvSpPr/>
          <p:nvPr/>
        </p:nvSpPr>
        <p:spPr>
          <a:xfrm>
            <a:off x="6172200" y="3803253"/>
            <a:ext cx="2552700" cy="2165747"/>
          </a:xfrm>
          <a:prstGeom prst="roundRect">
            <a:avLst>
              <a:gd name="adj" fmla="val 7036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89000" y="673100"/>
            <a:ext cx="1727970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2E6FB7"/>
                </a:solidFill>
                <a:latin typeface="Onest"/>
              </a:rPr>
              <a:t>Направления приёма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79176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73C56"/>
                </a:solidFill>
                <a:latin typeface="Manrope"/>
              </a:rPr>
              <a:t>С чем к нам идти: семь направлений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20750" y="1631156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E6FB7"/>
                </a:solidFill>
                <a:latin typeface="Onest"/>
              </a:rPr>
              <a:t>01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20750" y="1935956"/>
            <a:ext cx="268224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Терапия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20750" y="2252216"/>
            <a:ext cx="2260600" cy="10411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Поводы: ОРВИ и простуда, повышенная температура, слабость, повышенное давление, справки и профилактические осмотры.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625850" y="1631156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E6FB7"/>
                </a:solidFill>
                <a:latin typeface="Onest"/>
              </a:rPr>
              <a:t>02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625850" y="1935956"/>
            <a:ext cx="268224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Кардиология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625850" y="2252216"/>
            <a:ext cx="2260600" cy="835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Поводы: перебои и боли в сердце, одышка, повышенное давление, контроль после перенесённых заболеваний.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330950" y="1631156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E6FB7"/>
                </a:solidFill>
                <a:latin typeface="Onest"/>
              </a:rPr>
              <a:t>03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330950" y="1935956"/>
            <a:ext cx="268224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Неврология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330950" y="2252216"/>
            <a:ext cx="2260600" cy="835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Поводы: головные боли, головокружение, нарушения сна, боли в спине и шее, онемение рук и ног.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036050" y="1631156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E6FB7"/>
                </a:solidFill>
                <a:latin typeface="Onest"/>
              </a:rPr>
              <a:t>04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036050" y="1935956"/>
            <a:ext cx="268224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Эндокринология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036050" y="2252216"/>
            <a:ext cx="2260600" cy="835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Поводы: изменения веса, усталость, вопросы по щитовидной железе, контроль сахара при диабете.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20750" y="3949303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E6FB7"/>
                </a:solidFill>
                <a:latin typeface="Onest"/>
              </a:rPr>
              <a:t>05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920750" y="4254103"/>
            <a:ext cx="268224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Гастроэнтерология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20750" y="4570363"/>
            <a:ext cx="2260600" cy="629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Поводы: боли в животе, изжога, тяжесть после еды, нарушения стула, тошнота.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3625850" y="3949303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E6FB7"/>
                </a:solidFill>
                <a:latin typeface="Onest"/>
              </a:rPr>
              <a:t>06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3625850" y="4254103"/>
            <a:ext cx="268224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УЗИ-диагностика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3625850" y="4570363"/>
            <a:ext cx="2260600" cy="10411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Поводы: обследование органов брюшной полости, щитовидной железы, почек, сосудов, сердца; УЗИ по назначению врача.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6330950" y="3949303"/>
            <a:ext cx="268224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E6FB7"/>
                </a:solidFill>
                <a:latin typeface="Onest"/>
              </a:rPr>
              <a:t>07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6330950" y="4254103"/>
            <a:ext cx="268224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Лаборатория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6330950" y="4570363"/>
            <a:ext cx="2260600" cy="835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Поводы: анализы крови и мочи, гормоны, биохимия, инфекции — по назначению врача или для профилактики.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30027"/>
            <a:ext cx="1558429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2705001" y="2144713"/>
            <a:ext cx="1270000" cy="1270000"/>
          </a:xfrm>
          <a:prstGeom prst="roundRect">
            <a:avLst>
              <a:gd name="adj" fmla="val 37500"/>
            </a:avLst>
          </a:prstGeom>
          <a:solidFill>
            <a:srgbClr val="D7E6F4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8216801" y="2144713"/>
            <a:ext cx="1270000" cy="1270000"/>
          </a:xfrm>
          <a:prstGeom prst="roundRect">
            <a:avLst>
              <a:gd name="adj" fmla="val 37500"/>
            </a:avLst>
          </a:prstGeom>
          <a:solidFill>
            <a:srgbClr val="D7E6F4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2705100" y="4414143"/>
            <a:ext cx="1270000" cy="1270000"/>
          </a:xfrm>
          <a:prstGeom prst="roundRect">
            <a:avLst>
              <a:gd name="adj" fmla="val 37500"/>
            </a:avLst>
          </a:prstGeom>
          <a:solidFill>
            <a:srgbClr val="D7E6F4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8216801" y="4414143"/>
            <a:ext cx="1270000" cy="1270000"/>
          </a:xfrm>
          <a:prstGeom prst="roundRect">
            <a:avLst>
              <a:gd name="adj" fmla="val 37500"/>
            </a:avLst>
          </a:prstGeom>
          <a:solidFill>
            <a:srgbClr val="D7E6F4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889000" y="568127"/>
            <a:ext cx="1599859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2E6FB7"/>
                </a:solidFill>
                <a:latin typeface="Onest"/>
              </a:rPr>
              <a:t>Наши специалисты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1131292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173C56"/>
                </a:solidFill>
                <a:latin typeface="Manrope"/>
              </a:rPr>
              <a:t>Врачи клиники «Первая линия»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578001" y="2493963"/>
            <a:ext cx="1524000" cy="515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60"/>
              </a:lnSpc>
            </a:pPr>
            <a:r>
              <a:rPr lang="ru-RU" sz="3300" b="1">
                <a:solidFill>
                  <a:srgbClr val="2E6FB7"/>
                </a:solidFill>
                <a:latin typeface="Manrope"/>
              </a:rPr>
              <a:t>ИВ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405122" y="3560763"/>
            <a:ext cx="1869758" cy="2501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70"/>
              </a:lnSpc>
            </a:pPr>
            <a:r>
              <a:rPr lang="ru-RU" sz="1700" b="1">
                <a:solidFill>
                  <a:srgbClr val="173C56"/>
                </a:solidFill>
                <a:latin typeface="Manrope"/>
              </a:rPr>
              <a:t>И. В. Соколова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864378" y="3880743"/>
            <a:ext cx="2951345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spc="66">
                <a:solidFill>
                  <a:srgbClr val="2E6FB7"/>
                </a:solidFill>
                <a:latin typeface="Onest"/>
              </a:rPr>
              <a:t>Кардиолог · 18 лет · высшая кат.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089801" y="2493963"/>
            <a:ext cx="1524000" cy="515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60"/>
              </a:lnSpc>
            </a:pPr>
            <a:r>
              <a:rPr lang="ru-RU" sz="3300" b="1">
                <a:solidFill>
                  <a:srgbClr val="2E6FB7"/>
                </a:solidFill>
                <a:latin typeface="Manrope"/>
              </a:rPr>
              <a:t>ДА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002409" y="3560763"/>
            <a:ext cx="1698784" cy="2501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70"/>
              </a:lnSpc>
            </a:pPr>
            <a:r>
              <a:rPr lang="ru-RU" sz="1700" b="1">
                <a:solidFill>
                  <a:srgbClr val="173C56"/>
                </a:solidFill>
                <a:latin typeface="Manrope"/>
              </a:rPr>
              <a:t>Д. А. Ковалёв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450830" y="3880743"/>
            <a:ext cx="2802041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spc="66">
                <a:solidFill>
                  <a:srgbClr val="2E6FB7"/>
                </a:solidFill>
                <a:latin typeface="Onest"/>
              </a:rPr>
              <a:t>Невролог · 12 лет · первая кат.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2578100" y="4763393"/>
            <a:ext cx="1524000" cy="515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60"/>
              </a:lnSpc>
            </a:pPr>
            <a:r>
              <a:rPr lang="ru-RU" sz="3300" b="1">
                <a:solidFill>
                  <a:srgbClr val="2E6FB7"/>
                </a:solidFill>
                <a:latin typeface="Manrope"/>
              </a:rPr>
              <a:t>МС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2534047" y="5830193"/>
            <a:ext cx="1612106" cy="2501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70"/>
              </a:lnSpc>
            </a:pPr>
            <a:r>
              <a:rPr lang="ru-RU" sz="1700" b="1">
                <a:solidFill>
                  <a:srgbClr val="173C56"/>
                </a:solidFill>
                <a:latin typeface="Manrope"/>
              </a:rPr>
              <a:t>М. С. Гущина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698990" y="6150173"/>
            <a:ext cx="32822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spc="66">
                <a:solidFill>
                  <a:srgbClr val="2E6FB7"/>
                </a:solidFill>
                <a:latin typeface="Onest"/>
              </a:rPr>
              <a:t>Эндокринолог · 15 лет · высшая кат.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089801" y="4763393"/>
            <a:ext cx="1524000" cy="515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60"/>
              </a:lnSpc>
            </a:pPr>
            <a:r>
              <a:rPr lang="ru-RU" sz="3300" b="1">
                <a:solidFill>
                  <a:srgbClr val="2E6FB7"/>
                </a:solidFill>
                <a:latin typeface="Manrope"/>
              </a:rPr>
              <a:t>АИ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981930" y="5830193"/>
            <a:ext cx="1739741" cy="2501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70"/>
              </a:lnSpc>
            </a:pPr>
            <a:r>
              <a:rPr lang="ru-RU" sz="1700" b="1">
                <a:solidFill>
                  <a:srgbClr val="173C56"/>
                </a:solidFill>
                <a:latin typeface="Manrope"/>
              </a:rPr>
              <a:t>А. И. Лебедев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7154722" y="6150173"/>
            <a:ext cx="3394258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spc="66">
                <a:solidFill>
                  <a:srgbClr val="2E6FB7"/>
                </a:solidFill>
                <a:latin typeface="Onest"/>
              </a:rPr>
              <a:t>Гастроэнтеролог · 9 лет · вторая кат.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43588" y="3778789"/>
            <a:ext cx="125724" cy="125723"/>
          </a:xfrm>
          <a:prstGeom prst="roundRect">
            <a:avLst>
              <a:gd name="adj" fmla="val 22728"/>
            </a:avLst>
          </a:prstGeom>
          <a:solidFill>
            <a:srgbClr val="2E6FB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6985000" y="0"/>
            <a:ext cx="5207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1A4059">
                <a:alpha val="7843"/>
              </a:srgbClr>
            </a:outerShdw>
          </a:effectLst>
        </p:spPr>
      </p:sp>
      <p:pic>
        <p:nvPicPr>
          <p:cNvPr id="5" name="pic5"/>
          <p:cNvPicPr/>
          <p:nvPr/>
        </p:nvPicPr>
        <p:blipFill>
          <a:blip r:embed="rId4"/>
          <a:srcRect l="24683" t="0" r="24683" b="0"/>
          <a:stretch>
            <a:fillRect/>
          </a:stretch>
        </p:blipFill>
        <p:spPr>
          <a:xfrm>
            <a:off x="6985000" y="0"/>
            <a:ext cx="5207000" cy="6858000"/>
          </a:xfrm>
          <a:prstGeom prst="rect">
            <a:avLst/>
          </a:prstGeom>
        </p:spPr>
      </p:pic>
      <p:sp>
        <p:nvSpPr>
          <p:cNvPr id="6" name="text6"/>
          <p:cNvSpPr>
            <a:spLocks noChangeArrowheads="1"/>
          </p:cNvSpPr>
          <p:nvPr/>
        </p:nvSpPr>
        <p:spPr>
          <a:xfrm>
            <a:off x="762000" y="635000"/>
            <a:ext cx="622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2E6FB7"/>
                </a:solidFill>
                <a:latin typeface="Onest"/>
              </a:rPr>
              <a:t>Диагностика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914400"/>
            <a:ext cx="5613400" cy="850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rgbClr val="173C56"/>
                </a:solidFill>
                <a:latin typeface="Manrope"/>
              </a:rPr>
              <a:t>Диагностика и оборудование на месте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029470"/>
            <a:ext cx="56134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57F92"/>
                </a:solidFill>
                <a:latin typeface="Onest"/>
              </a:rPr>
              <a:t>В клинике работают УЗИ-аппарат, ЭКГ и холтеровское мониторирование, а анализы делаются в собственной лаборатории. ЭКГ и забор крови выполняются в день обращения, УЗИ — по записи в течение дня, результаты анализов готовы на следующий рабочий день.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41400" y="3706713"/>
            <a:ext cx="5334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173C56"/>
                </a:solidFill>
                <a:latin typeface="Onest"/>
              </a:rPr>
              <a:t>Часть исследований — в день обращения, без поездок в другие центры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089025"/>
            <a:ext cx="821730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243931"/>
            <a:ext cx="2247900" cy="3525044"/>
          </a:xfrm>
          <a:prstGeom prst="roundRect">
            <a:avLst>
              <a:gd name="adj" fmla="val 677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568700" y="2243931"/>
            <a:ext cx="2247900" cy="3525044"/>
          </a:xfrm>
          <a:prstGeom prst="roundRect">
            <a:avLst>
              <a:gd name="adj" fmla="val 677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375400" y="2243931"/>
            <a:ext cx="2247900" cy="3525044"/>
          </a:xfrm>
          <a:prstGeom prst="roundRect">
            <a:avLst>
              <a:gd name="adj" fmla="val 677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9182100" y="2243931"/>
            <a:ext cx="2247900" cy="3525044"/>
          </a:xfrm>
          <a:prstGeom prst="roundRect">
            <a:avLst>
              <a:gd name="adj" fmla="val 6779"/>
            </a:avLst>
          </a:prstGeom>
          <a:solidFill>
            <a:srgbClr val="173C56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62300" y="3898503"/>
            <a:ext cx="254000" cy="2159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9000" y="3898503"/>
            <a:ext cx="254000" cy="2159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5700" y="3898503"/>
            <a:ext cx="254000" cy="215900"/>
          </a:xfrm>
          <a:prstGeom prst="rect">
            <a:avLst/>
          </a:prstGeom>
        </p:spPr>
      </p:pic>
      <p:sp>
        <p:nvSpPr>
          <p:cNvPr id="11" name="text11"/>
          <p:cNvSpPr>
            <a:spLocks noChangeArrowheads="1"/>
          </p:cNvSpPr>
          <p:nvPr/>
        </p:nvSpPr>
        <p:spPr>
          <a:xfrm>
            <a:off x="889000" y="1127125"/>
            <a:ext cx="729274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2E6FB7"/>
                </a:solidFill>
                <a:latin typeface="Onest"/>
              </a:rPr>
              <a:t>Процесс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1245791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73C56"/>
                </a:solidFill>
                <a:latin typeface="Manrope"/>
              </a:rPr>
              <a:t>Как проходит приём: от записи до результата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2459831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2E6FB7"/>
                </a:solidFill>
                <a:latin typeface="Manrope"/>
              </a:rPr>
              <a:t>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66800" y="3412331"/>
            <a:ext cx="16637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173C56"/>
                </a:solidFill>
                <a:latin typeface="Onest"/>
              </a:rPr>
              <a:t>Запись на приём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66800" y="4018161"/>
            <a:ext cx="1663700" cy="14295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По телефону, на сайте или в мессенджере. Администратор подберёт врача и удобное время.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73500" y="2459831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2E6FB7"/>
                </a:solidFill>
                <a:latin typeface="Manrope"/>
              </a:rPr>
              <a:t>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873500" y="3412331"/>
            <a:ext cx="16637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173C56"/>
                </a:solidFill>
                <a:latin typeface="Onest"/>
              </a:rPr>
              <a:t>Первичная консультация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873500" y="4018161"/>
            <a:ext cx="16637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40–50 минут: врач расспрашивает, осматривает и определяет, какие обследования нужны.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80200" y="2459831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2E6FB7"/>
                </a:solidFill>
                <a:latin typeface="Manrope"/>
              </a:rPr>
              <a:t>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80200" y="3412331"/>
            <a:ext cx="16637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173C56"/>
                </a:solidFill>
                <a:latin typeface="Onest"/>
              </a:rPr>
              <a:t>Обследование и заключение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680200" y="4018161"/>
            <a:ext cx="16637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УЗИ, ЭКГ и анализы — в день обращения. Врач объясняет результаты и даёт письменный план.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486900" y="2459831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3E7ABD"/>
                </a:solidFill>
                <a:latin typeface="Manrope"/>
              </a:rPr>
              <a:t>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486900" y="3412331"/>
            <a:ext cx="166370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F1F8FC"/>
                </a:solidFill>
                <a:latin typeface="Onest"/>
              </a:rPr>
              <a:t>Повторный приём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486900" y="4018161"/>
            <a:ext cx="1663700" cy="14295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B4C3CE"/>
                </a:solidFill>
                <a:latin typeface="Onest"/>
              </a:rPr>
              <a:t>Разбор готовых анализов и корректировка назначений. Обычно через 5–10 дней после обследования.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1725712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496616"/>
            <a:ext cx="3454400" cy="4535884"/>
          </a:xfrm>
          <a:prstGeom prst="roundRect">
            <a:avLst>
              <a:gd name="adj" fmla="val 4411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5" name="card5"/>
          <p:cNvSpPr/>
          <p:nvPr/>
        </p:nvSpPr>
        <p:spPr>
          <a:xfrm>
            <a:off x="4368800" y="1496616"/>
            <a:ext cx="3454400" cy="4535884"/>
          </a:xfrm>
          <a:prstGeom prst="roundRect">
            <a:avLst>
              <a:gd name="adj" fmla="val 4411"/>
            </a:avLst>
          </a:prstGeom>
          <a:solidFill>
            <a:srgbClr val="173C56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975600" y="1496616"/>
            <a:ext cx="3454400" cy="4535884"/>
          </a:xfrm>
          <a:prstGeom prst="roundRect">
            <a:avLst>
              <a:gd name="adj" fmla="val 4411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24557" y="609600"/>
            <a:ext cx="1800598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935"/>
              </a:lnSpc>
            </a:pPr>
            <a:r>
              <a:rPr lang="ru-RU" sz="850" b="1" cap="all" spc="34">
                <a:solidFill>
                  <a:srgbClr val="2E6FB7"/>
                </a:solidFill>
                <a:latin typeface="Onest"/>
              </a:rPr>
              <a:t>Программы и чек-апы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444500" y="728266"/>
            <a:ext cx="11303000" cy="4127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150"/>
              </a:lnSpc>
            </a:pPr>
            <a:r>
              <a:rPr lang="ru-RU" sz="3000" b="1" spc="-59">
                <a:solidFill>
                  <a:srgbClr val="173C56"/>
                </a:solidFill>
                <a:latin typeface="Manrope"/>
              </a:rPr>
              <a:t>Программы годового обслуживания и чек-апы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1782366"/>
            <a:ext cx="339852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Базовый чек-ап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04906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57F92"/>
                </a:solidFill>
                <a:latin typeface="Onest"/>
              </a:rPr>
              <a:t>Для взрослых от 18 лет, раз в год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404666"/>
            <a:ext cx="1991082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000" b="1" spc="-59">
                <a:solidFill>
                  <a:srgbClr val="173C56"/>
                </a:solidFill>
                <a:latin typeface="Onest"/>
              </a:rPr>
              <a:t>24 900 ₽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3090466"/>
            <a:ext cx="238621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E6FB7"/>
                </a:solidFill>
                <a:latin typeface="Onest"/>
              </a:rPr>
              <a:t>✓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3376216"/>
            <a:ext cx="238621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E6FB7"/>
                </a:solidFill>
                <a:latin typeface="Onest"/>
              </a:rPr>
              <a:t>✓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73150" y="3661966"/>
            <a:ext cx="238621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E6FB7"/>
                </a:solidFill>
                <a:latin typeface="Onest"/>
              </a:rPr>
              <a:t>✓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3947716"/>
            <a:ext cx="238621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E6FB7"/>
                </a:solidFill>
                <a:latin typeface="Onest"/>
              </a:rPr>
              <a:t>✓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3600" y="1776016"/>
            <a:ext cx="341376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F1F8FC"/>
                </a:solidFill>
                <a:latin typeface="Onest"/>
              </a:rPr>
              <a:t>Расширенный чек-ап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673600" y="2042716"/>
            <a:ext cx="341376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9AADBA"/>
                </a:solidFill>
                <a:latin typeface="Onest"/>
              </a:rPr>
              <a:t>Для взрослых от 30 лет, раз в год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4673600" y="2398316"/>
            <a:ext cx="2015252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000" b="1" spc="-59">
                <a:solidFill>
                  <a:srgbClr val="F1F8FC"/>
                </a:solidFill>
                <a:latin typeface="Onest"/>
              </a:rPr>
              <a:t>42 500 ₽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4673600" y="3084116"/>
            <a:ext cx="238621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3E7ABD"/>
                </a:solidFill>
                <a:latin typeface="Onest"/>
              </a:rPr>
              <a:t>✓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4673600" y="3369866"/>
            <a:ext cx="238621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3E7ABD"/>
                </a:solidFill>
                <a:latin typeface="Onest"/>
              </a:rPr>
              <a:t>✓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4673600" y="3655616"/>
            <a:ext cx="238621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3E7ABD"/>
                </a:solidFill>
                <a:latin typeface="Onest"/>
              </a:rPr>
              <a:t>✓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8286750" y="1782366"/>
            <a:ext cx="28575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400" b="1">
                <a:solidFill>
                  <a:srgbClr val="173C56"/>
                </a:solidFill>
                <a:latin typeface="Onest"/>
              </a:rPr>
              <a:t>Годовая программа «Семейная»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8286750" y="227766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57F92"/>
                </a:solidFill>
                <a:latin typeface="Onest"/>
              </a:rPr>
              <a:t>Для семьи, обслуживание в течение года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8286750" y="2633266"/>
            <a:ext cx="2041565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000" b="1" spc="-59">
                <a:solidFill>
                  <a:srgbClr val="173C56"/>
                </a:solidFill>
                <a:latin typeface="Onest"/>
              </a:rPr>
              <a:t>68 000 ₽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8286750" y="3319066"/>
            <a:ext cx="238621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E6FB7"/>
                </a:solidFill>
                <a:latin typeface="Onest"/>
              </a:rPr>
              <a:t>✓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8286750" y="3604816"/>
            <a:ext cx="238621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E6FB7"/>
                </a:solidFill>
                <a:latin typeface="Onest"/>
              </a:rPr>
              <a:t>✓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8286750" y="4074716"/>
            <a:ext cx="238621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E6FB7"/>
                </a:solidFill>
                <a:latin typeface="Onest"/>
              </a:rPr>
              <a:t>✓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chart3"/>
          <p:cNvGraphicFramePr/>
          <p:nvPr/>
        </p:nvGraphicFramePr>
        <p:xfrm>
          <a:off x="762000" y="2393255"/>
          <a:ext cx="10668000" cy="215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4" name="text4"/>
          <p:cNvSpPr>
            <a:spLocks noChangeArrowheads="1"/>
          </p:cNvSpPr>
          <p:nvPr/>
        </p:nvSpPr>
        <p:spPr>
          <a:xfrm>
            <a:off x="762000" y="1499195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173C56"/>
                </a:solidFill>
                <a:latin typeface="Manrope"/>
              </a:rPr>
              <a:t>Стоимость основных услуг с 2026 года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4857055"/>
            <a:ext cx="76454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Цены указаны за услугу и не включают стоимость программ годового обслуживания и чек-апов.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9ACBA"/>
                </a:solidFill>
                <a:latin typeface="Onest"/>
              </a:rPr>
              <a:t>Цены действуют с 2026 года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354931"/>
            <a:ext cx="1386483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1393031"/>
            <a:ext cx="1393523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2E6FB7"/>
                </a:solidFill>
                <a:latin typeface="Onest"/>
              </a:rPr>
              <a:t>ДМС и страховые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625997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173C56"/>
                </a:solidFill>
                <a:latin typeface="Manrope"/>
              </a:rPr>
              <a:t>Приём по полису ДМС: как это устроено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588617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2E6FB7"/>
                </a:solidFill>
                <a:latin typeface="Ones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906117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Запись по полису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300413"/>
            <a:ext cx="3276600" cy="1597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Записаться можно через свою страховую компанию или позвонив в клинику. Мы работаем с несколькими страховыми — уточните у страховщика, входит ли наша клиника в вашу программу.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588617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2E6FB7"/>
                </a:solidFill>
                <a:latin typeface="Ones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2906117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Подтверждение и согласование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300413"/>
            <a:ext cx="3276600" cy="1597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Перед приёмом страховая подтверждает действующий полис и согласовывает перечень услуг. Часть исследований может требовать отдельного направления от страховой компании.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588617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2E6FB7"/>
                </a:solidFill>
                <a:latin typeface="Ones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2906117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Приём и документы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300413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После приёма клиника передаёт страховой закрывающие документы. Пациенту стоит заранее уточнить у страховщика лимиты, франшизу и список доступных услуг.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29342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57F92"/>
                </a:solidFill>
                <a:latin typeface="Onest"/>
              </a:rPr>
              <a:t>Условия и перечень услуг по ДМС определяет ваша страховая компания.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2094309" cy="220266"/>
          </a:xfrm>
          <a:prstGeom prst="roundRect">
            <a:avLst>
              <a:gd name="adj" fmla="val 50000"/>
            </a:avLst>
          </a:prstGeom>
          <a:solidFill>
            <a:srgbClr val="DAEA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37506"/>
            <a:ext cx="5257800" cy="2089547"/>
          </a:xfrm>
          <a:prstGeom prst="roundRect">
            <a:avLst>
              <a:gd name="adj" fmla="val 7293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1637506"/>
            <a:ext cx="5257800" cy="2089547"/>
          </a:xfrm>
          <a:prstGeom prst="roundRect">
            <a:avLst>
              <a:gd name="adj" fmla="val 7293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879453"/>
            <a:ext cx="5257800" cy="2089547"/>
          </a:xfrm>
          <a:prstGeom prst="roundRect">
            <a:avLst>
              <a:gd name="adj" fmla="val 7293"/>
            </a:avLst>
          </a:prstGeom>
          <a:noFill/>
          <a:ln w="6350" cap="flat">
            <a:solidFill>
              <a:srgbClr val="CBD7E0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889000" y="673100"/>
            <a:ext cx="2242915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34">
                <a:solidFill>
                  <a:srgbClr val="2E6FB7"/>
                </a:solidFill>
                <a:latin typeface="Onest"/>
              </a:rPr>
              <a:t>Контакты учебной клиники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79176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73C56"/>
                </a:solidFill>
                <a:latin typeface="Manrope"/>
              </a:rPr>
              <a:t>Как записаться и подготовиться к визиту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192325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E6FB7"/>
                </a:solidFill>
                <a:latin typeface="Onest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22805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Запись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57353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Согласуйте время, специалиста и стоимость через регистратуру.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192325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E6FB7"/>
                </a:solidFill>
                <a:latin typeface="Onest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22805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Режим работы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573496"/>
            <a:ext cx="527050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Пн–пт 8:00–21:00; сб–вс 9:00–18:00 — пример графика.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165203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E6FB7"/>
                </a:solidFill>
                <a:latin typeface="Onest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470003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73C56"/>
                </a:solidFill>
                <a:latin typeface="Onest"/>
              </a:rPr>
              <a:t>Адрес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815483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57F92"/>
                </a:solidFill>
                <a:latin typeface="Onest"/>
              </a:rPr>
              <a:t>В рабочей версии укажите настоящий адрес, вход и ссылку на карту.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914900"/>
            <a:ext cx="3479800" cy="908050"/>
          </a:xfrm>
          <a:prstGeom prst="roundRect">
            <a:avLst>
              <a:gd name="adj" fmla="val 16783"/>
            </a:avLst>
          </a:prstGeom>
          <a:noFill/>
          <a:ln w="6350" cap="flat">
            <a:solidFill>
              <a:srgbClr val="D7E6F4"/>
            </a:solidFill>
          </a:ln>
        </p:spPr>
      </p:sp>
      <p:sp>
        <p:nvSpPr>
          <p:cNvPr id="4" name="card4"/>
          <p:cNvSpPr/>
          <p:nvPr/>
        </p:nvSpPr>
        <p:spPr>
          <a:xfrm>
            <a:off x="4394200" y="4914900"/>
            <a:ext cx="3479800" cy="908050"/>
          </a:xfrm>
          <a:prstGeom prst="roundRect">
            <a:avLst>
              <a:gd name="adj" fmla="val 16783"/>
            </a:avLst>
          </a:prstGeom>
          <a:noFill/>
          <a:ln w="6350" cap="flat">
            <a:solidFill>
              <a:srgbClr val="D7E6F4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5975350"/>
            <a:ext cx="3479800" cy="1123950"/>
          </a:xfrm>
          <a:prstGeom prst="roundRect">
            <a:avLst>
              <a:gd name="adj" fmla="val 13559"/>
            </a:avLst>
          </a:prstGeom>
          <a:noFill/>
          <a:ln w="6350" cap="flat">
            <a:solidFill>
              <a:srgbClr val="D7E6F4"/>
            </a:solidFill>
          </a:ln>
        </p:spPr>
      </p:sp>
      <p:sp>
        <p:nvSpPr>
          <p:cNvPr id="6" name="card6"/>
          <p:cNvSpPr/>
          <p:nvPr/>
        </p:nvSpPr>
        <p:spPr>
          <a:xfrm>
            <a:off x="4394200" y="5975350"/>
            <a:ext cx="3479800" cy="1123950"/>
          </a:xfrm>
          <a:prstGeom prst="roundRect">
            <a:avLst>
              <a:gd name="adj" fmla="val 13559"/>
            </a:avLst>
          </a:prstGeom>
          <a:noFill/>
          <a:ln w="6350" cap="flat">
            <a:solidFill>
              <a:srgbClr val="D7E6F4"/>
            </a:solidFill>
          </a:ln>
        </p:spPr>
      </p:sp>
      <p:sp>
        <p:nvSpPr>
          <p:cNvPr id="7" name="card7"/>
          <p:cNvSpPr/>
          <p:nvPr/>
        </p:nvSpPr>
        <p:spPr>
          <a:xfrm>
            <a:off x="8890000" y="2724150"/>
            <a:ext cx="2413000" cy="2413000"/>
          </a:xfrm>
          <a:prstGeom prst="roundRect">
            <a:avLst>
              <a:gd name="adj" fmla="val 6315"/>
            </a:avLst>
          </a:prstGeom>
          <a:solidFill>
            <a:srgbClr val="FFFFFF"/>
          </a:solidFill>
          <a:ln w="6350" cap="flat">
            <a:solidFill>
              <a:srgbClr val="D7E6F4"/>
            </a:solidFill>
          </a:ln>
          <a:effectLst>
            <a:outerShdw blurRad="215900" dist="63500" dir="5400000" rotWithShape="0">
              <a:srgbClr val="000000">
                <a:alpha val="7843"/>
              </a:srgbClr>
            </a:outerShdw>
          </a:effectLst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24950" y="2952750"/>
            <a:ext cx="1955800" cy="19558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762000" y="762000"/>
            <a:ext cx="7747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2E6FB7"/>
                </a:solidFill>
                <a:latin typeface="Onest"/>
              </a:rPr>
              <a:t>Финал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977900"/>
            <a:ext cx="7137400" cy="2679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000"/>
              </a:lnSpc>
            </a:pPr>
            <a:r>
              <a:rPr lang="ru-RU" sz="7000" b="1" spc="-209">
                <a:solidFill>
                  <a:srgbClr val="173C56"/>
                </a:solidFill>
                <a:latin typeface="Manrope"/>
              </a:rPr>
              <a:t>Записаться в «Первую линию»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3806825"/>
            <a:ext cx="6375400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657F92"/>
                </a:solidFill>
                <a:latin typeface="Onest"/>
              </a:rPr>
              <a:t>Позвоните, напишите в мессенджер или оставьте заявку на сайте — администратор подберёт удобное время и нужного специалиста.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22350" y="514985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57F92"/>
                </a:solidFill>
                <a:latin typeface="Onest"/>
              </a:rPr>
              <a:t>Телефон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22350" y="5372100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73C56"/>
                </a:solidFill>
                <a:latin typeface="Onest"/>
              </a:rPr>
              <a:t>+7 (495) 000-00-00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54550" y="514985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57F92"/>
                </a:solidFill>
                <a:latin typeface="Onest"/>
              </a:rPr>
              <a:t>Сайт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54550" y="5372100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73C56"/>
                </a:solidFill>
                <a:latin typeface="Onest"/>
              </a:rPr>
              <a:t>slaida.ru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22350" y="621030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57F92"/>
                </a:solidFill>
                <a:latin typeface="Onest"/>
              </a:rPr>
              <a:t>Мессенджер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22350" y="6432550"/>
            <a:ext cx="2984500" cy="444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00"/>
              </a:lnSpc>
            </a:pPr>
            <a:r>
              <a:rPr lang="ru-RU" sz="1350" b="1">
                <a:solidFill>
                  <a:srgbClr val="173C56"/>
                </a:solidFill>
                <a:latin typeface="Onest"/>
              </a:rPr>
              <a:t>WhatsApp / Telegram: +7 (900) 000-00-00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4654550" y="621030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57F92"/>
                </a:solidFill>
                <a:latin typeface="Onest"/>
              </a:rPr>
              <a:t>Регистратура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4654550" y="6432550"/>
            <a:ext cx="2984500" cy="444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00"/>
              </a:lnSpc>
            </a:pPr>
            <a:r>
              <a:rPr lang="ru-RU" sz="1350" b="1">
                <a:solidFill>
                  <a:srgbClr val="173C56"/>
                </a:solidFill>
                <a:latin typeface="Onest"/>
              </a:rPr>
              <a:t>Пн–Пт 8:00–21:00, Сб–Вс 9:00–18:00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клиники для пациентов — пример многопрофильного центра</dc:title>
  <dc:creator>Слайда</dc:creator>
</cp:coreProperties>
</file>