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Default Extension="gif" ContentType="image/gif"/>
  <Default Extension="svg" ContentType="image/svg+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harts/chart1.xml" ContentType="application/vnd.openxmlformats-officedocument.drawingml.chart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2"/>
  </p:notesMasterIdLst>
  <p:sldIdLst>
    <p:sldId id="256" r:id="rId101"/>
    <p:sldId id="257" r:id="rId102"/>
    <p:sldId id="258" r:id="rId103"/>
    <p:sldId id="259" r:id="rId104"/>
    <p:sldId id="260" r:id="rId105"/>
    <p:sldId id="261" r:id="rId106"/>
    <p:sldId id="262" r:id="rId107"/>
    <p:sldId id="263" r:id="rId108"/>
    <p:sldId id="264" r:id="rId109"/>
    <p:sldId id="265" r:id="rId110"/>
  </p:sldIdLst>
  <p:sldSz cx="12192000" cy="6858000"/>
  <p:notesSz cx="6858000" cy="9144000"/>
  <p:embeddedFontLst>
    <p:embeddedFont>
      <p:font typeface="Manrope"/>
      <p:regular r:id="rIdFont0"/>
      <p:bold r:id="rIdFont1"/>
    </p:embeddedFont>
  </p:embeddedFontLst>
</p:presentation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notesMaster" Target="notesMasters/notesMaster1.xml"/><Relationship Id="rId101" Type="http://schemas.openxmlformats.org/officeDocument/2006/relationships/slide" Target="slides/slide1.xml"/><Relationship Id="rId102" Type="http://schemas.openxmlformats.org/officeDocument/2006/relationships/slide" Target="slides/slide2.xml"/><Relationship Id="rId103" Type="http://schemas.openxmlformats.org/officeDocument/2006/relationships/slide" Target="slides/slide3.xml"/><Relationship Id="rId104" Type="http://schemas.openxmlformats.org/officeDocument/2006/relationships/slide" Target="slides/slide4.xml"/><Relationship Id="rId105" Type="http://schemas.openxmlformats.org/officeDocument/2006/relationships/slide" Target="slides/slide5.xml"/><Relationship Id="rId106" Type="http://schemas.openxmlformats.org/officeDocument/2006/relationships/slide" Target="slides/slide6.xml"/><Relationship Id="rId107" Type="http://schemas.openxmlformats.org/officeDocument/2006/relationships/slide" Target="slides/slide7.xml"/><Relationship Id="rId108" Type="http://schemas.openxmlformats.org/officeDocument/2006/relationships/slide" Target="slides/slide8.xml"/><Relationship Id="rId109" Type="http://schemas.openxmlformats.org/officeDocument/2006/relationships/slide" Target="slides/slide9.xml"/><Relationship Id="rId110" Type="http://schemas.openxmlformats.org/officeDocument/2006/relationships/slide" Target="slides/slide10.xml"/><Relationship Id="rIdFont0" Type="http://schemas.openxmlformats.org/officeDocument/2006/relationships/font" Target="fonts/font1.fntdata"/><Relationship Id="rIdFont1" Type="http://schemas.openxmlformats.org/officeDocument/2006/relationships/font" Target="fonts/font2.fntdata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roundedCorners val="0"/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rgbClr val="1F5FBF"/>
            </a:solidFill>
            <a:ln>
              <a:noFill/>
            </a:ln>
          </c:spPr>
          <c:dLbls>
            <c:dLbl>
              <c:idx val="0"/>
              <c:tx>
                <c:rich>
                  <a:bodyPr/>
                  <a:lstStyle/>
                  <a:p>
                    <a:r>
                      <a:rPr lang="ru-RU" sz="2000" b="1">
                        <a:solidFill>
                          <a:srgbClr val="15171C"/>
                        </a:solidFill>
                        <a:latin typeface="+mn-lt"/>
                      </a:rPr>
                      <a:t>3 120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tx>
                <c:rich>
                  <a:bodyPr/>
                  <a:lstStyle/>
                  <a:p>
                    <a:r>
                      <a:rPr lang="ru-RU" sz="2000" b="1">
                        <a:solidFill>
                          <a:srgbClr val="15171C"/>
                        </a:solidFill>
                        <a:latin typeface="+mn-lt"/>
                      </a:rPr>
                      <a:t>780 ₽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tx>
                <c:rich>
                  <a:bodyPr/>
                  <a:lstStyle/>
                  <a:p>
                    <a:r>
                      <a:rPr lang="ru-RU" sz="2000" b="1">
                        <a:solidFill>
                          <a:srgbClr val="15171C"/>
                        </a:solidFill>
                        <a:latin typeface="+mn-lt"/>
                      </a:rPr>
                      <a:t>4,6%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tx>
                <c:rich>
                  <a:bodyPr/>
                  <a:lstStyle/>
                  <a:p>
                    <a:r>
                      <a:rPr lang="ru-RU" sz="2000" b="1">
                        <a:solidFill>
                          <a:srgbClr val="15171C"/>
                        </a:solidFill>
                        <a:latin typeface="+mn-lt"/>
                      </a:rPr>
                      <a:t>21 млн ₽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Pos val="outEnd"/>
            <c:showLegendKey val="0"/>
            <c:showVal val="1"/>
            <c:showCatName val="0"/>
            <c:showSerName val="0"/>
            <c:showPercent val="0"/>
            <c:showBubbleSize val="0"/>
          </c:dLbls>
          <c:cat>
            <c:strRef>
              <c:f>Sheet1!$A$2:$A$5</c:f>
              <c:strCache>
                <c:ptCount val="4"/>
                <c:pt idx="0">
                  <c:v>Заявки в месяц: было 1 850 → стало 3 120</c:v>
                </c:pt>
                <c:pt idx="1">
                  <c:v>Стоимость заявки: было 1 240 ₽ → стало 780 ₽</c:v>
                </c:pt>
                <c:pt idx="2">
                  <c:v>Конверсия сайта: было 2,1% → стало 4,6%</c:v>
                </c:pt>
                <c:pt idx="3">
                  <c:v>Выручка из digital-канала: 9,5 → 21 млн ₽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3120</c:v>
                </c:pt>
                <c:pt idx="1">
                  <c:v>780</c:v>
                </c:pt>
                <c:pt idx="2">
                  <c:v>4.6</c:v>
                </c:pt>
                <c:pt idx="3">
                  <c:v>21</c:v>
                </c:pt>
              </c:numCache>
            </c:numRef>
          </c:val>
        </c:ser>
        <c:gapWidth val="60"/>
        <c:axId val="101"/>
        <c:axId val="102"/>
      </c:barChart>
      <c:catAx>
        <c:axId val="101"/>
        <c:scaling>
          <c:orientation val="maxMin"/>
        </c:scaling>
        <c:delete val="0"/>
        <c:axPos val="l"/>
        <c:majorTickMark val="none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600">
                <a:solidFill>
                  <a:srgbClr val="15171C"/>
                </a:solidFill>
                <a:latin typeface="+mn-lt"/>
              </a:defRPr>
            </a:pPr>
            <a:endParaRPr lang="ru-RU"/>
          </a:p>
        </c:txPr>
        <c:crossAx val="102"/>
      </c:catAx>
      <c:valAx>
        <c:axId val="102"/>
        <c:scaling>
          <c:orientation val="minMax"/>
        </c:scaling>
        <c:delete val="1"/>
        <c:axPos val="b"/>
        <c:majorTickMark val="none"/>
        <c:minorTickMark val="none"/>
        <c:tickLblPos val="none"/>
        <c:crossAx val="101"/>
      </c:valAx>
      <c:spPr>
        <a:noFill/>
        <a:ln>
          <a:noFill/>
        </a:ln>
      </c:spPr>
    </c:plotArea>
    <c:plotVisOnly val="1"/>
    <c:dispBlanksAs val="gap"/>
  </c:chart>
  <c:spPr>
    <a:noFill/>
    <a:ln>
      <a:noFill/>
    </a:ln>
  </c:spPr>
  <c:txPr>
    <a:bodyPr/>
    <a:lstStyle/>
    <a:p>
      <a:pPr>
        <a:defRPr sz="1600">
          <a:solidFill>
            <a:srgbClr val="636569"/>
          </a:solidFill>
          <a:latin typeface="+mn-lt"/>
        </a:defRPr>
      </a:pPr>
      <a:endParaRPr lang="ru-RU"/>
    </a:p>
  </c:txPr>
</c:chartSpace>
</file>

<file path=ppt/notesMasters/_rels/notes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</p:notesMaster>
</file>

<file path=ppt/notesSlides/_rels/notesSlide1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Спасибо, что нашли время на нашу годовую встречу. Сегодня мы подводим итоги 2026 года и предлагаем условия работы на 2027 год. Мы подготовили честный отчёт: покажем, что получилось, что нет и почему. Со стороны агентства здесь я, Сергей Морозов, и Анна Крылова, руководитель вашего проекта. Давайте начнём с того, с чего мы стартовали в начале 2026 года.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Давайте вернёмся в начало 2026 года. Вы поставили три задачи: снизить стоимость заявки, собрать сквозную аналитику и обновить сайт. Мы зафиксировали стартовые показатели января: 1 850 заявок в месяц, стоимость заявки 1 240 ₽, конверсия сайта 2,1% и выручка из digital-канала 9,5 млн ₽ за квартал. Договорились о вознаграждении 620 000 ₽ в месяц, рекламном бюджете 18,4 млн ₽ на год и ежемесячной отчётности. Именно от этой точки мы будем считать всё, что сделано за год.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За 2026 год мы отработали по четырём направлениям. В перформансе — 142 кампании на шести площадках, бюджет 18,4 миллиона рублей. Контент и сайт: 132 публикации и 12 посадочных страниц. Аналитика и CRM: три интеграции и девять дашбордов. Дизайн и поддержка — 218 макетов, 1 240 часов, 96% задач в срок по SLA. Это тот объём, который мы согласовывали в начале года, и по нему есть полная отчётность.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Давайте посмотрим на цифры, которые мы вместе получили за 2026 год. Заявок в месяц стало 3 120 против 1 850 в начале года — рост 69%. При этом стоимость заявки упала с 1 240 до 780 рублей, то есть на 37%: мы не просто наращивали объём, а делали это дешевле. Конверсия сайта выросла с 2,1% до 4,6%, а квартальная выручка из digital-канала — с 9,5 до 21 миллиона рублей. Это результат совместной работы: ваша команда быстро согласовывала гипотезы, мы быстро их тестировали. Теперь расскажу про самый сложный эпизод года.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Отдельно хочу разобрать ноябрь — самый напряжённый момент года. Основная площадка заблокировала наш рекламный кабинет из-за формального несоответствия требованиям, и это произошло в разгар кампании. Мы за 3 часа перекинули бюджет на резервный кабинет и вторую площадку, а полный доступ восстановили за 34 часа. Потери составили около 6% заявок за одну неделю — неприятно, но управляемо. Главный вывод: мы больше не полагаемся на один кабинет — теперь у нас постоянный резервный и прописанный регламент действий при сбое.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Здесь хочу быть предельно честным: единый дашборд по складу и повторным продажам мы в 2026 году не запустили. Формально задача была в плане, но доступы к учётной системе и согласование справочников растянулись на семь недель вместо двух, а часть складских данных вообще не выгружалась в нужном виде. Причина не техническая, а организационная — мы поздно зафиксировали, кто владеет данными и кто даёт доступы. Вывод простой: карту доступов и ответственных фиксируем в первый же день проекта, а сам дашборд переносим в план на 2027 год. Так что в следующем году у нас есть незакрытая задача, и мы возвращаемся к ней уже с готовым решением по процессу.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Мы разобрали, что не получилось в 2026 году, и эти выводы легли в основу трёх изменений на 2027 год. Первое — переходим с месячных планов на двухнедельные спринты с общим бэклогом и демо: так приоритеты не устаревают к середине периода. Второе — расширяем команду с шести до восьми человек: у вас появится выделенный аккаунт-менеджер и отдельный аналитик, а не специалисты, разрывающиеся между проектами. Третье — отчётность становится непрерывной: еженедельный дашборд, месячный разбор с нашими рекомендациями и квартальная стратегическая сессия. Это не обещание результата, а изменение формата работы — чтобы вы видели картину раньше и влияли на неё. Дальше покажу, как это отражается на условиях продления.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Переходим к условиям на 2027 год. Наше вознаграждение — 690 000 ₽ в месяц против 620 000 ₽ в 2026 году; при годовой оплате это 8 280 000 ₽, и мы фиксируем цену на все 12 месяцев. В эту сумму входит вся наша работа: перформанс на шести площадках, контент и сайт, аналитика с дашбордами, дизайн, поддержка до 120 часов в месяц и команда из восьми человек. Отдельно оплачиваются только рекламный бюджет — на 2027 год мы планируем 24 млн ₽ — и лицензии сервисов с внешними подрядчиками по смете. Такое разделение прозрачно: вы видите, за что платите нам, а за что — площадкам и сервисам. Дальше покажу, какие три инициативы мы предлагаем на 2027 год и какой эффект от них ожидаем.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На 2027 год мы предлагаем три инициативы, и по каждой есть понятный ориентир, а не абстрактное «станет лучше». Первая — мобильный трафик: пересобираем 12 посадочных под мобильные и целимся в конверсию 6%. Вторая — единая аналитика: доводим сквозной дашборд до состояния, когда отчёт собирается за час вместо восьми. Третья — новые форматы: видеоконтент и реклама на маркетплейсах, ориентир — 15% заявок из этих каналов. Подчеркну: это плановые ориентиры при согласованных бюджетах и доступах, а не гарантия результата. Дальше покажу, как инициативы ложатся по этапам года и что это значит для условий продления.</a:t>
            </a: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Мы подошли к финалу, и от нас с вами нужен только один формальный шаг. Предлагаю подписать допсоглашение к договору до 20 декабря 2026 года — так у команды будет время спокойно подготовиться к старту без спешки в конце года. Стартовую встречу по плану 2027 года назначаем на 12 января 2027 года: на ней сверим приоритеты и запустим первые инициативы. Все рабочие вопросы по подписанию ведут Сергей Морозов и Анна Крылова, реквизиты для связи — в шапке договора. Спасибо за этот год и за доверие — будем рады продолжить работу.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/>
    <p:bodyStyle/>
    <p:otherStyle/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m2a022e7ee439c4c1.png"/></Relationships>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m809bedfc5a4290bd.png"/></Relationships>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m026c1004e00f09f9.png"/></Relationships>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mb4edf107ece8fe31.png"/><Relationship Id="rIdChart0" Type="http://schemas.openxmlformats.org/officeDocument/2006/relationships/chart" Target="../charts/chart1.xml"/></Relationships>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md8e64e88d9268dd3.png"/></Relationships>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m809bedfc5a4290bd.png"/><Relationship Id="rId4" Type="http://schemas.openxmlformats.org/officeDocument/2006/relationships/image" Target="../media/m1d774fa1afaf3929.png"/><Relationship Id="rId5" Type="http://schemas.openxmlformats.org/officeDocument/2006/relationships/image" Target="../media/m47066815e4e071d5.svg"/></Relationships>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mb4edf107ece8fe31.png"/><Relationship Id="rId4" Type="http://schemas.openxmlformats.org/officeDocument/2006/relationships/image" Target="../media/me9a76e8f2b6bd1a9.png"/><Relationship Id="rId5" Type="http://schemas.openxmlformats.org/officeDocument/2006/relationships/image" Target="../media/md7583f0b2ef1f96b.svg"/></Relationships>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m809bedfc5a4290bd.png"/></Relationships>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m809bedfc5a4290bd.png"/></Relationships>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mb4edf107ece8fe31.png"/><Relationship Id="rId4" Type="http://schemas.openxmlformats.org/officeDocument/2006/relationships/image" Target="../media/m2749c864704a62f2.png"/><Relationship Id="rId5" Type="http://schemas.openxmlformats.org/officeDocument/2006/relationships/image" Target="../media/mab5f3d4765b0eab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571500"/>
            <a:ext cx="279400" cy="279400"/>
          </a:xfrm>
          <a:prstGeom prst="roundRect">
            <a:avLst>
              <a:gd name="adj" fmla="val 40909"/>
            </a:avLst>
          </a:prstGeom>
          <a:solidFill>
            <a:srgbClr val="1F5FBF"/>
          </a:solidFill>
          <a:ln>
            <a:noFill/>
          </a:ln>
        </p:spPr>
      </p:sp>
      <p:sp>
        <p:nvSpPr>
          <p:cNvPr id="4" name="text4"/>
          <p:cNvSpPr>
            <a:spLocks noChangeArrowheads="1"/>
          </p:cNvSpPr>
          <p:nvPr/>
        </p:nvSpPr>
        <p:spPr>
          <a:xfrm>
            <a:off x="1155700" y="625475"/>
            <a:ext cx="2535952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200"/>
              </a:lnSpc>
            </a:pPr>
            <a:r>
              <a:rPr lang="ru-RU" sz="1000" cap="all" spc="160">
                <a:solidFill>
                  <a:srgbClr val="15171C"/>
                </a:solidFill>
                <a:latin typeface="Manrope"/>
              </a:rPr>
              <a:t>Агентство «Меридиан»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762000" y="1504454"/>
            <a:ext cx="100330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 cap="all" spc="198">
                <a:solidFill>
                  <a:srgbClr val="1F5FBF"/>
                </a:solidFill>
                <a:latin typeface="Manrope"/>
              </a:rPr>
              <a:t>Годовая встреча · Итоги 2026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762000" y="1777504"/>
            <a:ext cx="9423400" cy="217279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5670"/>
              </a:lnSpc>
            </a:pPr>
            <a:r>
              <a:rPr lang="ru-RU" sz="5400" b="1" spc="-107">
                <a:solidFill>
                  <a:srgbClr val="15171C"/>
                </a:solidFill>
                <a:latin typeface="Manrope"/>
              </a:rPr>
              <a:t>Итоги 2026 года и условия сотрудничества на 2027 год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762000" y="4045545"/>
            <a:ext cx="7010400" cy="927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400"/>
              </a:lnSpc>
            </a:pPr>
            <a:r>
              <a:rPr lang="ru-RU" sz="1600">
                <a:solidFill>
                  <a:srgbClr val="636569"/>
                </a:solidFill>
                <a:latin typeface="Manrope"/>
              </a:rPr>
              <a:t>Агентство «Меридиан» отчитывается перед компанией «Гранит»: что сделано за 2026 год, что не получилось и на каких условиях продолжаем работу в 2027 году.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762000" y="5848350"/>
            <a:ext cx="1752179" cy="1422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20"/>
              </a:lnSpc>
            </a:pPr>
            <a:r>
              <a:rPr lang="ru-RU" sz="850" cap="all" spc="119">
                <a:solidFill>
                  <a:srgbClr val="636569"/>
                </a:solidFill>
                <a:latin typeface="Manrope"/>
              </a:rPr>
              <a:t>Автор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762000" y="6057900"/>
            <a:ext cx="1631275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 b="1">
                <a:solidFill>
                  <a:srgbClr val="15171C"/>
                </a:solidFill>
                <a:latin typeface="Manrope"/>
              </a:rPr>
              <a:t>Сергей Морозов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2527796" y="5848350"/>
            <a:ext cx="4087713" cy="1422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20"/>
              </a:lnSpc>
            </a:pPr>
            <a:r>
              <a:rPr lang="ru-RU" sz="850" cap="all" spc="119">
                <a:solidFill>
                  <a:srgbClr val="636569"/>
                </a:solidFill>
                <a:latin typeface="Manrope"/>
              </a:rPr>
              <a:t>Роль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2527796" y="6057900"/>
            <a:ext cx="4087713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 b="1">
                <a:solidFill>
                  <a:srgbClr val="15171C"/>
                </a:solidFill>
                <a:latin typeface="Manrope"/>
              </a:rPr>
              <a:t>Аккаунт-директор агентства «Меридиан»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6386909" y="5848350"/>
            <a:ext cx="4999434" cy="1422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20"/>
              </a:lnSpc>
            </a:pPr>
            <a:r>
              <a:rPr lang="ru-RU" sz="850" cap="all" spc="119">
                <a:solidFill>
                  <a:srgbClr val="636569"/>
                </a:solidFill>
                <a:latin typeface="Manrope"/>
              </a:rPr>
              <a:t>Аудитория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6386909" y="6057900"/>
            <a:ext cx="4999434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 b="1">
                <a:solidFill>
                  <a:srgbClr val="15171C"/>
                </a:solidFill>
                <a:latin typeface="Manrope"/>
              </a:rPr>
              <a:t>Для руководителя компании «Гранит» и его команды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1976537"/>
            <a:ext cx="5257800" cy="1919982"/>
          </a:xfrm>
          <a:prstGeom prst="roundRect">
            <a:avLst>
              <a:gd name="adj" fmla="val 11906"/>
            </a:avLst>
          </a:prstGeom>
          <a:noFill/>
          <a:ln w="6350" cap="flat">
            <a:solidFill>
              <a:srgbClr val="D4D5D6"/>
            </a:solidFill>
          </a:ln>
        </p:spPr>
      </p:sp>
      <p:sp>
        <p:nvSpPr>
          <p:cNvPr id="4" name="card4"/>
          <p:cNvSpPr/>
          <p:nvPr/>
        </p:nvSpPr>
        <p:spPr>
          <a:xfrm>
            <a:off x="6172200" y="1976537"/>
            <a:ext cx="5257800" cy="1919982"/>
          </a:xfrm>
          <a:prstGeom prst="roundRect">
            <a:avLst>
              <a:gd name="adj" fmla="val 11906"/>
            </a:avLst>
          </a:prstGeom>
          <a:noFill/>
          <a:ln w="6350" cap="flat">
            <a:solidFill>
              <a:srgbClr val="D4D5D6"/>
            </a:solidFill>
          </a:ln>
        </p:spPr>
      </p:sp>
      <p:sp>
        <p:nvSpPr>
          <p:cNvPr id="5" name="card5"/>
          <p:cNvSpPr/>
          <p:nvPr/>
        </p:nvSpPr>
        <p:spPr>
          <a:xfrm>
            <a:off x="762000" y="4048919"/>
            <a:ext cx="5257800" cy="1920081"/>
          </a:xfrm>
          <a:prstGeom prst="roundRect">
            <a:avLst>
              <a:gd name="adj" fmla="val 11905"/>
            </a:avLst>
          </a:prstGeom>
          <a:noFill/>
          <a:ln w="6350" cap="flat">
            <a:solidFill>
              <a:srgbClr val="D4D5D6"/>
            </a:solidFill>
          </a:ln>
        </p:spPr>
      </p:sp>
      <p:sp>
        <p:nvSpPr>
          <p:cNvPr id="6" name="card6"/>
          <p:cNvSpPr/>
          <p:nvPr/>
        </p:nvSpPr>
        <p:spPr>
          <a:xfrm>
            <a:off x="6172200" y="4048919"/>
            <a:ext cx="5257800" cy="1920081"/>
          </a:xfrm>
          <a:prstGeom prst="roundRect">
            <a:avLst>
              <a:gd name="adj" fmla="val 11905"/>
            </a:avLst>
          </a:prstGeom>
          <a:noFill/>
          <a:ln w="6350" cap="flat">
            <a:solidFill>
              <a:srgbClr val="D4D5D6"/>
            </a:solidFill>
          </a:ln>
        </p:spPr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1117600" y="615950"/>
            <a:ext cx="2546652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1F5FBF"/>
                </a:solidFill>
                <a:latin typeface="Manrope"/>
              </a:rPr>
              <a:t>Старт сотрудничества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762000" y="704155"/>
            <a:ext cx="10693400" cy="865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59"/>
              </a:lnSpc>
            </a:pPr>
            <a:r>
              <a:rPr lang="ru-RU" sz="3200" b="1" spc="-63">
                <a:solidFill>
                  <a:srgbClr val="15171C"/>
                </a:solidFill>
                <a:latin typeface="Manrope"/>
              </a:rPr>
              <a:t>С чего начинали: задачи и договорённости на 2026 год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1073150" y="2262287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1F5FBF"/>
                </a:solidFill>
                <a:latin typeface="Manrope"/>
              </a:rPr>
              <a:t>01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073150" y="2579787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Снизить стоимость заявки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1073150" y="2947491"/>
            <a:ext cx="4660900" cy="484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Стартовая стоимость заявки — 1 240 ₽ при 1 850 заявках в месяц. Цель — снизить цену обращения без потери объёма.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6483350" y="2262287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1F5FBF"/>
                </a:solidFill>
                <a:latin typeface="Manrope"/>
              </a:rPr>
              <a:t>02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6483350" y="2579787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Собрать сквозную аналитику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6483350" y="2947491"/>
            <a:ext cx="4660900" cy="484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Связать рекламные каналы с выручкой digital-направления: на старте конверсия сайта — 2,1%, выручка — 9,5 млн ₽ за квартал.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1073150" y="4334669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1F5FBF"/>
                </a:solidFill>
                <a:latin typeface="Manrope"/>
              </a:rPr>
              <a:t>03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1073150" y="4652169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Обновить сайт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1073150" y="5019873"/>
            <a:ext cx="4660900" cy="484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Переработать структуру и посадочные страницы, чтобы рост трафика конвертировался в заявки, а не в отказы.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6483350" y="4334669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1F5FBF"/>
                </a:solidFill>
                <a:latin typeface="Manrope"/>
              </a:rPr>
              <a:t>04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6483350" y="4652169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Договорённости на 2026 год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6483350" y="5019873"/>
            <a:ext cx="4660900" cy="484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Вознаграждение 620 000 ₽ в месяц, рекламный бюджет 18,4 млн ₽ на год, отчётность — ежемесячно.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127000" y="645795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200"/>
              </a:lnSpc>
            </a:pPr>
            <a:r>
              <a:rPr lang="ru-RU" sz="1000">
                <a:solidFill>
                  <a:srgbClr val="9D9EA0"/>
                </a:solidFill>
                <a:latin typeface="Manrope"/>
              </a:rPr>
              <a:t>Данные января 2026 года, зафиксированные в договоре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2039938"/>
            <a:ext cx="5232400" cy="1841500"/>
          </a:xfrm>
          <a:prstGeom prst="roundRect">
            <a:avLst>
              <a:gd name="adj" fmla="val 12413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6197600" y="2039938"/>
            <a:ext cx="5232400" cy="1841500"/>
          </a:xfrm>
          <a:prstGeom prst="roundRect">
            <a:avLst>
              <a:gd name="adj" fmla="val 12413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762000" y="4084638"/>
            <a:ext cx="5232400" cy="1841500"/>
          </a:xfrm>
          <a:prstGeom prst="roundRect">
            <a:avLst>
              <a:gd name="adj" fmla="val 12413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6197600" y="4084638"/>
            <a:ext cx="5232400" cy="1841500"/>
          </a:xfrm>
          <a:prstGeom prst="roundRect">
            <a:avLst>
              <a:gd name="adj" fmla="val 12413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1117600" y="493812"/>
            <a:ext cx="1853946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1F5FBF"/>
                </a:solidFill>
                <a:latin typeface="Manrope"/>
              </a:rPr>
              <a:t>Итоги 2026 года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762000" y="753467"/>
            <a:ext cx="10693400" cy="10261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990"/>
              </a:lnSpc>
            </a:pPr>
            <a:r>
              <a:rPr lang="ru-RU" sz="3800" b="1" spc="-75">
                <a:solidFill>
                  <a:srgbClr val="15171C"/>
                </a:solidFill>
                <a:latin typeface="Manrope"/>
              </a:rPr>
              <a:t>Что сделано за 2026 год: объём работ по направлениям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1041400" y="2230438"/>
            <a:ext cx="5308600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1F5FBF"/>
                </a:solidFill>
                <a:latin typeface="Manrope"/>
              </a:rPr>
              <a:t>142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041400" y="3030538"/>
            <a:ext cx="530860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3140"/>
                </a:solidFill>
                <a:latin typeface="Manrope"/>
              </a:rPr>
              <a:t>142 кампании на 6 площадках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1041400" y="3367088"/>
            <a:ext cx="530860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Бюджет 18,4 млн ₽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6477000" y="2230438"/>
            <a:ext cx="5308600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1F5FBF"/>
                </a:solidFill>
                <a:latin typeface="Manrope"/>
              </a:rPr>
              <a:t>132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6477000" y="3030538"/>
            <a:ext cx="530860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3140"/>
                </a:solidFill>
                <a:latin typeface="Manrope"/>
              </a:rPr>
              <a:t>132 публикации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6477000" y="3367088"/>
            <a:ext cx="530860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12 посадочных страниц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1041400" y="4275138"/>
            <a:ext cx="5308600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1F5FBF"/>
                </a:solidFill>
                <a:latin typeface="Manrope"/>
              </a:rPr>
              <a:t>3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1041400" y="5075238"/>
            <a:ext cx="530860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3140"/>
                </a:solidFill>
                <a:latin typeface="Manrope"/>
              </a:rPr>
              <a:t>3 интеграции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1041400" y="5411788"/>
            <a:ext cx="530860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9 дашбордов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6477000" y="4275138"/>
            <a:ext cx="5308600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1F5FBF"/>
                </a:solidFill>
                <a:latin typeface="Manrope"/>
              </a:rPr>
              <a:t>218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6477000" y="5075238"/>
            <a:ext cx="530860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3140"/>
                </a:solidFill>
                <a:latin typeface="Manrope"/>
              </a:rPr>
              <a:t>218 макетов, 1 240 часов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6477000" y="5411788"/>
            <a:ext cx="530860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96% задач в срок по SLA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762000" y="6116638"/>
            <a:ext cx="82550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Все четыре направления закрыты в рамках согласованного объёма на 2026 год.</a:t>
            </a:r>
          </a:p>
        </p:txBody>
      </p:sp>
      <p:sp>
        <p:nvSpPr>
          <p:cNvPr id="22" name="text22"/>
          <p:cNvSpPr>
            <a:spLocks noChangeArrowheads="1"/>
          </p:cNvSpPr>
          <p:nvPr/>
        </p:nvSpPr>
        <p:spPr>
          <a:xfrm>
            <a:off x="127000" y="645795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200"/>
              </a:lnSpc>
            </a:pPr>
            <a:r>
              <a:rPr lang="ru-RU" sz="1000">
                <a:solidFill>
                  <a:srgbClr val="9D9EA0"/>
                </a:solidFill>
                <a:latin typeface="Manrope"/>
              </a:rPr>
              <a:t>Данные агентства по проекту, 2026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3" name="chart3"/>
          <p:cNvGraphicFramePr/>
          <p:nvPr/>
        </p:nvGraphicFramePr>
        <p:xfrm>
          <a:off x="762000" y="2322810"/>
          <a:ext cx="10668000" cy="2768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Chart0"/>
          </a:graphicData>
        </a:graphic>
      </p:graphicFrame>
      <p:sp>
        <p:nvSpPr>
          <p:cNvPr id="4" name="text4"/>
          <p:cNvSpPr>
            <a:spLocks noChangeArrowheads="1"/>
          </p:cNvSpPr>
          <p:nvPr/>
        </p:nvSpPr>
        <p:spPr>
          <a:xfrm>
            <a:off x="762000" y="922040"/>
            <a:ext cx="10693400" cy="10261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990"/>
              </a:lnSpc>
            </a:pPr>
            <a:r>
              <a:rPr lang="ru-RU" sz="3800" b="1" spc="-75">
                <a:solidFill>
                  <a:srgbClr val="15171C"/>
                </a:solidFill>
                <a:latin typeface="Manrope"/>
              </a:rPr>
              <a:t>Результаты в числах: начало и конец 2026 года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762000" y="5396210"/>
            <a:ext cx="7645400" cy="4699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За 2026 год заявки выросли в 1,7 раза, стоимость заявки снизилась на 37%, выручка — более чем вдвое.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127000" y="645795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200"/>
              </a:lnSpc>
            </a:pPr>
            <a:r>
              <a:rPr lang="ru-RU" sz="1000">
                <a:solidFill>
                  <a:srgbClr val="9D9EA0"/>
                </a:solidFill>
                <a:latin typeface="Manrope"/>
              </a:rPr>
              <a:t>Данные совместной отчётности за 2026 год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952500" y="1626096"/>
            <a:ext cx="3327400" cy="4342904"/>
          </a:xfrm>
          <a:prstGeom prst="roundRect">
            <a:avLst>
              <a:gd name="adj" fmla="val 6870"/>
            </a:avLst>
          </a:prstGeom>
          <a:solidFill>
            <a:srgbClr val="1F5FBF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4432300" y="1626096"/>
            <a:ext cx="3327400" cy="4342904"/>
          </a:xfrm>
          <a:prstGeom prst="roundRect">
            <a:avLst>
              <a:gd name="adj" fmla="val 6870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7912100" y="1626096"/>
            <a:ext cx="3327400" cy="4342904"/>
          </a:xfrm>
          <a:prstGeom prst="roundRect">
            <a:avLst>
              <a:gd name="adj" fmla="val 6870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1308100" y="742950"/>
            <a:ext cx="1479614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1F5FBF"/>
                </a:solidFill>
                <a:latin typeface="Manrope"/>
              </a:rPr>
              <a:t>Случай года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952500" y="831155"/>
            <a:ext cx="10922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63">
                <a:solidFill>
                  <a:srgbClr val="15171C"/>
                </a:solidFill>
                <a:latin typeface="Manrope"/>
              </a:rPr>
              <a:t>Блокировка рекламного кабинета в ноябре 2026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1231900" y="3195538"/>
            <a:ext cx="3322320" cy="673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680"/>
              </a:lnSpc>
            </a:pPr>
            <a:r>
              <a:rPr lang="ru-RU" sz="5200" b="1">
                <a:solidFill>
                  <a:srgbClr val="FFFFFF"/>
                </a:solidFill>
                <a:latin typeface="Manrope"/>
              </a:rPr>
              <a:t>3 ч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1231900" y="4050209"/>
            <a:ext cx="332232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 b="1">
                <a:solidFill>
                  <a:srgbClr val="FFFFFF"/>
                </a:solidFill>
                <a:latin typeface="Manrope"/>
              </a:rPr>
              <a:t>часа — бюджет переключён на резерв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4711700" y="3195538"/>
            <a:ext cx="3322320" cy="673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680"/>
              </a:lnSpc>
            </a:pPr>
            <a:r>
              <a:rPr lang="ru-RU" sz="5200" b="1">
                <a:solidFill>
                  <a:srgbClr val="1F5FBF"/>
                </a:solidFill>
                <a:latin typeface="Manrope"/>
              </a:rPr>
              <a:t>34 ч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4711700" y="4050209"/>
            <a:ext cx="332232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 b="1">
                <a:solidFill>
                  <a:srgbClr val="636569"/>
                </a:solidFill>
                <a:latin typeface="Manrope"/>
              </a:rPr>
              <a:t>часа — до восстановления доступа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8191500" y="3195538"/>
            <a:ext cx="3322320" cy="673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680"/>
              </a:lnSpc>
            </a:pPr>
            <a:r>
              <a:rPr lang="ru-RU" sz="5200" b="1">
                <a:solidFill>
                  <a:srgbClr val="1F5FBF"/>
                </a:solidFill>
                <a:latin typeface="Manrope"/>
              </a:rPr>
              <a:t>≈6%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8191500" y="4050209"/>
            <a:ext cx="332232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 b="1">
                <a:solidFill>
                  <a:srgbClr val="636569"/>
                </a:solidFill>
                <a:latin typeface="Manrope"/>
              </a:rPr>
              <a:t>потеряно заявок за неделю сбоя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1905496"/>
            <a:ext cx="4953000" cy="4317504"/>
          </a:xfrm>
          <a:prstGeom prst="roundRect">
            <a:avLst>
              <a:gd name="adj" fmla="val 5294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5867400" y="3835598"/>
            <a:ext cx="457200" cy="457200"/>
          </a:xfrm>
          <a:prstGeom prst="roundRect">
            <a:avLst>
              <a:gd name="adj" fmla="val 50000"/>
            </a:avLst>
          </a:prstGeom>
          <a:solidFill>
            <a:srgbClr val="1F5FBF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6477000" y="1905496"/>
            <a:ext cx="4953000" cy="4317504"/>
          </a:xfrm>
          <a:prstGeom prst="roundRect">
            <a:avLst>
              <a:gd name="adj" fmla="val 5294"/>
            </a:avLst>
          </a:prstGeom>
          <a:solidFill>
            <a:srgbClr val="15171C"/>
          </a:solidFill>
          <a:ln>
            <a:noFill/>
          </a:ln>
        </p:spPr>
      </p:sp>
      <p:pic>
        <p:nvPicPr>
          <p:cNvPr id="6" name="pic6"/>
          <p:cNvPicPr/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000750" y="3981648"/>
            <a:ext cx="190500" cy="165100"/>
          </a:xfrm>
          <a:prstGeom prst="rect">
            <a:avLst/>
          </a:prstGeom>
        </p:spPr>
      </p:pic>
      <p:sp>
        <p:nvSpPr>
          <p:cNvPr id="7" name="text7"/>
          <p:cNvSpPr>
            <a:spLocks noChangeArrowheads="1"/>
          </p:cNvSpPr>
          <p:nvPr/>
        </p:nvSpPr>
        <p:spPr>
          <a:xfrm>
            <a:off x="1117600" y="615950"/>
            <a:ext cx="1853946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1F5FBF"/>
                </a:solidFill>
                <a:latin typeface="Manrope"/>
              </a:rPr>
              <a:t>Итоги 2026 года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762000" y="1059755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63">
                <a:solidFill>
                  <a:srgbClr val="15171C"/>
                </a:solidFill>
                <a:latin typeface="Manrope"/>
              </a:rPr>
              <a:t>Что не получилось в 2026 году и почему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1143000" y="2993827"/>
            <a:ext cx="4826000" cy="1574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140"/>
              </a:lnSpc>
            </a:pPr>
            <a:r>
              <a:rPr lang="ru-RU" sz="950" cap="all" spc="152">
                <a:solidFill>
                  <a:srgbClr val="1F5FBF"/>
                </a:solidFill>
                <a:latin typeface="Manrope"/>
              </a:rPr>
              <a:t>Проблема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143000" y="3292277"/>
            <a:ext cx="4216400" cy="93275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415"/>
              </a:lnSpc>
            </a:pPr>
            <a:r>
              <a:rPr lang="ru-RU" sz="2100" b="1">
                <a:solidFill>
                  <a:srgbClr val="15171C"/>
                </a:solidFill>
                <a:latin typeface="Manrope"/>
              </a:rPr>
              <a:t>Единый дашборд по складу и повторным продажам не запустили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1143000" y="4390926"/>
            <a:ext cx="4216400" cy="750888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38"/>
              </a:lnSpc>
            </a:pPr>
            <a:r>
              <a:rPr lang="ru-RU" sz="1250">
                <a:solidFill>
                  <a:srgbClr val="636569"/>
                </a:solidFill>
                <a:latin typeface="Manrope"/>
              </a:rPr>
              <a:t>Доступы к учётной системе и согласование справочников заняли 7 недель вместо 2, часть складских данных не выгружалась в нужном виде.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6858000" y="2993827"/>
            <a:ext cx="4826000" cy="1574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140"/>
              </a:lnSpc>
            </a:pPr>
            <a:r>
              <a:rPr lang="ru-RU" sz="950" cap="all" spc="152">
                <a:solidFill>
                  <a:srgbClr val="E1EAF8"/>
                </a:solidFill>
                <a:latin typeface="Manrope"/>
              </a:rPr>
              <a:t>Решение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6858000" y="3292277"/>
            <a:ext cx="4216400" cy="93275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415"/>
              </a:lnSpc>
            </a:pPr>
            <a:r>
              <a:rPr lang="ru-RU" sz="2100" b="1">
                <a:solidFill>
                  <a:srgbClr val="FFFFFF"/>
                </a:solidFill>
                <a:latin typeface="Manrope"/>
              </a:rPr>
              <a:t>Карту доступов и владельцев данных фиксируем в первый день проекта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6858000" y="4390926"/>
            <a:ext cx="4216400" cy="750888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38"/>
              </a:lnSpc>
            </a:pPr>
            <a:r>
              <a:rPr lang="ru-RU" sz="1250">
                <a:solidFill>
                  <a:srgbClr val="E1EAF8"/>
                </a:solidFill>
                <a:latin typeface="Manrope"/>
              </a:rPr>
              <a:t>Саму задачу переносим в план на 2027 год: сначала согласуем форматы выгрузки, затем собираем дашборд.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F4F5F7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762000" y="698500"/>
            <a:ext cx="1704181" cy="330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rgbClr val="15171C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6731000" y="698500"/>
            <a:ext cx="1740793" cy="330200"/>
          </a:xfrm>
          <a:prstGeom prst="roundRect">
            <a:avLst>
              <a:gd name="adj" fmla="val 50000"/>
            </a:avLst>
          </a:prstGeom>
          <a:solidFill>
            <a:srgbClr val="1F5FBF"/>
          </a:solidFill>
          <a:ln>
            <a:noFill/>
          </a:ln>
        </p:spPr>
      </p:sp>
      <p:sp>
        <p:nvSpPr>
          <p:cNvPr id="7" name="card7"/>
          <p:cNvSpPr/>
          <p:nvPr/>
        </p:nvSpPr>
        <p:spPr>
          <a:xfrm>
            <a:off x="5791200" y="3124200"/>
            <a:ext cx="609600" cy="6096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>
            <a:noFill/>
          </a:ln>
          <a:effectLst>
            <a:outerShdw blurRad="203200" dist="50800" dir="5400000" rotWithShape="0">
              <a:srgbClr val="000000">
                <a:alpha val="25098"/>
              </a:srgbClr>
            </a:outerShdw>
          </a:effectLst>
        </p:spPr>
      </p:sp>
      <p:pic>
        <p:nvPicPr>
          <p:cNvPr id="8" name="pic8"/>
          <p:cNvPicPr/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988050" y="3333750"/>
            <a:ext cx="215900" cy="190500"/>
          </a:xfrm>
          <a:prstGeom prst="rect">
            <a:avLst/>
          </a:prstGeom>
        </p:spPr>
      </p:pic>
      <p:sp>
        <p:nvSpPr>
          <p:cNvPr id="9" name="text9"/>
          <p:cNvSpPr>
            <a:spLocks noChangeArrowheads="1"/>
          </p:cNvSpPr>
          <p:nvPr/>
        </p:nvSpPr>
        <p:spPr>
          <a:xfrm>
            <a:off x="939800" y="777875"/>
            <a:ext cx="1780858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200"/>
              </a:lnSpc>
            </a:pPr>
            <a:r>
              <a:rPr lang="ru-RU" sz="1000" cap="all" spc="160">
                <a:solidFill>
                  <a:srgbClr val="636569"/>
                </a:solidFill>
                <a:latin typeface="Manrope"/>
              </a:rPr>
              <a:t>Как было в 2026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762000" y="1263650"/>
            <a:ext cx="4724400" cy="7112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750"/>
              </a:lnSpc>
            </a:pPr>
            <a:r>
              <a:rPr lang="ru-RU" sz="2500" b="1" spc="-49">
                <a:solidFill>
                  <a:srgbClr val="636569"/>
                </a:solidFill>
                <a:latin typeface="Manrope"/>
              </a:rPr>
              <a:t>Месячные планы, команда из 6 человек, отчёт раз в месяц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762000" y="2307590"/>
            <a:ext cx="265708" cy="261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60"/>
              </a:lnSpc>
            </a:pPr>
            <a:r>
              <a:rPr lang="ru-RU" sz="1400">
                <a:solidFill>
                  <a:srgbClr val="636569"/>
                </a:solidFill>
                <a:latin typeface="Manrope"/>
              </a:rPr>
              <a:t>—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1053108" y="2308225"/>
            <a:ext cx="4433292" cy="5080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Планирование раз в месяц: задачи копились, приоритеты устаревали к середине периода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762000" y="3018790"/>
            <a:ext cx="265708" cy="261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60"/>
              </a:lnSpc>
            </a:pPr>
            <a:r>
              <a:rPr lang="ru-RU" sz="1400">
                <a:solidFill>
                  <a:srgbClr val="636569"/>
                </a:solidFill>
                <a:latin typeface="Manrope"/>
              </a:rPr>
              <a:t>—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1053108" y="3019425"/>
            <a:ext cx="4433292" cy="5080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Команда из 6 человек: аккаунт-менеджер вёл несколько проектов, аналитику собирали вручную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762000" y="3729990"/>
            <a:ext cx="265708" cy="261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60"/>
              </a:lnSpc>
            </a:pPr>
            <a:r>
              <a:rPr lang="ru-RU" sz="1400">
                <a:solidFill>
                  <a:srgbClr val="636569"/>
                </a:solidFill>
                <a:latin typeface="Manrope"/>
              </a:rPr>
              <a:t>—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1053108" y="3730625"/>
            <a:ext cx="4433292" cy="5080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Отчётность раз в месяц: о проблемах узнавали постфактум, решения принимались с задержкой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6908800" y="777875"/>
            <a:ext cx="1824792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200"/>
              </a:lnSpc>
            </a:pPr>
            <a:r>
              <a:rPr lang="ru-RU" sz="1000" cap="all" spc="160">
                <a:solidFill>
                  <a:srgbClr val="FFFFFF"/>
                </a:solidFill>
                <a:latin typeface="Manrope"/>
              </a:rPr>
              <a:t>Как будет в 2027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6731000" y="1263650"/>
            <a:ext cx="4724400" cy="7112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750"/>
              </a:lnSpc>
            </a:pPr>
            <a:r>
              <a:rPr lang="ru-RU" sz="2500" b="1" spc="-49">
                <a:solidFill>
                  <a:srgbClr val="FFFFFF"/>
                </a:solidFill>
                <a:latin typeface="Manrope"/>
              </a:rPr>
              <a:t>Двухнедельные спринты, 8 человек, живой дашборд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6731000" y="2307590"/>
            <a:ext cx="229592" cy="261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60"/>
              </a:lnSpc>
            </a:pPr>
            <a:r>
              <a:rPr lang="ru-RU" sz="1400">
                <a:solidFill>
                  <a:srgbClr val="1F5FBF"/>
                </a:solidFill>
                <a:latin typeface="Manrope"/>
              </a:rPr>
              <a:t>+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6985992" y="2308225"/>
            <a:ext cx="4469408" cy="7556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FFFFFF"/>
                </a:solidFill>
                <a:latin typeface="Manrope"/>
              </a:rPr>
              <a:t>Двухнедельные спринты с общим бэклогом и демо в конце каждого спринта — приоритеты пересматриваем вдвое чаще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6731000" y="3266440"/>
            <a:ext cx="229592" cy="261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60"/>
              </a:lnSpc>
            </a:pPr>
            <a:r>
              <a:rPr lang="ru-RU" sz="1400">
                <a:solidFill>
                  <a:srgbClr val="1F5FBF"/>
                </a:solidFill>
                <a:latin typeface="Manrope"/>
              </a:rPr>
              <a:t>+</a:t>
            </a:r>
          </a:p>
        </p:txBody>
      </p:sp>
      <p:sp>
        <p:nvSpPr>
          <p:cNvPr id="22" name="text22"/>
          <p:cNvSpPr>
            <a:spLocks noChangeArrowheads="1"/>
          </p:cNvSpPr>
          <p:nvPr/>
        </p:nvSpPr>
        <p:spPr>
          <a:xfrm>
            <a:off x="6985992" y="3267075"/>
            <a:ext cx="4469408" cy="5080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FFFFFF"/>
                </a:solidFill>
                <a:latin typeface="Manrope"/>
              </a:rPr>
              <a:t>Расширяем команду до 8 человек: выделенный аккаунт-менеджер и отдельный аналитик по вашему проекту</a:t>
            </a:r>
          </a:p>
        </p:txBody>
      </p:sp>
      <p:sp>
        <p:nvSpPr>
          <p:cNvPr id="23" name="text23"/>
          <p:cNvSpPr>
            <a:spLocks noChangeArrowheads="1"/>
          </p:cNvSpPr>
          <p:nvPr/>
        </p:nvSpPr>
        <p:spPr>
          <a:xfrm>
            <a:off x="6731000" y="3977640"/>
            <a:ext cx="229592" cy="261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60"/>
              </a:lnSpc>
            </a:pPr>
            <a:r>
              <a:rPr lang="ru-RU" sz="1400">
                <a:solidFill>
                  <a:srgbClr val="1F5FBF"/>
                </a:solidFill>
                <a:latin typeface="Manrope"/>
              </a:rPr>
              <a:t>+</a:t>
            </a:r>
          </a:p>
        </p:txBody>
      </p:sp>
      <p:sp>
        <p:nvSpPr>
          <p:cNvPr id="24" name="text24"/>
          <p:cNvSpPr>
            <a:spLocks noChangeArrowheads="1"/>
          </p:cNvSpPr>
          <p:nvPr/>
        </p:nvSpPr>
        <p:spPr>
          <a:xfrm>
            <a:off x="6985992" y="3978275"/>
            <a:ext cx="4469408" cy="7556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FFFFFF"/>
                </a:solidFill>
                <a:latin typeface="Manrope"/>
              </a:rPr>
              <a:t>Еженедельный дашборд, месячный разбор с рекомендациями и квартальная стратегическая сессия с вашей командой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3" name="table3"/>
          <p:cNvGraphicFramePr>
            <a:graphicFrameLocks noGrp="1"/>
          </p:cNvGraphicFramePr>
          <p:nvPr/>
        </p:nvGraphicFramePr>
        <p:xfrm>
          <a:off x="762000" y="1739900"/>
          <a:ext cx="10668000" cy="4845050"/>
        </p:xfrm>
        <a:graphic>
          <a:graphicData uri="http://schemas.openxmlformats.org/drawingml/2006/table">
            <a:tbl>
              <a:tblPr/>
              <a:tblGrid>
                <a:gridCol w="7112000"/>
                <a:gridCol w="1524000"/>
                <a:gridCol w="2032000"/>
              </a:tblGrid>
              <a:tr h="495300">
                <a:tc>
                  <a:txBody>
                    <a:bodyPr/>
                    <a:lstStyle/>
                    <a:p>
                      <a:pPr>
                        <a:lnSpc>
                          <a:spcPts val="1320"/>
                        </a:lnSpc>
                      </a:pPr>
                      <a:r>
                        <a:rPr lang="ru-RU" sz="1100" b="1">
                          <a:solidFill>
                            <a:srgbClr val="FFFFFF"/>
                          </a:solidFill>
                          <a:latin typeface="Manrope"/>
                        </a:rPr>
                        <a:t>Позиция</a:t>
                      </a:r>
                    </a:p>
                  </a:txBody>
                  <a:tcPr marL="228600" marR="228600" marT="152400" marB="152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5171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20"/>
                        </a:lnSpc>
                      </a:pPr>
                      <a:r>
                        <a:rPr lang="ru-RU" sz="1100" b="1">
                          <a:solidFill>
                            <a:srgbClr val="FFFFFF"/>
                          </a:solidFill>
                          <a:latin typeface="Manrope"/>
                        </a:rPr>
                        <a:t>Объём</a:t>
                      </a:r>
                    </a:p>
                  </a:txBody>
                  <a:tcPr marL="228600" marR="228600" marT="152400" marB="152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5171C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320"/>
                        </a:lnSpc>
                      </a:pPr>
                      <a:r>
                        <a:rPr lang="ru-RU" sz="1100" b="1">
                          <a:solidFill>
                            <a:srgbClr val="FFFFFF"/>
                          </a:solidFill>
                          <a:latin typeface="Manrope"/>
                        </a:rPr>
                        <a:t>Стоимость</a:t>
                      </a:r>
                    </a:p>
                  </a:txBody>
                  <a:tcPr marL="228600" marR="228600" marT="152400" marB="152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5171C"/>
                    </a:solidFill>
                  </a:tcPr>
                </a:tc>
              </a:tr>
              <a:tr h="733425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</a:pPr>
                      <a:r>
                        <a:rPr lang="ru-RU" sz="1250" b="1">
                          <a:solidFill>
                            <a:srgbClr val="15171C"/>
                          </a:solidFill>
                          <a:latin typeface="Manrope"/>
                        </a:rPr>
                        <a:t>Перформанс и контент</a:t>
                      </a:r>
                      <a:r>
                        <a:rPr lang="ru-RU" sz="1050">
                          <a:solidFill>
                            <a:srgbClr val="636569"/>
                          </a:solidFill>
                          <a:latin typeface="Manrope"/>
                        </a:rPr>
                        <a:t>Реклама на 6 площадках, контент-план, ведение сайта</a:t>
                      </a:r>
                    </a:p>
                  </a:txBody>
                  <a:tcPr marL="228600" marR="228600" marT="152400" marB="152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>
                      <a:solidFill>
                        <a:srgbClr val="F4F5F7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20"/>
                        </a:lnSpc>
                      </a:pPr>
                      <a:r>
                        <a:rPr lang="ru-RU" sz="1100">
                          <a:solidFill>
                            <a:srgbClr val="636569"/>
                          </a:solidFill>
                          <a:latin typeface="Manrope"/>
                        </a:rPr>
                        <a:t>включено</a:t>
                      </a:r>
                    </a:p>
                  </a:txBody>
                  <a:tcPr marL="228600" marR="228600" marT="152400" marB="152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>
                      <a:solidFill>
                        <a:srgbClr val="F4F5F7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440"/>
                        </a:lnSpc>
                      </a:pPr>
                      <a:r>
                        <a:rPr lang="ru-RU" sz="1200">
                          <a:solidFill>
                            <a:srgbClr val="15171C"/>
                          </a:solidFill>
                          <a:latin typeface="Manrope"/>
                        </a:rPr>
                        <a:t>в цене</a:t>
                      </a:r>
                    </a:p>
                  </a:txBody>
                  <a:tcPr marL="228600" marR="228600" marT="152400" marB="152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>
                      <a:solidFill>
                        <a:srgbClr val="F4F5F7"/>
                      </a:solidFill>
                    </a:lnB>
                    <a:noFill/>
                  </a:tcPr>
                </a:tc>
              </a:tr>
              <a:tr h="7366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</a:pPr>
                      <a:r>
                        <a:rPr lang="ru-RU" sz="1250" b="1">
                          <a:solidFill>
                            <a:srgbClr val="15171C"/>
                          </a:solidFill>
                          <a:latin typeface="Manrope"/>
                        </a:rPr>
                        <a:t>Аналитика и дизайн</a:t>
                      </a:r>
                      <a:r>
                        <a:rPr lang="ru-RU" sz="1050">
                          <a:solidFill>
                            <a:srgbClr val="636569"/>
                          </a:solidFill>
                          <a:latin typeface="Manrope"/>
                        </a:rPr>
                        <a:t>Дашборды, отчётность, дизайн-сопровождение</a:t>
                      </a:r>
                    </a:p>
                  </a:txBody>
                  <a:tcPr marL="228600" marR="228600" marT="152400" marB="152400" anchor="ctr">
                    <a:lnL>
                      <a:noFill/>
                    </a:lnL>
                    <a:lnR>
                      <a:noFill/>
                    </a:lnR>
                    <a:lnT w="6350" cap="flat">
                      <a:solidFill>
                        <a:srgbClr val="F4F5F7"/>
                      </a:solidFill>
                    </a:lnT>
                    <a:lnB w="6350" cap="flat">
                      <a:solidFill>
                        <a:srgbClr val="F4F5F7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20"/>
                        </a:lnSpc>
                      </a:pPr>
                      <a:r>
                        <a:rPr lang="ru-RU" sz="1100">
                          <a:solidFill>
                            <a:srgbClr val="636569"/>
                          </a:solidFill>
                          <a:latin typeface="Manrope"/>
                        </a:rPr>
                        <a:t>включено</a:t>
                      </a:r>
                    </a:p>
                  </a:txBody>
                  <a:tcPr marL="228600" marR="228600" marT="152400" marB="152400" anchor="ctr">
                    <a:lnL>
                      <a:noFill/>
                    </a:lnL>
                    <a:lnR>
                      <a:noFill/>
                    </a:lnR>
                    <a:lnT w="6350" cap="flat">
                      <a:solidFill>
                        <a:srgbClr val="F4F5F7"/>
                      </a:solidFill>
                    </a:lnT>
                    <a:lnB w="6350" cap="flat">
                      <a:solidFill>
                        <a:srgbClr val="F4F5F7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440"/>
                        </a:lnSpc>
                      </a:pPr>
                      <a:r>
                        <a:rPr lang="ru-RU" sz="1200">
                          <a:solidFill>
                            <a:srgbClr val="15171C"/>
                          </a:solidFill>
                          <a:latin typeface="Manrope"/>
                        </a:rPr>
                        <a:t>в цене</a:t>
                      </a:r>
                    </a:p>
                  </a:txBody>
                  <a:tcPr marL="228600" marR="228600" marT="152400" marB="152400" anchor="ctr">
                    <a:lnL>
                      <a:noFill/>
                    </a:lnL>
                    <a:lnR>
                      <a:noFill/>
                    </a:lnR>
                    <a:lnT w="6350" cap="flat">
                      <a:solidFill>
                        <a:srgbClr val="F4F5F7"/>
                      </a:solidFill>
                    </a:lnT>
                    <a:lnB w="6350" cap="flat">
                      <a:solidFill>
                        <a:srgbClr val="F4F5F7"/>
                      </a:solidFill>
                    </a:lnB>
                    <a:noFill/>
                  </a:tcPr>
                </a:tc>
              </a:tr>
              <a:tr h="7366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</a:pPr>
                      <a:r>
                        <a:rPr lang="ru-RU" sz="1250" b="1">
                          <a:solidFill>
                            <a:srgbClr val="15171C"/>
                          </a:solidFill>
                          <a:latin typeface="Manrope"/>
                        </a:rPr>
                        <a:t>Поддержка и команда</a:t>
                      </a:r>
                      <a:r>
                        <a:rPr lang="ru-RU" sz="1050">
                          <a:solidFill>
                            <a:srgbClr val="636569"/>
                          </a:solidFill>
                          <a:latin typeface="Manrope"/>
                        </a:rPr>
                        <a:t>До 120 часов в месяц, выделенная команда 8 человек</a:t>
                      </a:r>
                    </a:p>
                  </a:txBody>
                  <a:tcPr marL="228600" marR="228600" marT="152400" marB="152400" anchor="ctr">
                    <a:lnL>
                      <a:noFill/>
                    </a:lnL>
                    <a:lnR>
                      <a:noFill/>
                    </a:lnR>
                    <a:lnT w="6350" cap="flat">
                      <a:solidFill>
                        <a:srgbClr val="F4F5F7"/>
                      </a:solidFill>
                    </a:lnT>
                    <a:lnB w="6350" cap="flat">
                      <a:solidFill>
                        <a:srgbClr val="F4F5F7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20"/>
                        </a:lnSpc>
                      </a:pPr>
                      <a:r>
                        <a:rPr lang="ru-RU" sz="1100">
                          <a:solidFill>
                            <a:srgbClr val="636569"/>
                          </a:solidFill>
                          <a:latin typeface="Manrope"/>
                        </a:rPr>
                        <a:t>включено</a:t>
                      </a:r>
                    </a:p>
                  </a:txBody>
                  <a:tcPr marL="228600" marR="228600" marT="152400" marB="152400" anchor="ctr">
                    <a:lnL>
                      <a:noFill/>
                    </a:lnL>
                    <a:lnR>
                      <a:noFill/>
                    </a:lnR>
                    <a:lnT w="6350" cap="flat">
                      <a:solidFill>
                        <a:srgbClr val="F4F5F7"/>
                      </a:solidFill>
                    </a:lnT>
                    <a:lnB w="6350" cap="flat">
                      <a:solidFill>
                        <a:srgbClr val="F4F5F7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440"/>
                        </a:lnSpc>
                      </a:pPr>
                      <a:r>
                        <a:rPr lang="ru-RU" sz="1200">
                          <a:solidFill>
                            <a:srgbClr val="15171C"/>
                          </a:solidFill>
                          <a:latin typeface="Manrope"/>
                        </a:rPr>
                        <a:t>в цене</a:t>
                      </a:r>
                    </a:p>
                  </a:txBody>
                  <a:tcPr marL="228600" marR="228600" marT="152400" marB="152400" anchor="ctr">
                    <a:lnL>
                      <a:noFill/>
                    </a:lnL>
                    <a:lnR>
                      <a:noFill/>
                    </a:lnR>
                    <a:lnT w="6350" cap="flat">
                      <a:solidFill>
                        <a:srgbClr val="F4F5F7"/>
                      </a:solidFill>
                    </a:lnT>
                    <a:lnB w="6350" cap="flat">
                      <a:solidFill>
                        <a:srgbClr val="F4F5F7"/>
                      </a:solidFill>
                    </a:lnB>
                    <a:noFill/>
                  </a:tcPr>
                </a:tc>
              </a:tr>
              <a:tr h="7366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</a:pPr>
                      <a:r>
                        <a:rPr lang="ru-RU" sz="1250" b="1">
                          <a:solidFill>
                            <a:srgbClr val="15171C"/>
                          </a:solidFill>
                          <a:latin typeface="Manrope"/>
                        </a:rPr>
                        <a:t>Рекламный бюджет</a:t>
                      </a:r>
                      <a:r>
                        <a:rPr lang="ru-RU" sz="1050">
                          <a:solidFill>
                            <a:srgbClr val="636569"/>
                          </a:solidFill>
                          <a:latin typeface="Manrope"/>
                        </a:rPr>
                        <a:t>Оплачивается отдельно, план на 2027 год</a:t>
                      </a:r>
                    </a:p>
                  </a:txBody>
                  <a:tcPr marL="228600" marR="228600" marT="152400" marB="152400" anchor="ctr">
                    <a:lnL>
                      <a:noFill/>
                    </a:lnL>
                    <a:lnR>
                      <a:noFill/>
                    </a:lnR>
                    <a:lnT w="6350" cap="flat">
                      <a:solidFill>
                        <a:srgbClr val="F4F5F7"/>
                      </a:solidFill>
                    </a:lnT>
                    <a:lnB w="6350" cap="flat">
                      <a:solidFill>
                        <a:srgbClr val="F4F5F7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20"/>
                        </a:lnSpc>
                      </a:pPr>
                      <a:r>
                        <a:rPr lang="ru-RU" sz="1100">
                          <a:solidFill>
                            <a:srgbClr val="636569"/>
                          </a:solidFill>
                          <a:latin typeface="Manrope"/>
                        </a:rPr>
                        <a:t>отдельно</a:t>
                      </a:r>
                    </a:p>
                  </a:txBody>
                  <a:tcPr marL="228600" marR="228600" marT="152400" marB="152400" anchor="ctr">
                    <a:lnL>
                      <a:noFill/>
                    </a:lnL>
                    <a:lnR>
                      <a:noFill/>
                    </a:lnR>
                    <a:lnT w="6350" cap="flat">
                      <a:solidFill>
                        <a:srgbClr val="F4F5F7"/>
                      </a:solidFill>
                    </a:lnT>
                    <a:lnB w="6350" cap="flat">
                      <a:solidFill>
                        <a:srgbClr val="F4F5F7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440"/>
                        </a:lnSpc>
                      </a:pPr>
                      <a:r>
                        <a:rPr lang="ru-RU" sz="1200">
                          <a:solidFill>
                            <a:srgbClr val="15171C"/>
                          </a:solidFill>
                          <a:latin typeface="Manrope"/>
                        </a:rPr>
                        <a:t>24 000 000 ₽</a:t>
                      </a:r>
                    </a:p>
                  </a:txBody>
                  <a:tcPr marL="228600" marR="228600" marT="152400" marB="152400" anchor="ctr">
                    <a:lnL>
                      <a:noFill/>
                    </a:lnL>
                    <a:lnR>
                      <a:noFill/>
                    </a:lnR>
                    <a:lnT w="6350" cap="flat">
                      <a:solidFill>
                        <a:srgbClr val="F4F5F7"/>
                      </a:solidFill>
                    </a:lnT>
                    <a:lnB w="6350" cap="flat">
                      <a:solidFill>
                        <a:srgbClr val="F4F5F7"/>
                      </a:solidFill>
                    </a:lnB>
                    <a:noFill/>
                  </a:tcPr>
                </a:tc>
              </a:tr>
              <a:tr h="7366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</a:pPr>
                      <a:r>
                        <a:rPr lang="ru-RU" sz="1250" b="1">
                          <a:solidFill>
                            <a:srgbClr val="15171C"/>
                          </a:solidFill>
                          <a:latin typeface="Manrope"/>
                        </a:rPr>
                        <a:t>Лицензии сервисов и внешние подрядчики</a:t>
                      </a:r>
                      <a:r>
                        <a:rPr lang="ru-RU" sz="1050">
                          <a:solidFill>
                            <a:srgbClr val="636569"/>
                          </a:solidFill>
                          <a:latin typeface="Manrope"/>
                        </a:rPr>
                        <a:t>Оплачиваются отдельно по смете</a:t>
                      </a:r>
                    </a:p>
                  </a:txBody>
                  <a:tcPr marL="228600" marR="228600" marT="152400" marB="152400" anchor="ctr">
                    <a:lnL>
                      <a:noFill/>
                    </a:lnL>
                    <a:lnR>
                      <a:noFill/>
                    </a:lnR>
                    <a:lnT w="6350" cap="flat">
                      <a:solidFill>
                        <a:srgbClr val="F4F5F7"/>
                      </a:solidFill>
                    </a:lnT>
                    <a:lnB w="6350" cap="flat">
                      <a:solidFill>
                        <a:srgbClr val="F4F5F7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20"/>
                        </a:lnSpc>
                      </a:pPr>
                      <a:r>
                        <a:rPr lang="ru-RU" sz="1100">
                          <a:solidFill>
                            <a:srgbClr val="636569"/>
                          </a:solidFill>
                          <a:latin typeface="Manrope"/>
                        </a:rPr>
                        <a:t>отдельно</a:t>
                      </a:r>
                    </a:p>
                  </a:txBody>
                  <a:tcPr marL="228600" marR="228600" marT="152400" marB="152400" anchor="ctr">
                    <a:lnL>
                      <a:noFill/>
                    </a:lnL>
                    <a:lnR>
                      <a:noFill/>
                    </a:lnR>
                    <a:lnT w="6350" cap="flat">
                      <a:solidFill>
                        <a:srgbClr val="F4F5F7"/>
                      </a:solidFill>
                    </a:lnT>
                    <a:lnB w="6350" cap="flat">
                      <a:solidFill>
                        <a:srgbClr val="F4F5F7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440"/>
                        </a:lnSpc>
                      </a:pPr>
                      <a:r>
                        <a:rPr lang="ru-RU" sz="1200">
                          <a:solidFill>
                            <a:srgbClr val="15171C"/>
                          </a:solidFill>
                          <a:latin typeface="Manrope"/>
                        </a:rPr>
                        <a:t>по смете</a:t>
                      </a:r>
                    </a:p>
                  </a:txBody>
                  <a:tcPr marL="228600" marR="228600" marT="152400" marB="152400" anchor="ctr">
                    <a:lnL>
                      <a:noFill/>
                    </a:lnL>
                    <a:lnR>
                      <a:noFill/>
                    </a:lnR>
                    <a:lnT w="6350" cap="flat">
                      <a:solidFill>
                        <a:srgbClr val="F4F5F7"/>
                      </a:solidFill>
                    </a:lnT>
                    <a:lnB w="6350" cap="flat">
                      <a:solidFill>
                        <a:srgbClr val="F4F5F7"/>
                      </a:solidFill>
                    </a:lnB>
                    <a:noFill/>
                  </a:tcPr>
                </a:tc>
              </a:tr>
              <a:tr h="669925">
                <a:tc>
                  <a:txBody>
                    <a:bodyPr/>
                    <a:lstStyle/>
                    <a:p>
                      <a:pPr>
                        <a:lnSpc>
                          <a:spcPts val="1680"/>
                        </a:lnSpc>
                      </a:pPr>
                      <a:r>
                        <a:rPr lang="ru-RU" sz="1400" b="1">
                          <a:solidFill>
                            <a:srgbClr val="15171C"/>
                          </a:solidFill>
                          <a:latin typeface="Manrope"/>
                        </a:rPr>
                        <a:t>Итого по проекту</a:t>
                      </a:r>
                    </a:p>
                  </a:txBody>
                  <a:tcPr marL="228600" marR="228600" marT="177800" marB="177800" anchor="ctr">
                    <a:lnL>
                      <a:noFill/>
                    </a:lnL>
                    <a:lnR>
                      <a:noFill/>
                    </a:lnR>
                    <a:lnT w="6350" cap="flat">
                      <a:solidFill>
                        <a:srgbClr val="F4F5F7"/>
                      </a:solidFill>
                    </a:lnT>
                    <a:lnB>
                      <a:noFill/>
                    </a:lnB>
                    <a:solidFill>
                      <a:srgbClr val="E1EAF8"/>
                    </a:solidFill>
                  </a:tcPr>
                </a:tc>
                <a:tc>
                  <a:txBody>
                    <a:bodyPr/>
                    <a:lstStyle/>
                    <a:p/>
                  </a:txBody>
                  <a:tcPr marL="228600" marR="228600" marT="177800" marB="177800" anchor="ctr">
                    <a:lnL>
                      <a:noFill/>
                    </a:lnL>
                    <a:lnR>
                      <a:noFill/>
                    </a:lnR>
                    <a:lnT w="6350" cap="flat">
                      <a:solidFill>
                        <a:srgbClr val="F4F5F7"/>
                      </a:solidFill>
                    </a:lnT>
                    <a:lnB>
                      <a:noFill/>
                    </a:lnB>
                    <a:solidFill>
                      <a:srgbClr val="E1EAF8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160"/>
                        </a:lnSpc>
                      </a:pPr>
                      <a:r>
                        <a:rPr lang="ru-RU" sz="1800">
                          <a:solidFill>
                            <a:srgbClr val="1F5FBF"/>
                          </a:solidFill>
                          <a:latin typeface="Manrope"/>
                        </a:rPr>
                        <a:t>8 280 000 ₽</a:t>
                      </a:r>
                    </a:p>
                  </a:txBody>
                  <a:tcPr marL="228600" marR="228600" marT="177800" marB="177800" anchor="ctr">
                    <a:lnL>
                      <a:noFill/>
                    </a:lnL>
                    <a:lnR>
                      <a:noFill/>
                    </a:lnR>
                    <a:lnT w="6350" cap="flat">
                      <a:solidFill>
                        <a:srgbClr val="F4F5F7"/>
                      </a:solidFill>
                    </a:lnT>
                    <a:lnB>
                      <a:noFill/>
                    </a:lnB>
                    <a:solidFill>
                      <a:srgbClr val="E1EAF8"/>
                    </a:solidFill>
                  </a:tcPr>
                </a:tc>
              </a:tr>
            </a:tbl>
          </a:graphicData>
        </a:graphic>
      </p:graphicFrame>
      <p:sp>
        <p:nvSpPr>
          <p:cNvPr id="4" name="text4"/>
          <p:cNvSpPr>
            <a:spLocks noChangeArrowheads="1"/>
          </p:cNvSpPr>
          <p:nvPr/>
        </p:nvSpPr>
        <p:spPr>
          <a:xfrm>
            <a:off x="1117600" y="615950"/>
            <a:ext cx="2290072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1F5FBF"/>
                </a:solidFill>
                <a:latin typeface="Manrope"/>
              </a:rPr>
              <a:t>Условия на 2027 год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762000" y="837505"/>
            <a:ext cx="11303000" cy="451612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456"/>
              </a:lnSpc>
            </a:pPr>
            <a:r>
              <a:rPr lang="ru-RU" sz="3200" b="1" spc="-63">
                <a:solidFill>
                  <a:srgbClr val="15171C"/>
                </a:solidFill>
                <a:latin typeface="Manrope"/>
              </a:rPr>
              <a:t>Состав услуг и стоимость продления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762000" y="6788150"/>
            <a:ext cx="113030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636569"/>
                </a:solidFill>
                <a:latin typeface="Manrope"/>
              </a:rPr>
              <a:t>Вознаграждение 690 000 ₽ в месяц (в 2026 году — 620 000 ₽). При годовой оплате цена фиксируется на 12 месяцев.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1575296"/>
            <a:ext cx="3454400" cy="4393704"/>
          </a:xfrm>
          <a:prstGeom prst="roundRect">
            <a:avLst>
              <a:gd name="adj" fmla="val 6617"/>
            </a:avLst>
          </a:prstGeom>
          <a:solidFill>
            <a:srgbClr val="E1EAF8"/>
          </a:solidFill>
          <a:ln w="12700" cap="flat">
            <a:solidFill>
              <a:srgbClr val="1F5FBF"/>
            </a:solidFill>
          </a:ln>
        </p:spPr>
      </p:sp>
      <p:sp>
        <p:nvSpPr>
          <p:cNvPr id="4" name="card4"/>
          <p:cNvSpPr/>
          <p:nvPr/>
        </p:nvSpPr>
        <p:spPr>
          <a:xfrm>
            <a:off x="977900" y="2203946"/>
            <a:ext cx="3022600" cy="685800"/>
          </a:xfrm>
          <a:prstGeom prst="roundRect">
            <a:avLst>
              <a:gd name="adj" fmla="val 19444"/>
            </a:avLst>
          </a:prstGeom>
          <a:solidFill>
            <a:srgbClr val="FFFFFF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977900" y="3004046"/>
            <a:ext cx="3022600" cy="482600"/>
          </a:xfrm>
          <a:prstGeom prst="roundRect">
            <a:avLst>
              <a:gd name="adj" fmla="val 27631"/>
            </a:avLst>
          </a:prstGeom>
          <a:solidFill>
            <a:srgbClr val="FFFFFF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4368800" y="1575296"/>
            <a:ext cx="3454400" cy="4393704"/>
          </a:xfrm>
          <a:prstGeom prst="roundRect">
            <a:avLst>
              <a:gd name="adj" fmla="val 6617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7" name="card7"/>
          <p:cNvSpPr/>
          <p:nvPr/>
        </p:nvSpPr>
        <p:spPr>
          <a:xfrm>
            <a:off x="4572000" y="2191246"/>
            <a:ext cx="3048000" cy="482600"/>
          </a:xfrm>
          <a:prstGeom prst="roundRect">
            <a:avLst>
              <a:gd name="adj" fmla="val 27631"/>
            </a:avLst>
          </a:prstGeom>
          <a:solidFill>
            <a:srgbClr val="FFFFFF"/>
          </a:solidFill>
          <a:ln>
            <a:noFill/>
          </a:ln>
        </p:spPr>
      </p:sp>
      <p:sp>
        <p:nvSpPr>
          <p:cNvPr id="8" name="card8"/>
          <p:cNvSpPr/>
          <p:nvPr/>
        </p:nvSpPr>
        <p:spPr>
          <a:xfrm>
            <a:off x="4572000" y="2788146"/>
            <a:ext cx="3048000" cy="685800"/>
          </a:xfrm>
          <a:prstGeom prst="roundRect">
            <a:avLst>
              <a:gd name="adj" fmla="val 19444"/>
            </a:avLst>
          </a:prstGeom>
          <a:solidFill>
            <a:srgbClr val="FFFFFF"/>
          </a:solidFill>
          <a:ln>
            <a:noFill/>
          </a:ln>
        </p:spPr>
      </p:sp>
      <p:sp>
        <p:nvSpPr>
          <p:cNvPr id="9" name="card9"/>
          <p:cNvSpPr/>
          <p:nvPr/>
        </p:nvSpPr>
        <p:spPr>
          <a:xfrm>
            <a:off x="7975600" y="1575296"/>
            <a:ext cx="3454400" cy="4393704"/>
          </a:xfrm>
          <a:prstGeom prst="roundRect">
            <a:avLst>
              <a:gd name="adj" fmla="val 6617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10" name="card10"/>
          <p:cNvSpPr/>
          <p:nvPr/>
        </p:nvSpPr>
        <p:spPr>
          <a:xfrm>
            <a:off x="8178800" y="2191246"/>
            <a:ext cx="3048000" cy="685800"/>
          </a:xfrm>
          <a:prstGeom prst="roundRect">
            <a:avLst>
              <a:gd name="adj" fmla="val 19444"/>
            </a:avLst>
          </a:prstGeom>
          <a:solidFill>
            <a:srgbClr val="FFFFFF"/>
          </a:solidFill>
          <a:ln>
            <a:noFill/>
          </a:ln>
        </p:spPr>
      </p:sp>
      <p:sp>
        <p:nvSpPr>
          <p:cNvPr id="11" name="card11"/>
          <p:cNvSpPr/>
          <p:nvPr/>
        </p:nvSpPr>
        <p:spPr>
          <a:xfrm>
            <a:off x="8178800" y="2991346"/>
            <a:ext cx="3048000" cy="685800"/>
          </a:xfrm>
          <a:prstGeom prst="roundRect">
            <a:avLst>
              <a:gd name="adj" fmla="val 19444"/>
            </a:avLst>
          </a:prstGeom>
          <a:solidFill>
            <a:srgbClr val="FFFFFF"/>
          </a:solidFill>
          <a:ln>
            <a:noFill/>
          </a:ln>
        </p:spPr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1117600" y="615950"/>
            <a:ext cx="1928360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1F5FBF"/>
                </a:solidFill>
                <a:latin typeface="Manrope"/>
              </a:rPr>
              <a:t>План на 2027 год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762000" y="704155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63">
                <a:solidFill>
                  <a:srgbClr val="15171C"/>
                </a:solidFill>
                <a:latin typeface="Manrope"/>
              </a:rPr>
              <a:t>Три инициативы на 2027 год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977900" y="1816596"/>
            <a:ext cx="576163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1F5FBF"/>
                </a:solidFill>
                <a:latin typeface="Manrope"/>
              </a:rPr>
              <a:t>Q1–Q2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3676452" y="1873746"/>
            <a:ext cx="548584" cy="134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960"/>
              </a:lnSpc>
            </a:pPr>
            <a:r>
              <a:rPr lang="ru-RU" sz="800" cap="all" spc="96">
                <a:solidFill>
                  <a:srgbClr val="1F5FBF"/>
                </a:solidFill>
                <a:latin typeface="Manrope"/>
              </a:rPr>
              <a:t>План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1143000" y="2343646"/>
            <a:ext cx="2717800" cy="419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00"/>
              </a:lnSpc>
            </a:pPr>
            <a:r>
              <a:rPr lang="ru-RU" sz="1150" b="1">
                <a:solidFill>
                  <a:srgbClr val="15171C"/>
                </a:solidFill>
                <a:latin typeface="Manrope"/>
              </a:rPr>
              <a:t>Пересборка 12 посадочных под мобильные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1143000" y="3143746"/>
            <a:ext cx="3230880" cy="1879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80"/>
              </a:lnSpc>
            </a:pPr>
            <a:r>
              <a:rPr lang="ru-RU" sz="1150" b="1">
                <a:solidFill>
                  <a:srgbClr val="15171C"/>
                </a:solidFill>
                <a:latin typeface="Manrope"/>
              </a:rPr>
              <a:t>целевой ориентир конверсии — 6%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4572000" y="1803896"/>
            <a:ext cx="600968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Q2–Q3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7295952" y="1861046"/>
            <a:ext cx="548584" cy="134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960"/>
              </a:lnSpc>
            </a:pPr>
            <a:r>
              <a:rPr lang="ru-RU" sz="800" cap="all" spc="96">
                <a:solidFill>
                  <a:srgbClr val="636569"/>
                </a:solidFill>
                <a:latin typeface="Manrope"/>
              </a:rPr>
              <a:t>План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4737100" y="2330946"/>
            <a:ext cx="3261360" cy="1879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80"/>
              </a:lnSpc>
            </a:pPr>
            <a:r>
              <a:rPr lang="ru-RU" sz="1150" b="1">
                <a:solidFill>
                  <a:srgbClr val="15171C"/>
                </a:solidFill>
                <a:latin typeface="Manrope"/>
              </a:rPr>
              <a:t>Завершение сквозного дашборда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4737100" y="2927846"/>
            <a:ext cx="2743200" cy="419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00"/>
              </a:lnSpc>
            </a:pPr>
            <a:r>
              <a:rPr lang="ru-RU" sz="1150" b="1">
                <a:solidFill>
                  <a:srgbClr val="15171C"/>
                </a:solidFill>
                <a:latin typeface="Manrope"/>
              </a:rPr>
              <a:t>ориентир подготовки отчёта — 1 час вместо 8</a:t>
            </a:r>
          </a:p>
        </p:txBody>
      </p:sp>
      <p:sp>
        <p:nvSpPr>
          <p:cNvPr id="22" name="text22"/>
          <p:cNvSpPr>
            <a:spLocks noChangeArrowheads="1"/>
          </p:cNvSpPr>
          <p:nvPr/>
        </p:nvSpPr>
        <p:spPr>
          <a:xfrm>
            <a:off x="8178800" y="1803896"/>
            <a:ext cx="600968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Q3–Q4</a:t>
            </a:r>
          </a:p>
        </p:txBody>
      </p:sp>
      <p:sp>
        <p:nvSpPr>
          <p:cNvPr id="23" name="text23"/>
          <p:cNvSpPr>
            <a:spLocks noChangeArrowheads="1"/>
          </p:cNvSpPr>
          <p:nvPr/>
        </p:nvSpPr>
        <p:spPr>
          <a:xfrm>
            <a:off x="10902752" y="1861046"/>
            <a:ext cx="548584" cy="134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960"/>
              </a:lnSpc>
            </a:pPr>
            <a:r>
              <a:rPr lang="ru-RU" sz="800" cap="all" spc="96">
                <a:solidFill>
                  <a:srgbClr val="636569"/>
                </a:solidFill>
                <a:latin typeface="Manrope"/>
              </a:rPr>
              <a:t>План</a:t>
            </a:r>
          </a:p>
        </p:txBody>
      </p:sp>
      <p:sp>
        <p:nvSpPr>
          <p:cNvPr id="24" name="text24"/>
          <p:cNvSpPr>
            <a:spLocks noChangeArrowheads="1"/>
          </p:cNvSpPr>
          <p:nvPr/>
        </p:nvSpPr>
        <p:spPr>
          <a:xfrm>
            <a:off x="8343900" y="2330946"/>
            <a:ext cx="2743200" cy="419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00"/>
              </a:lnSpc>
            </a:pPr>
            <a:r>
              <a:rPr lang="ru-RU" sz="1150" b="1">
                <a:solidFill>
                  <a:srgbClr val="15171C"/>
                </a:solidFill>
                <a:latin typeface="Manrope"/>
              </a:rPr>
              <a:t>Видеоконтент и реклама на маркетплейсах</a:t>
            </a:r>
          </a:p>
        </p:txBody>
      </p:sp>
      <p:sp>
        <p:nvSpPr>
          <p:cNvPr id="25" name="text25"/>
          <p:cNvSpPr>
            <a:spLocks noChangeArrowheads="1"/>
          </p:cNvSpPr>
          <p:nvPr/>
        </p:nvSpPr>
        <p:spPr>
          <a:xfrm>
            <a:off x="8343900" y="3131046"/>
            <a:ext cx="2743200" cy="419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00"/>
              </a:lnSpc>
            </a:pPr>
            <a:r>
              <a:rPr lang="ru-RU" sz="1150" b="1">
                <a:solidFill>
                  <a:srgbClr val="15171C"/>
                </a:solidFill>
                <a:latin typeface="Manrope"/>
              </a:rPr>
              <a:t>ориентир — 15% заявок из новых форматов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5171C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762000" y="5250458"/>
            <a:ext cx="3034109" cy="533400"/>
          </a:xfrm>
          <a:prstGeom prst="roundRect">
            <a:avLst>
              <a:gd name="adj" fmla="val 28571"/>
            </a:avLst>
          </a:prstGeom>
          <a:solidFill>
            <a:srgbClr val="1F5FBF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3948509" y="5250458"/>
            <a:ext cx="3147715" cy="533400"/>
          </a:xfrm>
          <a:prstGeom prst="roundRect">
            <a:avLst>
              <a:gd name="adj" fmla="val 28571"/>
            </a:avLst>
          </a:prstGeom>
          <a:noFill/>
          <a:ln w="6350" cap="flat">
            <a:solidFill>
              <a:srgbClr val="FFFFFF">
                <a:alpha val="30196"/>
              </a:srgbClr>
            </a:solidFill>
          </a:ln>
        </p:spPr>
      </p:sp>
      <p:sp>
        <p:nvSpPr>
          <p:cNvPr id="6" name="card6"/>
          <p:cNvSpPr/>
          <p:nvPr/>
        </p:nvSpPr>
        <p:spPr>
          <a:xfrm>
            <a:off x="8890000" y="2222500"/>
            <a:ext cx="2413000" cy="2413000"/>
          </a:xfrm>
          <a:prstGeom prst="roundRect">
            <a:avLst>
              <a:gd name="adj" fmla="val 9473"/>
            </a:avLst>
          </a:prstGeom>
          <a:solidFill>
            <a:srgbClr val="FFFFFF"/>
          </a:solidFill>
          <a:ln>
            <a:noFill/>
          </a:ln>
        </p:spPr>
      </p:sp>
      <p:pic>
        <p:nvPicPr>
          <p:cNvPr id="7" name="pic7"/>
          <p:cNvPicPr/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118600" y="2451100"/>
            <a:ext cx="1955800" cy="1955800"/>
          </a:xfrm>
          <a:prstGeom prst="rect">
            <a:avLst/>
          </a:prstGeom>
        </p:spPr>
      </p:pic>
      <p:sp>
        <p:nvSpPr>
          <p:cNvPr id="8" name="text8"/>
          <p:cNvSpPr>
            <a:spLocks noChangeArrowheads="1"/>
          </p:cNvSpPr>
          <p:nvPr/>
        </p:nvSpPr>
        <p:spPr>
          <a:xfrm>
            <a:off x="762000" y="1074142"/>
            <a:ext cx="77470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 cap="all" spc="198">
                <a:solidFill>
                  <a:srgbClr val="FFFFFF"/>
                </a:solidFill>
                <a:latin typeface="Manrope"/>
              </a:rPr>
              <a:t>Что дальше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762000" y="1353542"/>
            <a:ext cx="7137400" cy="257294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5040"/>
              </a:lnSpc>
            </a:pPr>
            <a:r>
              <a:rPr lang="ru-RU" sz="4800" b="1" spc="-119">
                <a:solidFill>
                  <a:srgbClr val="FFFFFF"/>
                </a:solidFill>
                <a:latin typeface="Manrope"/>
              </a:rPr>
              <a:t>Подписать допсоглашение до 20 декабря и стартовать 12 января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762000" y="4010620"/>
            <a:ext cx="5740400" cy="84137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175"/>
              </a:lnSpc>
            </a:pPr>
            <a:r>
              <a:rPr lang="ru-RU" sz="1450">
                <a:solidFill>
                  <a:srgbClr val="FFFFFF"/>
                </a:solidFill>
                <a:latin typeface="Manrope"/>
              </a:rPr>
              <a:t>Допсоглашение подписываем до 20 декабря 2026 года, стартовая встреча по плану 2027 года — 12 января 2027 года. Контакты: Сергей Морозов и Анна Крылова.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885309" y="5399683"/>
            <a:ext cx="2787491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620"/>
              </a:lnSpc>
            </a:pPr>
            <a:r>
              <a:rPr lang="ru-RU" sz="1350" b="1">
                <a:solidFill>
                  <a:srgbClr val="FFFFFF"/>
                </a:solidFill>
                <a:latin typeface="Manrope"/>
              </a:rPr>
              <a:t>Подписать допсоглашение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4060458" y="5399683"/>
            <a:ext cx="2923818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620"/>
              </a:lnSpc>
            </a:pPr>
            <a:r>
              <a:rPr lang="ru-RU" sz="1350" b="1">
                <a:solidFill>
                  <a:srgbClr val="FFFFFF"/>
                </a:solidFill>
                <a:latin typeface="Manrope"/>
              </a:rPr>
              <a:t>Стартовая встреча по плану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laida">
  <a:themeElements>
    <a:clrScheme name="slaida">
      <a:dk1>
        <a:srgbClr val="1C1C1C"/>
      </a:dk1>
      <a:lt1>
        <a:srgbClr val="FFFFFF"/>
      </a:lt1>
      <a:dk2>
        <a:srgbClr val="44546A"/>
      </a:dk2>
      <a:lt2>
        <a:srgbClr val="E7E6E6"/>
      </a:lt2>
      <a:accent1>
        <a:srgbClr val="2F6BFF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slaida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slaida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solidFill>
            <a:schemeClr val="phClr"/>
          </a:solidFill>
        </a:ln>
        <a:ln w="12700">
          <a:solidFill>
            <a:schemeClr val="phClr"/>
          </a:solidFill>
        </a:ln>
        <a:ln w="19050">
          <a:solidFill>
            <a:schemeClr val="phClr"/>
          </a:solidFill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theme/theme2.xml><?xml version="1.0" encoding="utf-8"?>
<a:theme xmlns:a="http://schemas.openxmlformats.org/drawingml/2006/main" name="slaida">
  <a:themeElements>
    <a:clrScheme name="slaida">
      <a:dk1>
        <a:srgbClr val="1C1C1C"/>
      </a:dk1>
      <a:lt1>
        <a:srgbClr val="FFFFFF"/>
      </a:lt1>
      <a:dk2>
        <a:srgbClr val="44546A"/>
      </a:dk2>
      <a:lt2>
        <a:srgbClr val="E7E6E6"/>
      </a:lt2>
      <a:accent1>
        <a:srgbClr val="2F6BFF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slaida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slaida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solidFill>
            <a:schemeClr val="phClr"/>
          </a:solidFill>
        </a:ln>
        <a:ln w="12700">
          <a:solidFill>
            <a:schemeClr val="phClr"/>
          </a:solidFill>
        </a:ln>
        <a:ln w="19050">
          <a:solidFill>
            <a:schemeClr val="phClr"/>
          </a:solidFill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Application>Слайда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для клиента: итоги года и условия на следующий год</dc:title>
  <dc:creator>Слайда</dc:creator>
</cp:coreProperties>
</file>