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5BFF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7CACFF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163E91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BCD6FF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636569"/>
              </a:solidFill>
              <a:ln>
                <a:noFill/>
              </a:ln>
            </c:spPr>
          </c:dPt>
          <c:dPt>
            <c:idx val="5"/>
            <c:bubble3D val="0"/>
            <c:spPr>
              <a:solidFill>
                <a:srgbClr val="005BFF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Sheet1!$A$2:$A$7</c:f>
              <c:strCache>
                <c:ptCount val="6"/>
                <c:pt idx="0">
                  <c:v>Кейтеринг</c:v>
                </c:pt>
                <c:pt idx="1">
                  <c:v>Площадка</c:v>
                </c:pt>
                <c:pt idx="2">
                  <c:v>Техника</c:v>
                </c:pt>
                <c:pt idx="3">
                  <c:v>Ведущий и артисты</c:v>
                </c:pt>
                <c:pt idx="4">
                  <c:v>Продакшн</c:v>
                </c:pt>
                <c:pt idx="5">
                  <c:v>Работа агентства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Здравствуйте! Мы — event-агентство «Ветер», работаем с 2019 года. За это время провели более 300 корпоративных мероприятий. Сегодня расскажу, как мы организуем события под ключ — от идеи до финального отчёта, и почему с нами надёжно.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зафиксируем, что будет дальше. В течение двух рабочих дней мы отправим вам концепцию и смету, забронируем площадку под ваши даты и закрепим за проектом продюсера — одного человека, который будет вести всё от брифа до отчёта. Все контакты на слайде, а по QR-коду можно сразу открыть наш сайт с портфолио. Ждём вашего решения — и начинаем.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тем как говорить о нас, давайте честно назовём то, что обычно беспокоит заказчика при выборе подрядчика. Первое — сорванные сроки: мероприятие просто не состоится в назначенный день. Второе — скрытые расходы, когда смета вырастает уже в процессе. Третье — слабая площадка, которая не подходит под формат. И четвёртое — когда непонятно, кто вообще отвечает за результат. Мы эти риски знаем и дальше покажу, как именно мы ими управляем на каждом этапе.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работаем с четырьмя основными форматами — от деловых конференций до открытий объектов. У каждого формата свои правила: своя логистика, свой тайминг, свой состав команды. Поэтому мы сразу фиксируем сроки подготовки — чтобы вы понимали, когда нужно стартовать. Например, конференцию на 500 гостей мы готовим за два месяца, а корпоратив на 250 человек — за месяц. Если сроки короче — обсудим отдельно, но честно скажем, что успеем, а что нет.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Чтобы вы понимали, как мы работаем, покажу процесс из четырёх этапов. Всё начинается с брифа — за два дня мы фиксируем задачи и цели, назначаем персонального менеджера, который ведёт проект до конца. Дальше за пять дней готовим концепцию и прозрачную смету — вы сразу видите, за что платите. Основной этап — подготовка и проведение: три-четыре недели мы координируем подрядчиков, а в день события управляем площадкой. Через три дня вы получаете пост-отчёт с фото и рекомендациями. То есть на каждом этапе есть ответственный, и вы всегда знаете, кто и за что отвечает.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Расскажу про наш свежий кейс — трёхдневную конференцию для IT-компании на 400 гостей. Заказчик пришёл к нам за два месяца до даты, и главным требованием было — чтобы всё прошло без сбоев. Мы взяли на себя площадку, трансляцию, кейтеринг и навигацию. В итоге — 400 участников, 98% положительных оценок и ни одного срыва по таймингу. Это тот случай, когда подготовка и контроль на каждом этапе дают предсказуемый результат.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Второй кейс — новогодний корпоратив для производственной компании на 250 человек. Задача была простая на словах и сложная на деле: сделать праздник, который объединит коллектив и оставит тёплые воспоминания. Мы взяли на себя локацию, шоу-программу, свет и звук — полностью. И вот что получилось в цифрах: 88% гостей остались до самого финала. А 92% гостей готовы рекомендовать нас коллегам — для нас это главный показатель, что вечер удался.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площадке у нас всегда работает команда с чётким разделением зон. Продюсер — это главный ответственный: он держит связь с вами и отвечает за результат всего мероприятия. Техдиректор отвечает за сцену, свет и звук — чтобы всё работало без сбоев. Менеджер по гостям занимается регистрацией и навигацией, чтобы гости чувствовали себя комфортно. И кейтеринг-менеджер следит за питанием. У каждого своя зона, поэтому вы всегда знаете, к кому обратиться по любому вопросу.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сразу про деньги, чтобы не было сюрпризов. Вот типовая структура бюджета на корпоративное мероприятие. Самая большая статья — кейтеринг, это 30 процентов: питание гостей обычно стоит дороже всего. Площадка и техника — ещё 45 процентов. На ведущего, артистов и продакшн закладываем 20 процентов. И наша работа — 5 процентов: это фиксированное вознаграждение, которое мы фиксируем в договоре до старта. Важно: смета утверждается один раз, и мы не выходим за неё без вашего письменного согласия. Поэтому в итоге вы всегда знаете, за что платите и сколько это стоит.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заказчик выбирает подрядчика, его обычно волнуют четыре вещи: сорвут ли сроки, появятся ли скрытые расходы, будет ли площадка слабой и кто вообще отвечает за результат. Мы закрыли каждый из этих рисков конкретной мерой. Сроки — это детальный план-график с контрольными точками, мы сверяемся по нему каждую неделю. Бюджет фиксируем в смете до старта, и любые изменения — только по согласованию с вами. Площадку проверяем лично до подписания договора. И у каждого проекта есть персональный продюсер, который доступен 24/7 и отвечает за всё. Так что вы всегда знаете, кто за что отвечает и что происходит с проектом.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51bdc942e6dd724e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Relationship Id="rId4" Type="http://schemas.openxmlformats.org/officeDocument/2006/relationships/image" Target="../media/mf4dd830a3465c88d.png"/><Relationship Id="rId5" Type="http://schemas.openxmlformats.org/officeDocument/2006/relationships/image" Target="../media/md9fc1a01829b7e4b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54ee6dfc6736f354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b10b9cb2da04a0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26e5eaa9551a6762.png"/><Relationship Id="rId4" Type="http://schemas.openxmlformats.org/officeDocument/2006/relationships/image" Target="../media/m6c689cb3424f044b.png"/><Relationship Id="rId5" Type="http://schemas.openxmlformats.org/officeDocument/2006/relationships/image" Target="../media/mb2f20e544c1a0fb6.svg"/><Relationship Id="rId6" Type="http://schemas.openxmlformats.org/officeDocument/2006/relationships/image" Target="../media/m279751919141678c.png"/><Relationship Id="rId7" Type="http://schemas.openxmlformats.org/officeDocument/2006/relationships/image" Target="../media/mb2f20e544c1a0fb6.svg"/><Relationship Id="rId8" Type="http://schemas.openxmlformats.org/officeDocument/2006/relationships/image" Target="../media/m8806792685c707ff.png"/><Relationship Id="rId9" Type="http://schemas.openxmlformats.org/officeDocument/2006/relationships/image" Target="../media/mb2f20e544c1a0fb6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3dbdc6bdec7fa235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737430c36a5fd9a4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f0e1d1af56f9b2d2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b4edf107ece8fe31.png"/><Relationship Id="rId100" Type="http://schemas.openxmlformats.org/officeDocument/2006/relationships/chart" Target="../charts/char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54ee6dfc6736f3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25475"/>
            <a:ext cx="766306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Ветер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52928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Презентация услуг · Event-агентство «Ветер»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2802334"/>
            <a:ext cx="10033000" cy="7327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Event-агентство «Ветер»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630315"/>
            <a:ext cx="7620000" cy="317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Организуем корпоративные события под ключ: от идеи до отчёта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848350"/>
            <a:ext cx="261812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57900"/>
            <a:ext cx="249721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Event-агентство «Ветер»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249414" y="5848350"/>
            <a:ext cx="122770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Опыт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249414" y="6057900"/>
            <a:ext cx="110680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 2019 года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578152" y="5848350"/>
            <a:ext cx="369738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578152" y="6057900"/>
            <a:ext cx="3674864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руководителей и HR-директоров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72285"/>
            <a:ext cx="2155825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070225" y="4472285"/>
            <a:ext cx="2552998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205105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7965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85231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2131715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Концепция и смета — в течение 2 рабочих дней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508673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После встречи мы закрепляем за вами продюсера, готовим концепцию и смету, бронируем площадку под ключевые даты.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73138" y="4621510"/>
            <a:ext cx="173355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Обсудить задачу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241645" y="4621510"/>
            <a:ext cx="2210157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Смотреть портфолио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470404" y="4641850"/>
            <a:ext cx="3252093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— перейдёте на сайт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34043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Опасения заказчика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волнует при выборе подрядчика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Сорванные сроки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Мероприятие не состоится в назначенный день — подрядчик не успевает подготовить площадку и программу.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Скрытые расходы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Смета вырастает в процессе: появляются доплаты за технику, персонал, услуги, о которых не предупреждали.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Слабая площадка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Локация не подходит под формат: тесно, плохой звук, нет парковки, неудобная логистика для гостей.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Никто не отвечает за результат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Непонятно, кто отвечает за итог: менеджеры исчезают, ответственность размыта между подрядчиками.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97600" y="17865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97600" y="3831233"/>
            <a:ext cx="5232400" cy="1841500"/>
          </a:xfrm>
          <a:prstGeom prst="roundRect">
            <a:avLst>
              <a:gd name="adj" fmla="val 1241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747117"/>
            <a:ext cx="253355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Форматы мероприятий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067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Какие форматы мы ведём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500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Конференция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500 гостей · подготовка 2 месяца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77000" y="19770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250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77000" y="27771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Корпоратив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77000" y="31136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250 гостей · подготовка 1 месяц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414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150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Тимбилдинг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150 гостей · подготовка 3 недели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77000" y="4021733"/>
            <a:ext cx="53086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300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77000" y="4821833"/>
            <a:ext cx="53086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Открытие объекта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77000" y="5158383"/>
            <a:ext cx="53086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До 300 гостей · подготовка 1,5 месяца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62000" y="586323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Под каждый формат — своя команда и свой регламент подготовки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212751"/>
            <a:ext cx="249974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Как мы строим работу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30095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этапа — от брифа до отчёта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467497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Бриф и анализ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8479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Знакомимся, фиксируем задачи и цели. Назначаем персонального менеджера.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Концепция и смета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41146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Готовим концепцию, подбираем площадку и подрядчиков, фиксируем прозрачную смету.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Подготовка и проведение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1146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Координируем подрядчиков, управляем площадкой в день события: монтаж, программа.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467497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Пост-отчёт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38479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Передаём фото, сводный отчёт и рекомендации по следующим мероприятиям.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7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346200" y="2101652"/>
            <a:ext cx="134985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90">
                <a:solidFill>
                  <a:srgbClr val="91B2F8"/>
                </a:solidFill>
                <a:latin typeface="Manrope"/>
              </a:rPr>
              <a:t>Кейс · 2025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52500" y="2393057"/>
            <a:ext cx="9423400" cy="17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87">
                <a:solidFill>
                  <a:srgbClr val="FFFFFF"/>
                </a:solidFill>
                <a:latin typeface="Manrope"/>
              </a:rPr>
              <a:t>Конференция на 400 гостей: без сбоев и с 98% положительных оценок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952500" y="4546798"/>
            <a:ext cx="216408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B0B1B3"/>
                </a:solidFill>
                <a:latin typeface="Manrope"/>
              </a:rPr>
              <a:t>IT-компания · Москва · 2025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9525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4323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12100" y="1626096"/>
            <a:ext cx="3327400" cy="4342904"/>
          </a:xfrm>
          <a:prstGeom prst="roundRect">
            <a:avLst>
              <a:gd name="adj" fmla="val 687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742950"/>
            <a:ext cx="120946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Результат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8311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Новогодний корпоратив, который запомнили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319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FFFFFF"/>
                </a:solidFill>
                <a:latin typeface="Manrope"/>
              </a:rPr>
              <a:t>250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2319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FFFFFF"/>
                </a:solidFill>
                <a:latin typeface="Manrope"/>
              </a:rPr>
              <a:t>гостей на площадке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7117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005BFF"/>
                </a:solidFill>
                <a:latin typeface="Manrope"/>
              </a:rPr>
              <a:t>88%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7117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гостей остались до финала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191500" y="3195538"/>
            <a:ext cx="3322320" cy="673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80"/>
              </a:lnSpc>
            </a:pPr>
            <a:r>
              <a:rPr lang="ru-RU" sz="5200" b="1">
                <a:solidFill>
                  <a:srgbClr val="005BFF"/>
                </a:solidFill>
                <a:latin typeface="Manrope"/>
              </a:rPr>
              <a:t>92%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191500" y="4050209"/>
            <a:ext cx="33223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b="1">
                <a:solidFill>
                  <a:srgbClr val="636569"/>
                </a:solidFill>
                <a:latin typeface="Manrope"/>
              </a:rPr>
              <a:t>гостей рекомендуют нас коллегам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579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Кейс агентства «Ветер»,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2705001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8216801" y="2088257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27051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216900" y="4370388"/>
            <a:ext cx="1270000" cy="1270000"/>
          </a:xfrm>
          <a:prstGeom prst="roundRect">
            <a:avLst>
              <a:gd name="adj" fmla="val 37500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42131"/>
            <a:ext cx="250295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Команда на площадке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074837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Каждый отвечает за свою зону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578001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П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661811" y="3504307"/>
            <a:ext cx="1356479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Продюсер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526084" y="3824288"/>
            <a:ext cx="362793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Результат и коммуникация с заказчиком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089801" y="2437507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022044" y="3504307"/>
            <a:ext cx="165961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Техдиректор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995422" y="3824288"/>
            <a:ext cx="1712857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Сцена, свет и звук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2578100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МП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993979" y="5786438"/>
            <a:ext cx="2692241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Менеджер по гостям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175359" y="6106418"/>
            <a:ext cx="232948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Регистрация и навигация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089900" y="4719638"/>
            <a:ext cx="1524000" cy="515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960"/>
              </a:lnSpc>
            </a:pPr>
            <a:r>
              <a:rPr lang="ru-RU" sz="3300" b="1">
                <a:solidFill>
                  <a:srgbClr val="005BFF"/>
                </a:solidFill>
                <a:latin typeface="Manrope"/>
              </a:rPr>
              <a:t>К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445772" y="5786438"/>
            <a:ext cx="2812256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Кейтеринг-менеджер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442829" y="6106418"/>
            <a:ext cx="81814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005BFF"/>
                </a:solidFill>
                <a:latin typeface="Manrope"/>
              </a:rPr>
              <a:t>Питание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2620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065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CA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509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163E9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3954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BCD6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937000" y="43989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36569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937000" y="484346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graphicFrame>
        <p:nvGraphicFramePr>
          <p:cNvPr id="9" name="chart9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64623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Из чего складывается бюджет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354227" y="3392488"/>
            <a:ext cx="1482447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005BFF"/>
                </a:solidFill>
                <a:latin typeface="Manrope"/>
              </a:rPr>
              <a:t>100%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747341" y="4008438"/>
            <a:ext cx="696317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бюджет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191000" y="2560638"/>
            <a:ext cx="7319764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Кейтеринг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990064" y="2551113"/>
            <a:ext cx="566936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30%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191000" y="3005138"/>
            <a:ext cx="733434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Площадка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1004649" y="2995613"/>
            <a:ext cx="55235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25%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191000" y="3449638"/>
            <a:ext cx="7317085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Техника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987385" y="3440113"/>
            <a:ext cx="569615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20%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191000" y="3894138"/>
            <a:ext cx="736480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Ведущий и артисты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1035109" y="3884613"/>
            <a:ext cx="521891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15%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191000" y="4338638"/>
            <a:ext cx="74570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Продакшн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1127383" y="4329113"/>
            <a:ext cx="42961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5%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191000" y="4783138"/>
            <a:ext cx="745708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Работа агентства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1127383" y="4773613"/>
            <a:ext cx="429617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5%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251373"/>
          </a:xfrm>
          <a:prstGeom prst="roundRect">
            <a:avLst>
              <a:gd name="adj" fmla="val 1015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953669"/>
            <a:ext cx="5257800" cy="2015331"/>
          </a:xfrm>
          <a:prstGeom prst="roundRect">
            <a:avLst>
              <a:gd name="adj" fmla="val 11343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2346627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Управление рисками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Риски и как мы их снимаем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Срыв сроков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Детальный план-график с контрольными точками: каждый этап проверяется на недельных статусах, отклонения видны заранее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Скрытые расходы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Фиксированная смета до старта: все статьи бюджета зафиксированы в договоре, доплат нет — только согласованные изменения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Слабая площадка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Выездная проверка площадки до подписания договора: проверяем технику, свет, звук и логистику лично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239419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55691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Нет ответственного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92462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Персональный продюсер на связи 24/7: один человек отвечает за результат и держит руку на пульсе от брифа до отчёта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услуг event-агентства для клиента</dc:title>
  <dc:creator>Слайда</dc:creator>
</cp:coreProperties>
</file>