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1F4E79"/>
            </a:solidFill>
            <a:ln>
              <a:noFill/>
            </a:ln>
          </c:spPr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Sheet1!$A$2:$A$4</c:f>
              <c:strCache>
                <c:ptCount val="3"/>
                <c:pt idx="0">
                  <c:v>Срок сборки заказа</c:v>
                </c:pt>
                <c:pt idx="1">
                  <c:v>Просроченные отгрузки</c:v>
                </c:pt>
                <c:pt idx="2">
                  <c:v>Выработка на бригаду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</c:v>
                </c:pt>
                <c:pt idx="1">
                  <c:v>6</c:v>
                </c:pt>
                <c:pt idx="2">
                  <c:v>85</c:v>
                </c:pt>
              </c:numCache>
            </c:numRef>
          </c:val>
        </c:ser>
        <c:gapWidth val="60"/>
        <c:axId val="101"/>
        <c:axId val="102"/>
      </c:bar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100">
                <a:solidFill>
                  <a:srgbClr val="15171C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>
          <a:solidFill>
            <a:srgbClr val="636569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день! Меня зовут Сергей Дьяков, я представляю компанию «Процесс Плюс». Сегодня расскажу, как мы помогли мебельной фабрике «Верста» ускорить сборку заказа на 43% за девять месяцев. Это история о том, что рост эффективности не всегда требует миллиардных инвестиций — иногда достаточно правильно выстроить процессы.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поделились методологией, которая сработала на «Версте». Она универсальна: сначала замеряем текущие показатели, затем находим узкие места, запускаем пилот и только потом масштабируем. Но подчеркну: каждый результат уникален, и мы не даём гарантий другим клиентам. Если захотите обсудить ваш проект — вот наши контакты, будем рады помочь.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 клиент — мебельная фабрика «Верста». Это производство полного цикла: они сами раскраивают плиту, делают кромку, собирают корпусную мебель и упаковывают. Объём — 120 тысяч изделий в год, это серьёзный масштаб. Но при пиковой загрузке у них начали расти просрочки и сроки сборки — именно с этим они к нам и пришли.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говорить о решениях, давайте зафиксируем точку старта. На конец 2024 года сборка одного заказа занимала 14 дней — это от момента подтверждения заказа до отгрузки клиенту. При этом 22% отгрузок уходили с опозданием: клиенты ждали, логистика простаивала, приходилось пересобирать и доплачивать. В сумме переработки и штрафы обходились фабрике примерно в 18 миллионов рублей в год. Это была системная проблема, и именно с неё мы начали разбираться.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не стали гадать, где теряется время, — пошли в цех и замерили всё. Три недели хронометрировали 40 ключевых операций, смотрели загрузку всех восьми участков и отдельно поговорили с двенадцатью сотрудниками — от мастеров до сборщиков. В итоге собрали одиннадцать узких мест, которые тормозили сборку. Именно они стали основой для наших решений, о которых расскажу дальше.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сфокусировались на четырёх изменениях, которые убирают ожидания и лишние перемещения. Первое — сортировка комплектующих по зонам сборки: теперь каждая деталь сразу попадает туда, где нужна. Второе — чек-листы запуска: бригада за 10 минут проверяет готовность, и мы перестали останавливаться посреди заказа. Третье — график поставок на участки, чтобы материалы приходили точно к началу, а не лежали мёртвым грузом. И четвёртое — перераспределение бригад по фактической загрузке: люди уходят туда, где сейчас пик. Вместе это убрало главные потери — ожидания и лишние перемещения.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Внедрение шло поэтапно, чтобы не останавливать производство. В апреле мы запустили пилот на одном участке — отработали процесс, собрали первые данные. Затем с мая по июль масштабировали изменения на остальные участки, адаптируя под их особенности. До ноября шли стабилизация и обучение бригад, а в декабре сделали контрольные замеры — они и легли в основу итоговых цифр, которые я покажу дальше.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эти цифры — это результат одного года работы. Срок сборки заказа сократился с 14 до 8 дней, то есть на 43%. Доля просроченных отгрузок упала с 22% до 6% — мы убрали почти все срывы сроков. А выработка на бригаду выросла с 61 до 85 изделий в месяц, на 39%. Важно, что это не разовые улучшения, а устойчивый результат, который держится уже несколько месяцев. Дальше я расскажу, что именно дало такой эффект.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разберём, за счёт чего именно мы получили эти шесть дней. Самое большое сокращение — три дня — дала сортировка комплектующих: раньше сборщики тратили время на поиск нужных панелей и фурнитуры, теперь всё разложено по заказам заранее. Ещё полтора дня убрали чек-листы — они исключили переделки из-за пропущенных операций. График поставок от поставщиков сэкономил ещё полтора дня, потому что материалы стали приезжать точно к началу сборки, а не когда придётся. И отдельно — перераспределение бригад: оно не сократило срок, но добавило 24 изделия в месяц выработки на тех же мощностях. В сумме это и есть минус шесть дней к сроку сборки заказа.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Самое ценное для нас — слова клиента. Директор фабрики признался, что изначально скептически относился к консалтингу, но результат говорит сам за себя: срок сборки сократился почти вдвое, а просрочки упали с 22% до 6%. Важно, что эффект не разовый — система работает каждый день. На 2026 год мы вместе с фабрикой запланировали два направления: автоматизацию учёта комплектующих и развитие программы наставничества. Это логичное продолжение — сначала мы навели порядок в процессах, теперь оцифровываем их и закрепляем знания внутри команды.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070e1b35699c19f2.png"/><Relationship Id="rId4" Type="http://schemas.openxmlformats.org/officeDocument/2006/relationships/image" Target="../media/m2beb5c035bb6a3a3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b4edf107ece8fe31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860b5c7f72d47529.png"/><Relationship Id="rId4" Type="http://schemas.openxmlformats.org/officeDocument/2006/relationships/image" Target="../media/m8dbc9629ef1b75de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cb1b02294ac944f4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7f3525909bcb6332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7f3525909bcb6332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0b244fd3cbef5e95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1c1455fbd2c38c0b.png"/><Relationship Id="rId100" Type="http://schemas.openxmlformats.org/officeDocument/2006/relationships/chart" Target="../charts/char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7f3525909bcb6332.png"/><Relationship Id="rId4" Type="http://schemas.openxmlformats.org/officeDocument/2006/relationships/image" Target="../media/m232d8d28d436f9e0.png"/><Relationship Id="rId5" Type="http://schemas.openxmlformats.org/officeDocument/2006/relationships/image" Target="../media/m58c7390d79c14bdd.svg"/><Relationship Id="rId6" Type="http://schemas.openxmlformats.org/officeDocument/2006/relationships/image" Target="../media/me804e981726c8190.png"/><Relationship Id="rId8" Type="http://schemas.openxmlformats.org/officeDocument/2006/relationships/image" Target="../media/m8b9b32a0c4abc770.png"/><Relationship Id="rId9" Type="http://schemas.openxmlformats.org/officeDocument/2006/relationships/image" Target="../media/mfd25aa829fe502d6.svg"/><Relationship Id="rId10" Type="http://schemas.openxmlformats.org/officeDocument/2006/relationships/image" Target="../media/m17225c5a0183642b.png"/><Relationship Id="rId11" Type="http://schemas.openxmlformats.org/officeDocument/2006/relationships/image" Target="../media/mc48b4541eab646aa.sv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d01f174846a07303.png"/><Relationship Id="rId4" Type="http://schemas.openxmlformats.org/officeDocument/2006/relationships/image" Target="../media/m51f48e0d74dca2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1130300" y="574675"/>
            <a:ext cx="1663819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Manrope"/>
              </a:rPr>
              <a:t>Процесс Плюс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236119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Manrope"/>
              </a:rPr>
              <a:t>Кейс · Мебельное производство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483769"/>
            <a:ext cx="9232900" cy="13993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59"/>
              </a:lnSpc>
            </a:pPr>
            <a:r>
              <a:rPr lang="ru-RU" sz="5200" b="1" spc="-129">
                <a:solidFill>
                  <a:srgbClr val="FFFFFF"/>
                </a:solidFill>
                <a:latin typeface="Manrope"/>
              </a:rPr>
              <a:t>Сборка заказа быстрее на 43%: кейс фабрики «Верста»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978400"/>
            <a:ext cx="6375400" cy="869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Manrope"/>
              </a:rPr>
              <a:t>Как за девять месяцев мы сократили срок сборки заказа с 14 до 8 дней и снизили долю просроченных отгрузок в 4 раза — без закупки нового оборудования.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13450"/>
            <a:ext cx="11303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FFFFFF"/>
                </a:solidFill>
                <a:latin typeface="Manrope"/>
              </a:rPr>
              <a:t>«Процесс Плюс» · Консалтинг производственных процессов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298950"/>
            <a:ext cx="3073400" cy="933450"/>
          </a:xfrm>
          <a:prstGeom prst="roundRect">
            <a:avLst>
              <a:gd name="adj" fmla="val 24489"/>
            </a:avLst>
          </a:prstGeom>
          <a:noFill/>
          <a:ln w="6350" cap="flat">
            <a:solidFill>
              <a:srgbClr val="E0E7ED"/>
            </a:solidFill>
          </a:ln>
        </p:spPr>
      </p:sp>
      <p:sp>
        <p:nvSpPr>
          <p:cNvPr id="4" name="card4"/>
          <p:cNvSpPr/>
          <p:nvPr/>
        </p:nvSpPr>
        <p:spPr>
          <a:xfrm>
            <a:off x="3987800" y="4298950"/>
            <a:ext cx="3073400" cy="933450"/>
          </a:xfrm>
          <a:prstGeom prst="roundRect">
            <a:avLst>
              <a:gd name="adj" fmla="val 24489"/>
            </a:avLst>
          </a:prstGeom>
          <a:noFill/>
          <a:ln w="6350" cap="flat">
            <a:solidFill>
              <a:srgbClr val="E0E7ED"/>
            </a:solidFill>
          </a:ln>
        </p:spPr>
      </p:sp>
      <p:sp>
        <p:nvSpPr>
          <p:cNvPr id="5" name="card5"/>
          <p:cNvSpPr/>
          <p:nvPr/>
        </p:nvSpPr>
        <p:spPr>
          <a:xfrm>
            <a:off x="7213600" y="4298950"/>
            <a:ext cx="3073400" cy="933450"/>
          </a:xfrm>
          <a:prstGeom prst="roundRect">
            <a:avLst>
              <a:gd name="adj" fmla="val 24489"/>
            </a:avLst>
          </a:prstGeom>
          <a:noFill/>
          <a:ln w="6350" cap="flat">
            <a:solidFill>
              <a:srgbClr val="E0E7ED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625600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F4E79"/>
                </a:solidFill>
                <a:latin typeface="Manrope"/>
              </a:rPr>
              <a:t>Следующий шаг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854200"/>
            <a:ext cx="11303000" cy="901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000"/>
              </a:lnSpc>
            </a:pPr>
            <a:r>
              <a:rPr lang="ru-RU" sz="7000" b="1" spc="-209">
                <a:solidFill>
                  <a:srgbClr val="15171C"/>
                </a:solidFill>
                <a:latin typeface="Manrope"/>
              </a:rPr>
              <a:t>Как повторить успех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2908300"/>
            <a:ext cx="6375400" cy="869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636569"/>
                </a:solidFill>
                <a:latin typeface="Manrope"/>
              </a:rPr>
              <a:t>Универсальный алгоритм: замер → анализ узких мест → пилот → масштабирование. Результат зависит от специфики производства, гарантий для других клиентов не даём.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22350" y="453390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Сайт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22350" y="4762500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example.com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248150" y="453390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Телефон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248150" y="4762500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+7 (495) 120-38-90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473950" y="453390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Email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473950" y="4762500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info@example.com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175500" y="1587500"/>
            <a:ext cx="4064000" cy="3556000"/>
          </a:xfrm>
          <a:prstGeom prst="roundRect">
            <a:avLst>
              <a:gd name="adj" fmla="val 6428"/>
            </a:avLst>
          </a:prstGeom>
          <a:solidFill>
            <a:srgbClr val="F4F5F7"/>
          </a:solidFill>
          <a:ln>
            <a:noFill/>
          </a:ln>
          <a:effectLst>
            <a:outerShdw blurRad="381000" dist="152400" dir="5400000" rotWithShape="0">
              <a:srgbClr val="15151C">
                <a:alpha val="14118"/>
              </a:srgbClr>
            </a:outerShdw>
          </a:effectLst>
        </p:spPr>
      </p:sp>
      <p:pic>
        <p:nvPicPr>
          <p:cNvPr id="4" name="pic4"/>
          <p:cNvPicPr/>
          <p:nvPr/>
        </p:nvPicPr>
        <p:blipFill>
          <a:blip r:embed="rId4"/>
          <a:srcRect l="16387" t="0" r="16387" b="0"/>
          <a:stretch>
            <a:fillRect/>
          </a:stretch>
        </p:blipFill>
        <p:spPr>
          <a:xfrm>
            <a:off x="7175500" y="1587500"/>
            <a:ext cx="4064000" cy="3556000"/>
          </a:xfrm>
          <a:prstGeom prst="rect">
            <a:avLst/>
          </a:prstGeom>
        </p:spPr>
      </p:pic>
      <p:sp>
        <p:nvSpPr>
          <p:cNvPr id="5" name="text5"/>
          <p:cNvSpPr>
            <a:spLocks noChangeArrowheads="1"/>
          </p:cNvSpPr>
          <p:nvPr/>
        </p:nvSpPr>
        <p:spPr>
          <a:xfrm>
            <a:off x="1308100" y="1955800"/>
            <a:ext cx="120969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О клиенте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952500" y="2215455"/>
            <a:ext cx="5740400" cy="79335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073"/>
              </a:lnSpc>
            </a:pPr>
            <a:r>
              <a:rPr lang="ru-RU" sz="2900" b="1" spc="-57">
                <a:solidFill>
                  <a:srgbClr val="15171C"/>
                </a:solidFill>
                <a:latin typeface="Manrope"/>
              </a:rPr>
              <a:t>Фабрика «Верста» — производство полного цикла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52500" y="3201243"/>
            <a:ext cx="5740400" cy="7440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Мебельная фабрика «Верста» выпускает корпусную мебель полного цикла — от раскроя плиты до упаковки. Обратились к нам из-за роста просрочек и увеличения сроков сборки при пиковой загрузке.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52500" y="4165600"/>
            <a:ext cx="1513165" cy="378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880"/>
              </a:lnSpc>
            </a:pPr>
            <a:r>
              <a:rPr lang="ru-RU" sz="2400" b="1">
                <a:solidFill>
                  <a:srgbClr val="1F4E79"/>
                </a:solidFill>
                <a:latin typeface="Manrope"/>
              </a:rPr>
              <a:t>120 тыс.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52500" y="4603750"/>
            <a:ext cx="1513165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9D9EA0"/>
                </a:solidFill>
                <a:latin typeface="Manrope"/>
              </a:rPr>
              <a:t>изделий в год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518271" y="4165600"/>
            <a:ext cx="1770102" cy="378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880"/>
              </a:lnSpc>
            </a:pPr>
            <a:r>
              <a:rPr lang="ru-RU" sz="2400" b="1">
                <a:solidFill>
                  <a:srgbClr val="1F4E79"/>
                </a:solidFill>
                <a:latin typeface="Manrope"/>
              </a:rPr>
              <a:t>100%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518271" y="4603750"/>
            <a:ext cx="1770102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9D9EA0"/>
                </a:solidFill>
                <a:latin typeface="Manrope"/>
              </a:rPr>
              <a:t>полный цикл производства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298156" y="4165600"/>
            <a:ext cx="1387316" cy="378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880"/>
              </a:lnSpc>
            </a:pPr>
            <a:r>
              <a:rPr lang="ru-RU" sz="2400" b="1">
                <a:solidFill>
                  <a:srgbClr val="1F4E79"/>
                </a:solidFill>
                <a:latin typeface="Manrope"/>
              </a:rPr>
              <a:t>2×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298156" y="4603750"/>
            <a:ext cx="1387316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9D9EA0"/>
                </a:solidFill>
                <a:latin typeface="Manrope"/>
              </a:rPr>
              <a:t>рост просрочек в пик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808883"/>
            <a:ext cx="3420467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85667" y="2808883"/>
            <a:ext cx="3420566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009434" y="2808883"/>
            <a:ext cx="3420566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1769467"/>
            <a:ext cx="236484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Что было до проекта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202912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Состояние на конец 2024 года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41400" y="2999383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14 дней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3799483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Срок сборки заказа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4136033"/>
            <a:ext cx="343400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от заказа до отгрузки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665067" y="299938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22%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65067" y="3799483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Просроченные отгрузки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65067" y="413603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доля заказов с опозданием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288834" y="299938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18 млн ₽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8834" y="3799483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Потери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8834" y="413603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переработки и штрафы за год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484088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Данные на конец 2024 года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фабрики «Верста», конец 2024 года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1551646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Диагностика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Как разбирались: три недели полевой диагностики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Хронометраж 40 операций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Замерили фактическое время каждой операции сборки заказа — от комплектации до упаковки.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Анализ загрузки 8 участков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Оценили загрузку и пропускную способность каждого участка цеха, выявили перегрузки и простои.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Интервью с 12 сотрудниками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Поговорили с мастерами, сборщиками и логистами — собрали мнения о реальных причинах задержек.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Нашли 11 узких мест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Систематизировали проблемы: от нехватки фурнитуры до несогласованного графика смен.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105908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Решения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Четыре решения: что изменили на фабрике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Сортировка комплектующих по зонам сборки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Каждый комплект фурнитуры и панелей сразу попадает в зону своей сборки — без поиска и лишних перемещений.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Чек-листы запуска заказа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Перед стартом бригада за 10 минут проверяет готовность материалов и оснастки — исключаем остановки в процессе.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График поставок на участки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Комплектующие приходят точно к началу сборки, а не складируются в цехе — убрали ожидания и заторы.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Перераспределение бригад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Нагрузку выровняли по фактической загрузке участков: люди переходят туда, где сейчас пик — без простоев.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853902"/>
            <a:ext cx="194371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Хронология 2025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94210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Как внедряли изменения в 2025 году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00374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F4E79"/>
                </a:solidFill>
                <a:latin typeface="Manrope"/>
              </a:rPr>
              <a:t>Апрель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689548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Пилот на одном участке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035623"/>
            <a:ext cx="24638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Запустили новую схему сборки на одном участке, отработали процесс и собрали первые данные.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3505200" y="300374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F4E79"/>
                </a:solidFill>
                <a:latin typeface="Manrope"/>
              </a:rPr>
              <a:t>Май–июль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689548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Масштабирование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4035623"/>
            <a:ext cx="24638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Распространили изменения на остальные участки, адаптировали под особенности каждого.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248400" y="300374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F4E79"/>
                </a:solidFill>
                <a:latin typeface="Manrope"/>
              </a:rPr>
              <a:t>Август–ноябрь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689548"/>
            <a:ext cx="2463800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Стабилизация и обучение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4295973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Закрепили процесс, обучили бригады, устранили отклонения и настроили контроль.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991600" y="300374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Декабрь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689548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636569"/>
                </a:solidFill>
                <a:latin typeface="Manrope"/>
              </a:rPr>
              <a:t>Контрольные замеры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4035623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Зафиксировали итоговые показатели конца 2025 года для сравнения с исходными.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698500" y="1750020"/>
            <a:ext cx="3937000" cy="1397000"/>
          </a:xfrm>
          <a:prstGeom prst="roundRect">
            <a:avLst>
              <a:gd name="adj" fmla="val 1636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98500" y="3299420"/>
            <a:ext cx="3937000" cy="1397000"/>
          </a:xfrm>
          <a:prstGeom prst="roundRect">
            <a:avLst>
              <a:gd name="adj" fmla="val 1636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98500" y="4848820"/>
            <a:ext cx="3937000" cy="1397000"/>
          </a:xfrm>
          <a:prstGeom prst="roundRect">
            <a:avLst>
              <a:gd name="adj" fmla="val 16363"/>
            </a:avLst>
          </a:prstGeom>
          <a:solidFill>
            <a:srgbClr val="F4F5F7"/>
          </a:solidFill>
          <a:ln>
            <a:noFill/>
          </a:ln>
        </p:spPr>
      </p:sp>
      <p:graphicFrame>
        <p:nvGraphicFramePr>
          <p:cNvPr id="6" name="chart6"/>
          <p:cNvGraphicFramePr/>
          <p:nvPr/>
        </p:nvGraphicFramePr>
        <p:xfrm>
          <a:off x="5181600" y="1750020"/>
          <a:ext cx="6184900" cy="341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7" name="text7"/>
          <p:cNvSpPr>
            <a:spLocks noChangeArrowheads="1"/>
          </p:cNvSpPr>
          <p:nvPr/>
        </p:nvSpPr>
        <p:spPr>
          <a:xfrm>
            <a:off x="698500" y="1005880"/>
            <a:ext cx="11430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Результат за год: было и стало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39800" y="1889720"/>
            <a:ext cx="40894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>
                <a:solidFill>
                  <a:srgbClr val="15171C"/>
                </a:solidFill>
                <a:latin typeface="Manrope"/>
              </a:rPr>
              <a:t>8 дней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39800" y="242312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Срок сборки заказа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939800" y="270252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C0473C"/>
                </a:solidFill>
                <a:latin typeface="Manrope"/>
              </a:rPr>
              <a:t>-43%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39800" y="3439120"/>
            <a:ext cx="40894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>
                <a:solidFill>
                  <a:srgbClr val="15171C"/>
                </a:solidFill>
                <a:latin typeface="Manrope"/>
              </a:rPr>
              <a:t>6%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39800" y="397252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Просроченные отгрузки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39800" y="425192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C0473C"/>
                </a:solidFill>
                <a:latin typeface="Manrope"/>
              </a:rPr>
              <a:t>-16 п.п.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39800" y="4988520"/>
            <a:ext cx="40894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>
                <a:solidFill>
                  <a:srgbClr val="15171C"/>
                </a:solidFill>
                <a:latin typeface="Manrope"/>
              </a:rPr>
              <a:t>85 изд./мес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39800" y="552192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Выработка на бригаду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39800" y="580132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F7D52"/>
                </a:solidFill>
                <a:latin typeface="Manrope"/>
              </a:rPr>
              <a:t>+39%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98500" y="5331420"/>
            <a:ext cx="76454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Срок сборки сократился с 14 до 8 дней, просрочки — с 22% до 6%, выработка выросла с 61 до 85 изделий в месяц.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фабрики «Верста», конец 2024 — конец 2025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4496"/>
            <a:ext cx="52578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0160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172200" y="1524496"/>
            <a:ext cx="52578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4262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3822898"/>
            <a:ext cx="52578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10160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6172200" y="3822898"/>
            <a:ext cx="52578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64262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11" name="pic11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1867396"/>
            <a:ext cx="177800" cy="177800"/>
          </a:xfrm>
          <a:prstGeom prst="rect">
            <a:avLst/>
          </a:prstGeom>
        </p:spPr>
      </p:pic>
      <p:pic>
        <p:nvPicPr>
          <p:cNvPr id="12" name="pic12"/>
          <p:cNvPicPr/>
          <p:nvPr/>
        </p:nvPicPr>
        <p:blipFill>
          <a:blip r:embed="rId6"/>
          <a:stretch>
            <a:fillRect/>
          </a:stretch>
        </p:blipFill>
        <p:spPr>
          <a:xfrm>
            <a:off x="6527800" y="1867396"/>
            <a:ext cx="177800" cy="177800"/>
          </a:xfrm>
          <a:prstGeom prst="rect">
            <a:avLst/>
          </a:prstGeom>
        </p:spPr>
      </p:pic>
      <p:pic>
        <p:nvPicPr>
          <p:cNvPr id="13" name="pic13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17600" y="4165798"/>
            <a:ext cx="177800" cy="177800"/>
          </a:xfrm>
          <a:prstGeom prst="rect">
            <a:avLst/>
          </a:prstGeom>
        </p:spPr>
      </p:pic>
      <p:pic>
        <p:nvPicPr>
          <p:cNvPr id="14" name="pic14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27800" y="4165798"/>
            <a:ext cx="177800" cy="177800"/>
          </a:xfrm>
          <a:prstGeom prst="rect">
            <a:avLst/>
          </a:prstGeom>
        </p:spPr>
      </p:pic>
      <p:sp>
        <p:nvSpPr>
          <p:cNvPr id="15" name="text15"/>
          <p:cNvSpPr>
            <a:spLocks noChangeArrowheads="1"/>
          </p:cNvSpPr>
          <p:nvPr/>
        </p:nvSpPr>
        <p:spPr>
          <a:xfrm>
            <a:off x="1117600" y="615950"/>
            <a:ext cx="175298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Вклад решений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Что именно дало эффект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16000" y="2311896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Сортировка комплектующих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16000" y="2607171"/>
            <a:ext cx="53848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−3 дня к сроку сборки заказа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26200" y="2311896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Чек-листы сборки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26200" y="2607171"/>
            <a:ext cx="53848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−1,5 дня к сроку сборки заказа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16000" y="4610298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График поставок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16000" y="4905573"/>
            <a:ext cx="53848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−1,5 дня к сроку сборки заказа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426200" y="4610298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Перераспределение бригад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426200" y="4905573"/>
            <a:ext cx="53848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+24 изделия в месяц выработки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568998" y="4409678"/>
            <a:ext cx="685800" cy="685800"/>
          </a:xfrm>
          <a:prstGeom prst="roundRect">
            <a:avLst>
              <a:gd name="adj" fmla="val 50000"/>
            </a:avLst>
          </a:prstGeom>
          <a:solidFill>
            <a:srgbClr val="F4F5F7"/>
          </a:solidFill>
          <a:ln>
            <a:noFill/>
          </a:ln>
          <a:effectLst>
            <a:outerShdw blurRad="381000" dist="152400" dir="5400000" rotWithShape="0">
              <a:srgbClr val="15151C">
                <a:alpha val="14118"/>
              </a:srgbClr>
            </a:outerShdw>
          </a:effectLst>
        </p:spPr>
      </p:sp>
      <p:pic>
        <p:nvPicPr>
          <p:cNvPr id="4" name="pic4"/>
          <p:cNvPicPr/>
          <p:nvPr/>
        </p:nvPicPr>
        <p:blipFill>
          <a:blip r:embed="rId4"/>
          <a:srcRect l="12500" t="0" r="12500" b="0"/>
          <a:stretch>
            <a:fillRect/>
          </a:stretch>
        </p:blipFill>
        <p:spPr>
          <a:xfrm>
            <a:off x="3568998" y="4409678"/>
            <a:ext cx="685800" cy="685800"/>
          </a:xfrm>
          <a:prstGeom prst="rect">
            <a:avLst/>
          </a:prstGeom>
        </p:spPr>
      </p:pic>
      <p:sp>
        <p:nvSpPr>
          <p:cNvPr id="5" name="text5"/>
          <p:cNvSpPr>
            <a:spLocks noChangeArrowheads="1"/>
          </p:cNvSpPr>
          <p:nvPr/>
        </p:nvSpPr>
        <p:spPr>
          <a:xfrm>
            <a:off x="5413978" y="1743472"/>
            <a:ext cx="171964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Отзыв клиента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511300" y="1888827"/>
            <a:ext cx="9169400" cy="207000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240"/>
              </a:lnSpc>
            </a:pPr>
            <a:r>
              <a:rPr lang="ru-RU" sz="2400" b="1" spc="-23">
                <a:solidFill>
                  <a:srgbClr val="15171C"/>
                </a:solidFill>
                <a:latin typeface="Manrope"/>
              </a:rPr>
              <a:t>«Мы скептически относились к консалтингу, но результат превзошёл ожидания: срок сборки сократился почти вдвое, а просрочки упали с 22% до 6%. Команда „Процесс Плюс“ не просто дала рекомендации — они внедрили систему, которая работает каждый день».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4445298" y="4530328"/>
            <a:ext cx="4812605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Директор фабрики «Верста» об итогах проекта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445298" y="4809728"/>
            <a:ext cx="4812605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 spc="76">
                <a:solidFill>
                  <a:srgbClr val="636569"/>
                </a:solidFill>
                <a:latin typeface="Manrope"/>
              </a:rPr>
              <a:t>Директор мебельной фабрики «Верста»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Кейс клиента: сокращение срока сборки заказа на мебельной фабрике</dc:title>
  <dc:creator>Слайда</dc:creator>
</cp:coreProperties>
</file>