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Onest"/>
      <p:regular r:id="rId200"/>
      <p:bold r:id="rId201"/>
    </p:embeddedFont>
    <p:embeddedFont>
      <p:font typeface="Manrope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00A0B0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120 → 240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1 500 ₽ → 900 ₽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45% → 70%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Заявок в месяц</c:v>
                </c:pt>
                <c:pt idx="1">
                  <c:v>Стоимость заявки</c:v>
                </c:pt>
                <c:pt idx="2">
                  <c:v>Доля дошедших до записи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120</c:v>
                </c:pt>
                <c:pt idx="1">
                  <c:v>40</c:v>
                </c:pt>
                <c:pt idx="2">
                  <c:v>70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173C56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657F92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день! Меня зовут Егор Панин, я представляю digital-агентство «Ориентир». Сегодня расскажу, как мы за полгода — с января по июнь 2026-го — вдвое увеличили число заявок для сети стоматологических клиник «Дентал Плюс» и при этом на 40% снизили их стоимость. Это не теория, а конкретный проект с измеримыми результатами. Начнём с клиента и исходной ситуации.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Начну с клиента. «Дентал Плюс» — это сеть из пяти стоматологических клиник в Екатеринбурге с полным спектром услуг: от терапии до имплантации и детской стоматологии. Когда мы пришли, клиника получала в среднем 120 заявок в месяц, каждая обходилась в полторы тысячи рублей, и только 45% доходили до записи. То есть больше половины обращений терялись на пути к приёму. Это и была отправная точка — дальше покажу, что мы с этим сделали.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Клиент поставил нам три амбициозные, но измеримые цели на полгода. Первая — удвоить число заявок с сайта и карт: со 120 до 240 в месяц. Вторая — снизить стоимость заявки на 40%, с полутора тысяч рублей до девятисот. И третья — повысить долю людей, которые доходят до записи, с 45 до 70 процентов. Все цели зафиксированы в цифрах, поэтому в конце июня мы сможем честно сказать, достигли мы их или нет.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что-то менять, мы провели аудит. И он сразу показал, почему заявки не росли, хотя клиника вкладывалась в рекламу. Во-первых, сайт был не адаптирован под мобильные — а это большая часть трафика. Во-вторых, контекстная реклама крутилась без гео-таргетинга и минус-слов, то есть деньги уходили на нецелевые показы. В-третьих, профили на картах были пустые — клинику просто не находили. И наконец, не было колл-трекинга: мы не видели, какие каналы реально приводят звонки. Эти четыре блокера и стали нашей отправной точкой.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разбили работу на четыре направления, чтобы закрыть все точки касания пациента с клиникой. Начали с сайта — сделали редизайн и ускорили загрузку до двух секунд, потому что медленный сайт отпугивает посетителей. Затем пересобрали контекстную рекламу: добавили гео-таргетинг и минус-слова, чтобы привлекать только целевых пациентов из нужных районов. Отдельно занялись картами — заполнили профили клиник и запустили сбор отзывов, ведь это влияет на доверие и видимость в поиске. И наконец, подключили колл-трекинг, чтобы видеть, откуда приходит каждый звонок и какие каналы реально работают. Теперь расскажу, как шла работа по месяцам.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Работы шли по плану с января по июнь. Сначала — аудит и постановка задач: мы зафиксировали точки роста и согласовали план с клиентом. Затем два месяца ушли на редизайн сайта и настройку контекстной рекламы. В апреле заполнили карты и подключили колл-трекинг, чтобы точно считать обращения. А в мае-июне оптимизировали кампании и масштабировали то, что работало лучше всего. Такой поэтапный подход позволил нам прийти к тем результатам, которые вы видите на следующем слайде.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Смотрите, что получилось за полгода. Заявок стало вдвое больше — 240 в месяц вместо 120. При этом каждая заявка обходится дешевле: 900 рублей вместо 1500, то есть минус 40 процентов. И главное — качество трафика выросло: до записи теперь доходит 70 процентов заявок, а было 45. Это значит, что мы не просто нагнали количество, а привели более целевых пациентов. Дальше расскажу, что из этого опыта можно перенести в другие клиники.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Коллеги, я хочу, чтобы вы услышали не меня, а нашего клиента. Мария Соколова, маркетолог сети «Дентал Плюс», подвела итог полугода работы. Главное для неё — измеримый рост заявок и понятная стоимость. Именно колл-трекинг показал, какие каналы реально приводят пациентов, и позволил перераспределить бюджет. Это подтверждает: наши решения работают не на бумаге, а в цифрах.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Этот кейс — не про уникальность «Дентал Плюс», а про системные вещи, которые работают в любой клинике. Первое — аудит перед стартом обязателен: без него мы бы потратили бюджет на каналы, которые не дают заявок. Второе — колл-трекинг окупается: он показал, какой канал реально приводит пациентов, и мы перераспределили бюджет в его пользу. Третье — гео-таргетинг и минус-слова заметно снизили стоимость заявки, потому что мы перестали платить за нецелевые клики. И наконец, скорость сайта и удобная запись — это то, что конвертирует трафик в заявки. Всё это воспроизводимо в других клиниках, и дальше я покажу, как мы можем это сделать для вас.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готовы помочь и вам. Предлагаем бесплатный аудит вашего продвижения — за 5 дней посмотрим сайт, рекламу, карты и покажем, где есть точки роста. Это без обязательств, просто экспертный взгляд со стороны. Все контакты на слайде, а по QR-коду можно сразу перейти на сайт и оставить заявку. Будем рады обсудить ваш проект!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09accf5417a8b27c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7aafc7d17c770568.png"/><Relationship Id="rId4" Type="http://schemas.openxmlformats.org/officeDocument/2006/relationships/image" Target="../media/m0afacf1885458884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7aafc7d17c770568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7aafc7d17c770568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7aafc7d17c770568.png"/><Relationship Id="rId4" Type="http://schemas.openxmlformats.org/officeDocument/2006/relationships/image" Target="../media/m69d1a80ba60f5ec7.png"/><Relationship Id="rId5" Type="http://schemas.openxmlformats.org/officeDocument/2006/relationships/image" Target="../media/mb17f7c2dc8690987.svg"/><Relationship Id="rId6" Type="http://schemas.openxmlformats.org/officeDocument/2006/relationships/image" Target="../media/mdba74d1181ef0d9f.png"/><Relationship Id="rId8" Type="http://schemas.openxmlformats.org/officeDocument/2006/relationships/image" Target="../media/md12de224730e5b02.png"/><Relationship Id="rId9" Type="http://schemas.openxmlformats.org/officeDocument/2006/relationships/image" Target="../media/m1eda97ed79dc2fa7.svg"/><Relationship Id="rId10" Type="http://schemas.openxmlformats.org/officeDocument/2006/relationships/image" Target="../media/m50cd65168b9abeb4.png"/><Relationship Id="rId11" Type="http://schemas.openxmlformats.org/officeDocument/2006/relationships/image" Target="../media/m55ed73cd3a0f6aba.sv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12c0091149ff9846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7aafc7d17c770568.png"/><Relationship Id="rId100" Type="http://schemas.openxmlformats.org/officeDocument/2006/relationships/chart" Target="../charts/chart1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7aafc7d17c770568.png"/><Relationship Id="rId4" Type="http://schemas.openxmlformats.org/officeDocument/2006/relationships/image" Target="../media/m1a4d6830b9b4311b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7aafc7d17c770568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7aafc7d17c770568.png"/><Relationship Id="rId4" Type="http://schemas.openxmlformats.org/officeDocument/2006/relationships/image" Target="../media/m2749c864704a62f2.png"/><Relationship Id="rId5" Type="http://schemas.openxmlformats.org/officeDocument/2006/relationships/image" Target="../media/m5b0697e35896a82d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00A0B0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31825"/>
            <a:ext cx="1177806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73C56"/>
                </a:solidFill>
                <a:latin typeface="Onest"/>
              </a:rPr>
              <a:t>Ориентир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679079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00A0B0"/>
                </a:solidFill>
                <a:latin typeface="Onest"/>
              </a:rPr>
              <a:t>Клиентский кейс · digital-агентство «Ориентир»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939429"/>
            <a:ext cx="9423400" cy="217279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73C56"/>
                </a:solidFill>
                <a:latin typeface="Manrope"/>
              </a:rPr>
              <a:t>Продвижение сети стоматологических клиник «Дентал Плюс»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4204295"/>
            <a:ext cx="70104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57F92"/>
                </a:solidFill>
                <a:latin typeface="Onest"/>
              </a:rPr>
              <a:t>Как за полгода мы вдвое увеличили число заявок и на 40% снизили их стоимость для сети из 5 клиник в Екатеринбурге.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80100"/>
            <a:ext cx="3047341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57F92"/>
                </a:solidFill>
                <a:latin typeface="Onest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76950"/>
            <a:ext cx="2926437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73C56"/>
                </a:solidFill>
                <a:latin typeface="Onest"/>
              </a:rPr>
              <a:t>Digital-агентство «Ориентир»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607098" y="5880100"/>
            <a:ext cx="2143538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57F92"/>
                </a:solidFill>
                <a:latin typeface="Onest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607098" y="6076950"/>
            <a:ext cx="2022634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73C56"/>
                </a:solidFill>
                <a:latin typeface="Onest"/>
              </a:rPr>
              <a:t>Январь — июнь 2026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5699026" y="5880100"/>
            <a:ext cx="391547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57F92"/>
                </a:solidFill>
                <a:latin typeface="Onest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699026" y="6076950"/>
            <a:ext cx="391547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73C56"/>
                </a:solidFill>
                <a:latin typeface="Onest"/>
              </a:rPr>
              <a:t>Для маркетологов и владельцев клиник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43588" y="3778789"/>
            <a:ext cx="125724" cy="125723"/>
          </a:xfrm>
          <a:prstGeom prst="roundRect">
            <a:avLst>
              <a:gd name="adj" fmla="val 22728"/>
            </a:avLst>
          </a:prstGeom>
          <a:solidFill>
            <a:srgbClr val="00A0B0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985000" y="0"/>
            <a:ext cx="52070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pic>
        <p:nvPicPr>
          <p:cNvPr id="5" name="pic5"/>
          <p:cNvPicPr/>
          <p:nvPr/>
        </p:nvPicPr>
        <p:blipFill>
          <a:blip r:embed="rId4"/>
          <a:srcRect l="27222" t="0" r="27222" b="0"/>
          <a:stretch>
            <a:fillRect/>
          </a:stretch>
        </p:blipFill>
        <p:spPr>
          <a:xfrm>
            <a:off x="6985000" y="0"/>
            <a:ext cx="5207000" cy="6858000"/>
          </a:xfrm>
          <a:prstGeom prst="rect">
            <a:avLst/>
          </a:prstGeom>
        </p:spPr>
      </p:pic>
      <p:sp>
        <p:nvSpPr>
          <p:cNvPr id="6" name="text6"/>
          <p:cNvSpPr>
            <a:spLocks noChangeArrowheads="1"/>
          </p:cNvSpPr>
          <p:nvPr/>
        </p:nvSpPr>
        <p:spPr>
          <a:xfrm>
            <a:off x="762000" y="635000"/>
            <a:ext cx="622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00A0B0"/>
                </a:solidFill>
                <a:latin typeface="Onest"/>
              </a:rPr>
              <a:t>Клиент и исходная ситуация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914400"/>
            <a:ext cx="5613400" cy="850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00"/>
              </a:lnSpc>
            </a:pPr>
            <a:r>
              <a:rPr lang="ru-RU" sz="3000" b="1" spc="-59">
                <a:solidFill>
                  <a:srgbClr val="173C56"/>
                </a:solidFill>
                <a:latin typeface="Manrope"/>
              </a:rPr>
              <a:t>«Дентал Плюс»: 5 клиник в Екатеринбурге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2029470"/>
            <a:ext cx="5613400" cy="143500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657F92"/>
                </a:solidFill>
                <a:latin typeface="Onest"/>
              </a:rPr>
              <a:t>Сеть стоматологических клиник полного цикла: терапия, хирургия, имплантация, ортодонтия и детская стоматология. Во втором полугодии 2025 года клиника получала в среднем 120 заявок в месяц при стоимости заявки 1 500 ₽, до записи доходили 45% обращений.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3706713"/>
            <a:ext cx="5334000" cy="5270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25"/>
              </a:lnSpc>
            </a:pPr>
            <a:r>
              <a:rPr lang="ru-RU" sz="1350">
                <a:solidFill>
                  <a:srgbClr val="173C56"/>
                </a:solidFill>
                <a:latin typeface="Onest"/>
              </a:rPr>
              <a:t>Основной канал — контекстная реклама, сайт и карты требовали доработки.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27000" y="64706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9ACBA"/>
                </a:solidFill>
                <a:latin typeface="Onest"/>
              </a:rPr>
              <a:t>Данные клиента, 2 полугодие 2025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19932"/>
            <a:ext cx="2061766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3134618"/>
            <a:ext cx="3420467" cy="1803400"/>
          </a:xfrm>
          <a:prstGeom prst="roundRect">
            <a:avLst>
              <a:gd name="adj" fmla="val 8450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4385667" y="3134618"/>
            <a:ext cx="3420566" cy="1803400"/>
          </a:xfrm>
          <a:prstGeom prst="roundRect">
            <a:avLst>
              <a:gd name="adj" fmla="val 8450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6" name="card6"/>
          <p:cNvSpPr/>
          <p:nvPr/>
        </p:nvSpPr>
        <p:spPr>
          <a:xfrm>
            <a:off x="8009434" y="3134618"/>
            <a:ext cx="3420566" cy="1803400"/>
          </a:xfrm>
          <a:prstGeom prst="roundRect">
            <a:avLst>
              <a:gd name="adj" fmla="val 8450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889000" y="1558032"/>
            <a:ext cx="2203863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00A0B0"/>
                </a:solidFill>
                <a:latin typeface="Onest"/>
              </a:rPr>
              <a:t>Цели клиента на 6 месяцев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848148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73C56"/>
                </a:solidFill>
                <a:latin typeface="Manrope"/>
              </a:rPr>
              <a:t>Задача: удвоить заявки и снизить их стоимость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3325118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A0B0"/>
                </a:solidFill>
                <a:latin typeface="Manrope"/>
              </a:rPr>
              <a:t>×2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4125218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Заявки в месяц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4442718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со 120 до 240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65067" y="332511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A0B0"/>
                </a:solidFill>
                <a:latin typeface="Manrope"/>
              </a:rPr>
              <a:t>−40%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65067" y="412521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Стоимость заявки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65067" y="4442718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с 1 500 ₽ до 900 ₽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88834" y="332511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A0B0"/>
                </a:solidFill>
                <a:latin typeface="Manrope"/>
              </a:rPr>
              <a:t>70%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8834" y="412521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Доля дошедших до записи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88834" y="4442718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с 45% до 70%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62000" y="512851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57F92"/>
                </a:solidFill>
                <a:latin typeface="Onest"/>
              </a:rPr>
              <a:t>Срок — январь — июнь 2026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137642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37506"/>
            <a:ext cx="5257800" cy="2089547"/>
          </a:xfrm>
          <a:prstGeom prst="roundRect">
            <a:avLst>
              <a:gd name="adj" fmla="val 7293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5" name="card5"/>
          <p:cNvSpPr/>
          <p:nvPr/>
        </p:nvSpPr>
        <p:spPr>
          <a:xfrm>
            <a:off x="6172200" y="1637506"/>
            <a:ext cx="5257800" cy="2089547"/>
          </a:xfrm>
          <a:prstGeom prst="roundRect">
            <a:avLst>
              <a:gd name="adj" fmla="val 7293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3879453"/>
            <a:ext cx="5257800" cy="2089547"/>
          </a:xfrm>
          <a:prstGeom prst="roundRect">
            <a:avLst>
              <a:gd name="adj" fmla="val 7293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7" name="card7"/>
          <p:cNvSpPr/>
          <p:nvPr/>
        </p:nvSpPr>
        <p:spPr>
          <a:xfrm>
            <a:off x="6172200" y="3879453"/>
            <a:ext cx="5257800" cy="2089547"/>
          </a:xfrm>
          <a:prstGeom prst="roundRect">
            <a:avLst>
              <a:gd name="adj" fmla="val 7293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889000" y="673100"/>
            <a:ext cx="1094915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00A0B0"/>
                </a:solidFill>
                <a:latin typeface="Onest"/>
              </a:rPr>
              <a:t>Диагностика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79176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73C56"/>
                </a:solidFill>
                <a:latin typeface="Manrope"/>
              </a:rPr>
              <a:t>Что мешало росту заявок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192325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A0B0"/>
                </a:solidFill>
                <a:latin typeface="Onest"/>
              </a:rPr>
              <a:t>01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22805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Сайт не адаптирован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57353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Сложная форма записи, долгая загрузка на мобильных — до 70% трафика уходило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192325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A0B0"/>
                </a:solidFill>
                <a:latin typeface="Onest"/>
              </a:rPr>
              <a:t>02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22805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Реклама без гео-таргетинга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483350" y="257353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Объявления показывались не в тех регионах, минус-слова не настроены — бюджет расходовался впустую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165203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A0B0"/>
                </a:solidFill>
                <a:latin typeface="Onest"/>
              </a:rPr>
              <a:t>03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470003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Карты не заполнены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73150" y="481548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Профили клиник без фото, описаний и актуальных часов работы — низкая видимость в поиске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165203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A0B0"/>
                </a:solidFill>
                <a:latin typeface="Onest"/>
              </a:rPr>
              <a:t>04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470003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Нет колл-трекинга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83350" y="481548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Звонки не учитывались, эффективность каналов не оценивалась — решения принимались вслепую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085255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12106"/>
            <a:ext cx="52578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1016000" y="185340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1F8FC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72200" y="1612106"/>
            <a:ext cx="52578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6426200" y="185340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1F8FC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762000" y="3866753"/>
            <a:ext cx="52578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9" name="card9"/>
          <p:cNvSpPr/>
          <p:nvPr/>
        </p:nvSpPr>
        <p:spPr>
          <a:xfrm>
            <a:off x="1016000" y="4108053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1F8FC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6172200" y="3866753"/>
            <a:ext cx="52578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11" name="card11"/>
          <p:cNvSpPr/>
          <p:nvPr/>
        </p:nvSpPr>
        <p:spPr>
          <a:xfrm>
            <a:off x="6426200" y="4108053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1F8FC"/>
          </a:solidFill>
          <a:ln>
            <a:noFill/>
          </a:ln>
        </p:spPr>
      </p:sp>
      <p:pic>
        <p:nvPicPr>
          <p:cNvPr id="12" name="pic12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955006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6"/>
          <a:stretch>
            <a:fillRect/>
          </a:stretch>
        </p:blipFill>
        <p:spPr>
          <a:xfrm>
            <a:off x="6527800" y="1955006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17600" y="4209653"/>
            <a:ext cx="177800" cy="177800"/>
          </a:xfrm>
          <a:prstGeom prst="rect">
            <a:avLst/>
          </a:prstGeom>
        </p:spPr>
      </p:pic>
      <p:pic>
        <p:nvPicPr>
          <p:cNvPr id="15" name="pic15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27800" y="4209653"/>
            <a:ext cx="177800" cy="177800"/>
          </a:xfrm>
          <a:prstGeom prst="rect">
            <a:avLst/>
          </a:prstGeom>
        </p:spPr>
      </p:pic>
      <p:sp>
        <p:nvSpPr>
          <p:cNvPr id="16" name="text16"/>
          <p:cNvSpPr>
            <a:spLocks noChangeArrowheads="1"/>
          </p:cNvSpPr>
          <p:nvPr/>
        </p:nvSpPr>
        <p:spPr>
          <a:xfrm>
            <a:off x="889000" y="673100"/>
            <a:ext cx="1032050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00A0B0"/>
                </a:solidFill>
                <a:latin typeface="Onest"/>
              </a:rPr>
              <a:t>Что сделали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79176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73C56"/>
                </a:solidFill>
                <a:latin typeface="Manrope"/>
              </a:rPr>
              <a:t>Работы по четырём направлениям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16000" y="239950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Сайт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16000" y="2675731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57F92"/>
                </a:solidFill>
                <a:latin typeface="Onest"/>
              </a:rPr>
              <a:t>Редизайн и ускорение загрузки до 2 секунд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26200" y="239950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Контекстная реклама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26200" y="2675731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57F92"/>
                </a:solidFill>
                <a:latin typeface="Onest"/>
              </a:rPr>
              <a:t>Новые кампании с гео-таргетингом и минус-словами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16000" y="4654153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Карты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16000" y="4930378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57F92"/>
                </a:solidFill>
                <a:latin typeface="Onest"/>
              </a:rPr>
              <a:t>Заполнение профилей и сбор отзывов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26200" y="4654153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Колл-трекинг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426200" y="4930378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57F92"/>
                </a:solidFill>
                <a:latin typeface="Onest"/>
              </a:rPr>
              <a:t>Сквозная аналитика всех обращений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848247"/>
            <a:ext cx="913110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889000" y="1886347"/>
            <a:ext cx="825476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00A0B0"/>
                </a:solidFill>
                <a:latin typeface="Onest"/>
              </a:rPr>
              <a:t>Ход работ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05013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73C56"/>
                </a:solidFill>
                <a:latin typeface="Manrope"/>
              </a:rPr>
              <a:t>Как шла работа: январь — июнь 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06665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00A0B0"/>
                </a:solidFill>
                <a:latin typeface="Onest"/>
              </a:rPr>
              <a:t>Январь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752453"/>
            <a:ext cx="2463800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Аудит и постановка задач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323953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Провели аудит сайта, рекламы и карт; зафиксировали точки роста и согласовали план.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3505200" y="306665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00A0B0"/>
                </a:solidFill>
                <a:latin typeface="Onest"/>
              </a:rPr>
              <a:t>Февраль — март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505200" y="3752453"/>
            <a:ext cx="2463800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Редизайн сайта и настройка контекста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505200" y="4323953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Обновили сайт под задачи продвижения, запустили контекстную рекламу.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248400" y="306665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00A0B0"/>
                </a:solidFill>
                <a:latin typeface="Onest"/>
              </a:rPr>
              <a:t>Апрель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248400" y="3752453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Карты и колл-трекинг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248400" y="4082653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Заполнили карты, подключили колл-трекинг для точного учёта обращений.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991600" y="306665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Май — июнь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991600" y="3752453"/>
            <a:ext cx="2463800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00"/>
              </a:lnSpc>
            </a:pPr>
            <a:r>
              <a:rPr lang="ru-RU" sz="1500" b="1">
                <a:solidFill>
                  <a:srgbClr val="657F92"/>
                </a:solidFill>
                <a:latin typeface="Onest"/>
              </a:rPr>
              <a:t>Оптимизация и масштабирование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991600" y="4323953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Оптимизировали кампании, масштабировали эффективные каналы.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2351980"/>
          <a:ext cx="10668000" cy="2451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1457920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73C56"/>
                </a:solidFill>
                <a:latin typeface="Manrope"/>
              </a:rPr>
              <a:t>Результаты за 6 месяцев работы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510788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57F92"/>
                </a:solidFill>
                <a:latin typeface="Onest"/>
              </a:rPr>
              <a:t>Было во II полугодии 2025 → стало в июне 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27000" y="64706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9ACBA"/>
                </a:solidFill>
                <a:latin typeface="Onest"/>
              </a:rPr>
              <a:t>Данные клиники «Дентал Плюс»: II полугодие 2025 → июнь 2026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5477867" y="2130127"/>
            <a:ext cx="1236266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981152" y="4041973"/>
            <a:ext cx="685800" cy="6858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>
            <a:outerShdw blurRad="279400" dist="101600" dir="5400000" rotWithShape="0">
              <a:srgbClr val="143B58">
                <a:alpha val="10196"/>
              </a:srgbClr>
            </a:outerShdw>
          </a:effectLst>
        </p:spPr>
      </p:sp>
      <p:pic>
        <p:nvPicPr>
          <p:cNvPr id="5" name="pic5"/>
          <p:cNvPicPr/>
          <p:nvPr/>
        </p:nvPicPr>
        <p:blipFill>
          <a:blip r:embed="rId4"/>
          <a:srcRect l="19866" t="0" r="19866" b="0"/>
          <a:stretch>
            <a:fillRect/>
          </a:stretch>
        </p:blipFill>
        <p:spPr>
          <a:xfrm>
            <a:off x="3981152" y="4041973"/>
            <a:ext cx="685800" cy="685800"/>
          </a:xfrm>
          <a:prstGeom prst="rect">
            <a:avLst/>
          </a:prstGeom>
        </p:spPr>
      </p:pic>
      <p:sp>
        <p:nvSpPr>
          <p:cNvPr id="6" name="text6"/>
          <p:cNvSpPr>
            <a:spLocks noChangeArrowheads="1"/>
          </p:cNvSpPr>
          <p:nvPr/>
        </p:nvSpPr>
        <p:spPr>
          <a:xfrm>
            <a:off x="5489369" y="2168227"/>
            <a:ext cx="1213263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935"/>
              </a:lnSpc>
            </a:pPr>
            <a:r>
              <a:rPr lang="ru-RU" sz="850" b="1" cap="all" spc="34">
                <a:solidFill>
                  <a:srgbClr val="00A0B0"/>
                </a:solidFill>
                <a:latin typeface="Onest"/>
              </a:rPr>
              <a:t>Отзыв клиента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511300" y="2347863"/>
            <a:ext cx="9169400" cy="12470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3240"/>
              </a:lnSpc>
            </a:pPr>
            <a:r>
              <a:rPr lang="ru-RU" sz="2400" b="1" spc="-23">
                <a:solidFill>
                  <a:srgbClr val="173C56"/>
                </a:solidFill>
                <a:latin typeface="Onest"/>
              </a:rPr>
              <a:t>«За полгода мы получили измеримый рост заявок с понятной стоимостью. Колл-трекинг показал, какие каналы работают, и мы перераспределили бюджет».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4857452" y="4175323"/>
            <a:ext cx="3988395" cy="2260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0"/>
              </a:lnSpc>
            </a:pPr>
            <a:r>
              <a:rPr lang="ru-RU" sz="1400" b="1">
                <a:solidFill>
                  <a:srgbClr val="173C56"/>
                </a:solidFill>
                <a:latin typeface="Onest"/>
              </a:rPr>
              <a:t>Отзыв маркетолога «Дентал Плюс»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857452" y="4442023"/>
            <a:ext cx="3988395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spc="76">
                <a:solidFill>
                  <a:srgbClr val="657F92"/>
                </a:solidFill>
                <a:latin typeface="Onest"/>
              </a:rPr>
              <a:t>Мария Соколова, маркетолог сети «Дентал Плюс»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861542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37506"/>
            <a:ext cx="5257800" cy="2089547"/>
          </a:xfrm>
          <a:prstGeom prst="roundRect">
            <a:avLst>
              <a:gd name="adj" fmla="val 7293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5" name="card5"/>
          <p:cNvSpPr/>
          <p:nvPr/>
        </p:nvSpPr>
        <p:spPr>
          <a:xfrm>
            <a:off x="6172200" y="1637506"/>
            <a:ext cx="5257800" cy="2089547"/>
          </a:xfrm>
          <a:prstGeom prst="roundRect">
            <a:avLst>
              <a:gd name="adj" fmla="val 7293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3879453"/>
            <a:ext cx="5257800" cy="2089547"/>
          </a:xfrm>
          <a:prstGeom prst="roundRect">
            <a:avLst>
              <a:gd name="adj" fmla="val 7293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7" name="card7"/>
          <p:cNvSpPr/>
          <p:nvPr/>
        </p:nvSpPr>
        <p:spPr>
          <a:xfrm>
            <a:off x="6172200" y="3879453"/>
            <a:ext cx="5257800" cy="2089547"/>
          </a:xfrm>
          <a:prstGeom prst="roundRect">
            <a:avLst>
              <a:gd name="adj" fmla="val 7293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889000" y="673100"/>
            <a:ext cx="1963595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00A0B0"/>
                </a:solidFill>
                <a:latin typeface="Onest"/>
              </a:rPr>
              <a:t>Универсальные выводы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79176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73C56"/>
                </a:solidFill>
                <a:latin typeface="Manrope"/>
              </a:rPr>
              <a:t>Что из кейса применимо в других клиниках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192325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A0B0"/>
                </a:solidFill>
                <a:latin typeface="Onest"/>
              </a:rPr>
              <a:t>01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22805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Аудит перед стартом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57353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Обязателен: диагностика выявляет точки роста и экономит бюджет на неэффективных каналах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192325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A0B0"/>
                </a:solidFill>
                <a:latin typeface="Onest"/>
              </a:rPr>
              <a:t>02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22805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Колл-трекинг окупается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483350" y="257353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Показывает реальную ценность каждого канала и позволяет перераспределять бюджет в пользу лучших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165203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A0B0"/>
                </a:solidFill>
                <a:latin typeface="Onest"/>
              </a:rPr>
              <a:t>03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470003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Гео-таргетинг и минус-слова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73150" y="481548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Снижают стоимость заявки: отсекают нецелевой трафик и фокусируют бюджет на пациентах рядом с клиникой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165203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A0B0"/>
                </a:solidFill>
                <a:latin typeface="Onest"/>
              </a:rPr>
              <a:t>04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470003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Скорость сайта и запись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83350" y="481548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Удобная онлайн-запись и быстрая загрузка страниц напрямую повышают конверсию в заявки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73C56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4924028"/>
            <a:ext cx="2482155" cy="533400"/>
          </a:xfrm>
          <a:prstGeom prst="roundRect">
            <a:avLst>
              <a:gd name="adj" fmla="val 28571"/>
            </a:avLst>
          </a:prstGeom>
          <a:solidFill>
            <a:srgbClr val="00A0B0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396555" y="4924028"/>
            <a:ext cx="2548136" cy="533400"/>
          </a:xfrm>
          <a:prstGeom prst="roundRect">
            <a:avLst>
              <a:gd name="adj" fmla="val 28571"/>
            </a:avLst>
          </a:prstGeom>
          <a:noFill/>
          <a:ln w="6350" cap="flat">
            <a:solidFill>
              <a:srgbClr val="F2F8FC">
                <a:alpha val="30196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8890000" y="1981200"/>
            <a:ext cx="2413000" cy="2413000"/>
          </a:xfrm>
          <a:prstGeom prst="roundRect">
            <a:avLst>
              <a:gd name="adj" fmla="val 6315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8600" y="2209800"/>
            <a:ext cx="1955800" cy="19558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762000" y="1400473"/>
            <a:ext cx="7747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1F8FC"/>
                </a:solidFill>
                <a:latin typeface="Onest"/>
              </a:rPr>
              <a:t>Следующий шаг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667173"/>
            <a:ext cx="7137400" cy="19328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040"/>
              </a:lnSpc>
            </a:pPr>
            <a:r>
              <a:rPr lang="ru-RU" sz="4800" b="1" spc="-119">
                <a:solidFill>
                  <a:srgbClr val="F1F8FC"/>
                </a:solidFill>
                <a:latin typeface="Manrope"/>
              </a:rPr>
              <a:t>Получите бесплатный аудит вашего продвижения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3687366"/>
            <a:ext cx="5740400" cy="8413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75"/>
              </a:lnSpc>
            </a:pPr>
            <a:r>
              <a:rPr lang="ru-RU" sz="1450">
                <a:solidFill>
                  <a:srgbClr val="F1F8FC"/>
                </a:solidFill>
                <a:latin typeface="Onest"/>
              </a:rPr>
              <a:t>За 5 дней мы проанализируем ваш сайт, рекламу и карты, покажем точки роста и предложим план действий. Без обязательств и навязчивых продаж.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40504" y="5082778"/>
            <a:ext cx="2125147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Записаться на аудит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568462" y="5082778"/>
            <a:ext cx="2204323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1F8FC"/>
                </a:solidFill>
                <a:latin typeface="Onest"/>
              </a:rPr>
              <a:t>Связаться в Telegram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750300" y="4572000"/>
            <a:ext cx="2692400" cy="317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200"/>
              </a:lnSpc>
            </a:pPr>
            <a:r>
              <a:rPr lang="ru-RU" sz="950" cap="all" spc="133">
                <a:solidFill>
                  <a:srgbClr val="F0F8FB"/>
                </a:solidFill>
                <a:latin typeface="Onest"/>
              </a:rPr>
              <a:t>Сканируйте — пример собран в «Слайде»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Продвижение сети стоматологических клиник — клиентский кейс</dc:title>
  <dc:creator>Слайда</dc:creator>
</cp:coreProperties>
</file>