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  <p:sldId id="266" r:id="rId111"/>
  </p:sldIdLst>
  <p:sldSz cx="12192000" cy="6858000"/>
  <p:notesSz cx="6858000" cy="9144000"/>
  <p:embeddedFontLst>
    <p:embeddedFont>
      <p:font typeface="Manrope"/>
      <p:regular r:id="rIdFont0"/>
      <p:bold r:id="rIdFont1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111" Type="http://schemas.openxmlformats.org/officeDocument/2006/relationships/slide" Target="slides/slide11.xml"/><Relationship Id="rIdFont0" Type="http://schemas.openxmlformats.org/officeDocument/2006/relationships/font" Target="fonts/font1.fntdata"/><Relationship Id="rIdFont1" Type="http://schemas.openxmlformats.org/officeDocument/2006/relationships/font" Target="fonts/font2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2563EB"/>
            </a:solidFill>
            <a:ln>
              <a:noFill/>
            </a:ln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100%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82%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104%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96%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outEnd"/>
            <c:showLegendKey val="0"/>
            <c:showVal val="1"/>
            <c:showCatName val="0"/>
            <c:showSerName val="0"/>
            <c:showPercent val="0"/>
            <c:showBubbleSize val="0"/>
          </c:dLbls>
          <c:cat>
            <c:strRef>
              <c:f>Sheet1!$A$2:$A$5</c:f>
              <c:strCache>
                <c:ptCount val="4"/>
                <c:pt idx="0">
                  <c:v>План</c:v>
                </c:pt>
                <c:pt idx="1">
                  <c:v>Выручка</c:v>
                </c:pt>
                <c:pt idx="2">
                  <c:v>Заявки</c:v>
                </c:pt>
                <c:pt idx="3">
                  <c:v>Срок поставки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82</c:v>
                </c:pt>
                <c:pt idx="2">
                  <c:v>104</c:v>
                </c:pt>
                <c:pt idx="3">
                  <c:v>96</c:v>
                </c:pt>
              </c:numCache>
            </c:numRef>
          </c:val>
        </c:ser>
        <c:gapWidth val="60"/>
        <c:axId val="101"/>
        <c:axId val="102"/>
      </c:barChart>
      <c:catAx>
        <c:axId val="101"/>
        <c:scaling>
          <c:orientation val="maxMin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>
                <a:solidFill>
                  <a:srgbClr val="15171C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b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600">
          <a:solidFill>
            <a:srgbClr val="636569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Ситуация знакомая: защита завтра, а презентации ещё нет. Хорошая новость в том, что за один вечер её реально собрать — если работать по порядку, а не метаться между слайдами и оформлением. Мы пройдём маршрут с 18:00 до 20:15: постановка цели, скелет, материал, текст, числа и финальная проверка. Честно скажу сразу: гарантий результата нет, но есть понятный план и список того, чем в сжатый срок можно пожертвовать, а чем нельзя. Начнём с главного правила.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Начну с правила, которое экономит больше всего времени. Пока вы не ответили себе на два вопроса — о чём презентация и сколько в ней слайдов, — любой открытый файл только уводит в сторону. Проверено: если начать с материалов, вечер уходит на листание, а к ночи структуры всё ещё нет. Поэтому сначала формулируем тему одной фразой и называем число слайдов, и только потом открываем что угодно. Дальше разложим весь вечер по часам.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Давайте разложим вечер по часам, чтобы не сидеть до ночи. В 18:00 мы тратим всего десять минут на самое важное — решаем, о чём презентация и для кого. Дальше двадцать минут на скелет из восьми слайдов, и только потом сорок минут на материал. Основной блок — текст и числа — занимает пятьдесят минут, с 19:10 до 20:00. В 20:15 мы заканчиваем: пятнадцать минут на финальную проверку, и вечер закрыт. Итого два часа пятнадцать минут — это реально, если держать темп и не отвлекаться.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Первый шаг занимает всего десять минут, и он самый важный. Прежде чем открыть хоть одну программу, скажите вслух: кто сидит в зале и что этот человек должен понять после вашего выступления. Дальше сформулируйте главную мысль одним предложением — пятнадцать, максимум двадцать слов. Проверка очень простая: если вы не можете пересказать эту фразу своими словами, не глядя на слайд, значит, она слишком длинная и её надо сокращать. Запишите её — к 18:10 у вас есть фундамент, на который дальше ляжет весь скелет.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Каркас — это то, что реально спасает вечер. С 18:10 до 18:30 мы не пишем ни абзаца, ни картинки — только восемь заголовков подряд. Логика простая: зачем, в чём проблема, какая мысль, три аргумента с данными, вывод и следующий шаг. Такой порядок повторяет устройство любого убедительного выступления, поэтому подгонять его под свою тему почти не придётся. Если заголовки не выстраиваются в эту цепочку, значит, вы ещё сами не поняли, о чём дека. Когда каркас стоит, остаётся наполнить его материалом.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Сорок минут на материал — и ни минутой больше. Ищем ровно три вещи: два-три числа с источником, один живой пример и одну цитату или определение. Всё остальное — картинки под каждый слайд, идеальный график, дополнительная литература — сознательно пропускаем: на защите это почти не считывается, а время уходит. Главное правило отрезка: если факт нашёлся за минуту — берём, если нет — идём дальше, не закапываемся. Дальше займёмся текстом на слайдах.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Смотрите, что происходит с черновиком. Слева — типичный абзац, который мы пишем «чтобы всё уместить»: шесть строк, три мысли в одной куче, и зал в них утонет. Справа тот же смысл, но разбитый на три тезиса — по одной мысли в каждом, до семи-девяти слов в строке. Правило простое: одна мысль — один слайд, а всё остальное вы проговариваете голосом. Так вы и текст сокращаете, и внимание держите. На это у нас уходит отрезок с 19:10 до 20:00 — вместе с числами, потому что график и формулировки удобнее править в один заход.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Когда времени мало, соблазн засунуть в слайд всю таблицу с цифрами — огромный. Но комиссия не будет её читать, она будет слушать вас. Поэтому оставьте один график: например, столбики «план / факт» по трём ключевым показателям. Под графиком словами напишите, что видно и какой из этого вывод — «два показателя ниже плана, один выше». Так вы сами задаёте трактовку, а не оставляете зал гадать. Если показателей много, вынесите в график три самых важных, остальные держите в приложении или в ответах на вопросы. Дальше разберём, чем в сжатый срок можно пожертвовать, а чем — категорически нельзя.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Когда времени в обрез, соблазн сэкономить на всём сразу. Но экономить надо с умом. Анимация, картинка на каждом слайде, дизайн с нуля, идеальная вёрстка — всё это можно смело пропустить, никто не заметит. А вот числа и подписи к графикам проверить обязательно: одна ошибка в цифре может стоить всего выступления. Единый шрифт и размер кегля — это про уважение к аудитории, а репетиция вслух хотя бы один раз целиком — это то, что превращает набор слайдов в речь. Поэтому дальше — финальная проверка за пятнадцать минут.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Последние пятнадцать минут вечера — не про красоту, а про безопасность. Пройдите по шести пунктам буквально с галочкой в руке: мысль с первого слайда, одна мысль на слайд, сверенные цифры, единый шрифт, прочитано вслух с таймингом и файл, который открывается на чужом компьютере. Последний пункт спасает чаще всего: чужая версия PowerPoint или проектор в аудитории легко ломают то, что у вас дома выглядело идеально. Если все шесть галочек стоят — закрывайте ноутбук и ложитесь спать. Утром останется только получасовая разминка перед выходом.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Итак, утро. За тридцать минут до выхода не открывайте презентацию, чтобы что-то поправить, — этим вы только всё сломаете. Откройте файл именно на том компьютере, с которого будете выступать, и проверьте, что слайды листаются и проектор видит экран. Проговорите вслух первые две фразы — просто чтобы голос проснулся и вы перестали спотыкаться на входе. И держите под рукой листок с тремя числами и главной мыслью: если что-то забудете, одного взгляда хватит. Всё, план вечера выполнен — идём выступать.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55334012d537ae62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3f5813665776fa43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d32f26b624370838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e78fc755892e0f02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14858105f15d1861.png"/><Relationship Id="rId4" Type="http://schemas.openxmlformats.org/officeDocument/2006/relationships/image" Target="../media/mb5a23e392aefc304.png"/><Relationship Id="rId5" Type="http://schemas.openxmlformats.org/officeDocument/2006/relationships/image" Target="../media/m61e0be47167cea37.svg"/><Relationship Id="rId6" Type="http://schemas.openxmlformats.org/officeDocument/2006/relationships/image" Target="../media/m93999bfae9cde30b.png"/><Relationship Id="rId7" Type="http://schemas.openxmlformats.org/officeDocument/2006/relationships/image" Target="../media/m61e0be47167cea37.svg"/><Relationship Id="rId8" Type="http://schemas.openxmlformats.org/officeDocument/2006/relationships/image" Target="../media/m40ae88260a2430e6.png"/><Relationship Id="rId9" Type="http://schemas.openxmlformats.org/officeDocument/2006/relationships/image" Target="../media/m61e0be47167cea37.sv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bfd37c43ec74444d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2235d76bd41706b8.png"/><Relationship Id="rId4" Type="http://schemas.openxmlformats.org/officeDocument/2006/relationships/image" Target="../media/m878118770c39768d.png"/><Relationship Id="rId5" Type="http://schemas.openxmlformats.org/officeDocument/2006/relationships/image" Target="../media/mef74c2feef368990.sv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b4edf107ece8fe31.png"/><Relationship Id="rIdChart0" Type="http://schemas.openxmlformats.org/officeDocument/2006/relationships/chart" Target="../charts/chart1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311d38db65e34c8c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c142bd619c8644af.png"/><Relationship Id="rId4" Type="http://schemas.openxmlformats.org/officeDocument/2006/relationships/image" Target="../media/mb7e25df975954725.png"/><Relationship Id="rId5" Type="http://schemas.openxmlformats.org/officeDocument/2006/relationships/image" Target="../media/m7cab5f4de92af5fc.svg"/><Relationship Id="rId6" Type="http://schemas.openxmlformats.org/officeDocument/2006/relationships/image" Target="../media/mb7e25df975954725.png"/><Relationship Id="rId7" Type="http://schemas.openxmlformats.org/officeDocument/2006/relationships/image" Target="../media/m7cab5f4de92af5fc.svg"/><Relationship Id="rId8" Type="http://schemas.openxmlformats.org/officeDocument/2006/relationships/image" Target="../media/mb7e25df975954725.png"/><Relationship Id="rId9" Type="http://schemas.openxmlformats.org/officeDocument/2006/relationships/image" Target="../media/m7cab5f4de92af5fc.svg"/><Relationship Id="rId10" Type="http://schemas.openxmlformats.org/officeDocument/2006/relationships/image" Target="../media/mb7e25df975954725.png"/><Relationship Id="rId11" Type="http://schemas.openxmlformats.org/officeDocument/2006/relationships/image" Target="../media/m7cab5f4de92af5fc.svg"/><Relationship Id="rId12" Type="http://schemas.openxmlformats.org/officeDocument/2006/relationships/image" Target="../media/mb7e25df975954725.png"/><Relationship Id="rId13" Type="http://schemas.openxmlformats.org/officeDocument/2006/relationships/image" Target="../media/m7cab5f4de92af5fc.svg"/><Relationship Id="rId14" Type="http://schemas.openxmlformats.org/officeDocument/2006/relationships/image" Target="../media/m225609df8b088c47.png"/><Relationship Id="rId15" Type="http://schemas.openxmlformats.org/officeDocument/2006/relationships/image" Target="../media/m7cab5f4de92af5fc.svg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mb4edf107ece8f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2563EB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55700" y="625475"/>
            <a:ext cx="2412246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15171C"/>
                </a:solidFill>
                <a:latin typeface="Manrope"/>
              </a:rPr>
              <a:t>Презентация за вечер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504454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2563EB"/>
                </a:solidFill>
                <a:latin typeface="Manrope"/>
              </a:rPr>
              <a:t>Инструкция · один вечер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777504"/>
            <a:ext cx="9423400" cy="217279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107">
                <a:solidFill>
                  <a:srgbClr val="15171C"/>
                </a:solidFill>
                <a:latin typeface="Manrope"/>
              </a:rPr>
              <a:t>Как сделать презентацию за вечер, когда защита завтра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4045545"/>
            <a:ext cx="701040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636569"/>
                </a:solidFill>
                <a:latin typeface="Manrope"/>
              </a:rPr>
              <a:t>Маршрут на один вечер — с 18:00 до 20:15: от постановки цели до финальной проверки. Практичный план: что успеваем за вечер, а чем осознанно жертвуем.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5848350"/>
            <a:ext cx="864945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Автор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057900"/>
            <a:ext cx="744041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Слайда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785441" y="5848350"/>
            <a:ext cx="1078286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Роль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785441" y="6057900"/>
            <a:ext cx="957382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Редакция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2989659" y="5848350"/>
            <a:ext cx="5432326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Аудитория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2989659" y="6057900"/>
            <a:ext cx="5432326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Для студента или сотрудника, которому выступать завтра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1707257"/>
            <a:ext cx="1955864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563EB"/>
                </a:solidFill>
                <a:latin typeface="Manrope"/>
              </a:rPr>
              <a:t>Главное правило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2049463"/>
            <a:ext cx="11303000" cy="599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620"/>
              </a:lnSpc>
            </a:pPr>
            <a:r>
              <a:rPr lang="ru-RU" sz="4400" b="1" spc="-87">
                <a:solidFill>
                  <a:srgbClr val="15171C"/>
                </a:solidFill>
                <a:latin typeface="Manrope"/>
              </a:rPr>
              <a:t>Сначала решить, потом открывать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3318768"/>
            <a:ext cx="8915400" cy="18224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850"/>
              </a:lnSpc>
            </a:pPr>
            <a:r>
              <a:rPr lang="ru-RU" sz="1900">
                <a:solidFill>
                  <a:srgbClr val="636569"/>
                </a:solidFill>
                <a:latin typeface="Manrope"/>
              </a:rPr>
              <a:t>Прежде чем открыть хоть один файл или шаблон, ответьте на два вопроса: о чём презентация и сколько в ней слайдов. Пока этих двух ответов нет, вечер уходит на листание материалов без результата. Порядок «решить → открыть» экономит около часа: вы не ищете вслепую, а сразу берёте только то, что нужно для выбранной структуры.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1739602"/>
            <a:ext cx="1441156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563EB"/>
                </a:solidFill>
                <a:latin typeface="Manrope"/>
              </a:rPr>
              <a:t>План вечера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1827808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План вечера по часам: 18:00 → 20:15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889448"/>
            <a:ext cx="2267664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2563EB"/>
                </a:solidFill>
                <a:latin typeface="Manrope"/>
              </a:rPr>
              <a:t>18:00–18:10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575248"/>
            <a:ext cx="2267664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Цель и адресат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921323"/>
            <a:ext cx="191512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10 минут: решить, о чём презентация и для кого, сформулировать главную мысль одной фразой.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2956520" y="2889448"/>
            <a:ext cx="2267664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2563EB"/>
                </a:solidFill>
                <a:latin typeface="Manrope"/>
              </a:rPr>
              <a:t>18:10–18:30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2956520" y="3575248"/>
            <a:ext cx="1915120" cy="533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5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Скелет из 8 слайдов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2956520" y="4181673"/>
            <a:ext cx="191512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20 минут: набросать универсальный порядок из восьми слайдов — без текста и оформления.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5151041" y="2889448"/>
            <a:ext cx="2267783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2563EB"/>
                </a:solidFill>
                <a:latin typeface="Manrope"/>
              </a:rPr>
              <a:t>18:30–19:10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5151041" y="3575248"/>
            <a:ext cx="226778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Сбор материала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151041" y="3921323"/>
            <a:ext cx="191522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40 минут: найти только те факты и числа, которые подтверждают главную мысль.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345660" y="2889448"/>
            <a:ext cx="2267664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2563EB"/>
                </a:solidFill>
                <a:latin typeface="Manrope"/>
              </a:rPr>
              <a:t>19:10–20:00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345660" y="3575248"/>
            <a:ext cx="2267664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Текст и числа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7345660" y="3921323"/>
            <a:ext cx="191512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50 минут: тезисы вместо абзацев, одна мысль на слайд, один понятный график вместо таблицы.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9540180" y="2889448"/>
            <a:ext cx="2267783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20:00–20:15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9540180" y="3575248"/>
            <a:ext cx="1915220" cy="533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50"/>
              </a:lnSpc>
            </a:pPr>
            <a:r>
              <a:rPr lang="ru-RU" sz="1500" b="1">
                <a:solidFill>
                  <a:srgbClr val="636569"/>
                </a:solidFill>
                <a:latin typeface="Manrope"/>
              </a:rPr>
              <a:t>Финальная проверка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9540180" y="4181673"/>
            <a:ext cx="191522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15 минут: чек-лист из шести пунктов — числа, шрифт, порядок слайдов, репетиция вслух.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1360686"/>
            <a:ext cx="2000869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563EB"/>
                </a:solidFill>
                <a:latin typeface="Manrope"/>
              </a:rPr>
              <a:t>Шаг 1 · 18:00–18:10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1563191"/>
            <a:ext cx="11303000" cy="4927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71">
                <a:solidFill>
                  <a:srgbClr val="15171C"/>
                </a:solidFill>
                <a:latin typeface="Manrope"/>
              </a:rPr>
              <a:t>Адресат и главная мысль одной фразой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525812"/>
            <a:ext cx="38862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2563EB"/>
                </a:solidFill>
                <a:latin typeface="Manrope"/>
              </a:rPr>
              <a:t>01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856012"/>
            <a:ext cx="38862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Кто в зале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253482"/>
            <a:ext cx="3276600" cy="133330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Назовите вслух конкретных людей: комиссия, коллеги, заказчик. Что каждый из них уже знает и чего ждёт от вас? Одна фраза про аудиторию — и вы перестаёте писать «для всех».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4470400" y="2525812"/>
            <a:ext cx="38862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2563EB"/>
                </a:solidFill>
                <a:latin typeface="Manrope"/>
              </a:rPr>
              <a:t>02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4470400" y="2856012"/>
            <a:ext cx="38862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Что он должен понять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4470400" y="3253482"/>
            <a:ext cx="3276600" cy="133330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Сформулируйте результат: не «рассказать о проекте», а что человек унесёт из зала. Проверьте вопросом: если он запомнит только одно предложение — какое?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8178800" y="2525812"/>
            <a:ext cx="38862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2563EB"/>
                </a:solidFill>
                <a:latin typeface="Manrope"/>
              </a:rPr>
              <a:t>03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8178800" y="2856012"/>
            <a:ext cx="38862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Мысль в 15–20 слов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178800" y="3253482"/>
            <a:ext cx="3276600" cy="15974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Запишите главную мысль одним предложением и уложитесь в 15–20 слов. Проверка простая: перескажите её своими словами без слайда. Не получается — сокращайте, пока не получится.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2000" y="5249664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К 18:10 фраза записана — дальше на неё опирается весь скелет презентации.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379067"/>
            <a:ext cx="2247900" cy="3593703"/>
          </a:xfrm>
          <a:prstGeom prst="roundRect">
            <a:avLst>
              <a:gd name="adj" fmla="val 10169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3568700" y="2379067"/>
            <a:ext cx="2247900" cy="3593703"/>
          </a:xfrm>
          <a:prstGeom prst="roundRect">
            <a:avLst>
              <a:gd name="adj" fmla="val 10169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375400" y="2379067"/>
            <a:ext cx="2247900" cy="3593703"/>
          </a:xfrm>
          <a:prstGeom prst="roundRect">
            <a:avLst>
              <a:gd name="adj" fmla="val 10169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9182100" y="2379067"/>
            <a:ext cx="2247900" cy="3593703"/>
          </a:xfrm>
          <a:prstGeom prst="roundRect">
            <a:avLst>
              <a:gd name="adj" fmla="val 10169"/>
            </a:avLst>
          </a:prstGeom>
          <a:solidFill>
            <a:srgbClr val="15171C"/>
          </a:solidFill>
          <a:ln>
            <a:noFill/>
          </a:ln>
        </p:spPr>
      </p:sp>
      <p:pic>
        <p:nvPicPr>
          <p:cNvPr id="7" name="pic7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62300" y="4067969"/>
            <a:ext cx="254000" cy="215900"/>
          </a:xfrm>
          <a:prstGeom prst="rect">
            <a:avLst/>
          </a:prstGeom>
        </p:spPr>
      </p:pic>
      <p:pic>
        <p:nvPicPr>
          <p:cNvPr id="8" name="pic8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69000" y="4067969"/>
            <a:ext cx="254000" cy="215900"/>
          </a:xfrm>
          <a:prstGeom prst="rect">
            <a:avLst/>
          </a:prstGeom>
        </p:spPr>
      </p:pic>
      <p:pic>
        <p:nvPicPr>
          <p:cNvPr id="9" name="pic9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775700" y="4067969"/>
            <a:ext cx="254000" cy="215900"/>
          </a:xfrm>
          <a:prstGeom prst="rect">
            <a:avLst/>
          </a:prstGeom>
        </p:spPr>
      </p:pic>
      <p:sp>
        <p:nvSpPr>
          <p:cNvPr id="10" name="text10"/>
          <p:cNvSpPr>
            <a:spLocks noChangeArrowheads="1"/>
          </p:cNvSpPr>
          <p:nvPr/>
        </p:nvSpPr>
        <p:spPr>
          <a:xfrm>
            <a:off x="1117600" y="866080"/>
            <a:ext cx="2594634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563EB"/>
                </a:solidFill>
                <a:latin typeface="Manrope"/>
              </a:rPr>
              <a:t>Шаг 2 · 20 минут вечера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954286"/>
            <a:ext cx="10693400" cy="865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59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Каркас из восьми заголовков — порядок почти для любой темы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66800" y="2594967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563EB"/>
                </a:solidFill>
                <a:latin typeface="Manrope"/>
              </a:rPr>
              <a:t>1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66800" y="3547467"/>
            <a:ext cx="196596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1. О чём и зачем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66800" y="3927872"/>
            <a:ext cx="1663700" cy="119340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Тема и цель одной фразой: что аудитория должна понять или сделать после выступления.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3873500" y="2594967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563EB"/>
                </a:solidFill>
                <a:latin typeface="Manrope"/>
              </a:rPr>
              <a:t>2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3873500" y="3547467"/>
            <a:ext cx="1663700" cy="546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0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2–3. Проблема и главная мысль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3873500" y="4194572"/>
            <a:ext cx="1663700" cy="119340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Почему тема важна сейчас и какой тезис вы доказываете. Всё остальное — только его подтверждение.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680200" y="2594967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563EB"/>
                </a:solidFill>
                <a:latin typeface="Manrope"/>
              </a:rPr>
              <a:t>3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680200" y="3547467"/>
            <a:ext cx="1663700" cy="812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0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4–6. Три аргумента с данными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680200" y="4461272"/>
            <a:ext cx="1663700" cy="119340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Три блока с цифрами и примерами: этапы, доводы, кейсы. Больше трёх доводов за вечер не собрать.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9486900" y="2594967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563EB"/>
                </a:solidFill>
                <a:latin typeface="Manrope"/>
              </a:rPr>
              <a:t>4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9486900" y="3547467"/>
            <a:ext cx="1663700" cy="546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00"/>
              </a:lnSpc>
            </a:pPr>
            <a:r>
              <a:rPr lang="ru-RU" sz="1550" b="1">
                <a:solidFill>
                  <a:srgbClr val="FFFFFF"/>
                </a:solidFill>
                <a:latin typeface="Manrope"/>
              </a:rPr>
              <a:t>7–8. Вывод и следующий шаг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9486900" y="4194572"/>
            <a:ext cx="1663700" cy="119340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FFFFFF"/>
                </a:solidFill>
                <a:latin typeface="Manrope"/>
              </a:rPr>
              <a:t>Короткий ответ на вопрос из начала и призыв к действию или вопрос залу. Не обрывайте речь.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1777107"/>
            <a:ext cx="2011823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563EB"/>
                </a:solidFill>
                <a:latin typeface="Manrope"/>
              </a:rPr>
              <a:t>Шаг 3 · 18:30–19:10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1979613"/>
            <a:ext cx="11303000" cy="4927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71">
                <a:solidFill>
                  <a:srgbClr val="15171C"/>
                </a:solidFill>
                <a:latin typeface="Manrope"/>
              </a:rPr>
              <a:t>Материал: что искать и что не искать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3120033"/>
            <a:ext cx="5702300" cy="2755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70"/>
              </a:lnSpc>
            </a:pPr>
            <a:r>
              <a:rPr lang="ru-RU" sz="1800" b="1">
                <a:solidFill>
                  <a:srgbClr val="15171C"/>
                </a:solidFill>
                <a:latin typeface="Manrope"/>
              </a:rPr>
              <a:t>Искать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570833"/>
            <a:ext cx="5092700" cy="8660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Два-три числа с указанием источника, один конкретный пример и одну цитату или определение. Этого достаточно, чтобы слайды опирались на факты, а не на общие слова.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6362700" y="3120033"/>
            <a:ext cx="5702300" cy="2755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70"/>
              </a:lnSpc>
            </a:pPr>
            <a:r>
              <a:rPr lang="ru-RU" sz="1800" b="1">
                <a:solidFill>
                  <a:srgbClr val="15171C"/>
                </a:solidFill>
                <a:latin typeface="Manrope"/>
              </a:rPr>
              <a:t>Не искать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6362700" y="3570833"/>
            <a:ext cx="5092700" cy="8660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Красивую картинку под каждый слайд, «идеальный» график и дополнительную литературу. В сжатый срок это съедает время, а на защите почти не работает.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4833144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Правило: нашлось за минуту — берём, нет — идём дальше.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15171C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6731000" y="698500"/>
            <a:ext cx="886520" cy="3302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5791200" y="3124200"/>
            <a:ext cx="609600" cy="609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>
            <a:outerShdw blurRad="203200" dist="50800" dir="5400000" rotWithShape="0">
              <a:srgbClr val="000000">
                <a:alpha val="25098"/>
              </a:srgbClr>
            </a:outerShdw>
          </a:effectLst>
        </p:spPr>
      </p:sp>
      <p:pic>
        <p:nvPicPr>
          <p:cNvPr id="6" name="pic6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88050" y="3333750"/>
            <a:ext cx="215900" cy="190500"/>
          </a:xfrm>
          <a:prstGeom prst="rect">
            <a:avLst/>
          </a:prstGeom>
        </p:spPr>
      </p:pic>
      <p:sp>
        <p:nvSpPr>
          <p:cNvPr id="7" name="text7"/>
          <p:cNvSpPr>
            <a:spLocks noChangeArrowheads="1"/>
          </p:cNvSpPr>
          <p:nvPr/>
        </p:nvSpPr>
        <p:spPr>
          <a:xfrm>
            <a:off x="762000" y="1263650"/>
            <a:ext cx="4724400" cy="711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636569"/>
                </a:solidFill>
                <a:latin typeface="Manrope"/>
              </a:rPr>
              <a:t>Черновик: абзац на шесть строк подряд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914400" y="2308225"/>
            <a:ext cx="4572000" cy="7556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Клиенты ждут ответа слишком долго, потому что заявки распределяются вручную и часть обращений теряется между сменами,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914400" y="3267075"/>
            <a:ext cx="4572000" cy="7556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поэтому мы внедряем новую систему обработки обращений с автоматическим распределением и напоминаниями,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914400" y="4225925"/>
            <a:ext cx="45720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а цель проекта — сократить время ожидания ответа и долю повторных обращений.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908800" y="777875"/>
            <a:ext cx="82048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FFFFFF"/>
                </a:solidFill>
                <a:latin typeface="Manrope"/>
              </a:rPr>
              <a:t>После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731000" y="1263650"/>
            <a:ext cx="4724400" cy="711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FFFFFF"/>
                </a:solidFill>
                <a:latin typeface="Manrope"/>
              </a:rPr>
              <a:t>Три тезиса по одной мысли — остальное голосом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731000" y="2307590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2563EB"/>
                </a:solidFill>
                <a:latin typeface="Manrope"/>
              </a:rPr>
              <a:t>+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985992" y="2308225"/>
            <a:ext cx="3451979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Клиенты ждут ответа слишком долго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731000" y="2772331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2563EB"/>
                </a:solidFill>
                <a:latin typeface="Manrope"/>
              </a:rPr>
              <a:t>+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6985992" y="2772966"/>
            <a:ext cx="443994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Внедряем новую систему обработки обращений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731000" y="3237071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2563EB"/>
                </a:solidFill>
                <a:latin typeface="Manrope"/>
              </a:rPr>
              <a:t>+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985992" y="3237706"/>
            <a:ext cx="3276481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Цель — сократить время ожидания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chart3"/>
          <p:cNvGraphicFramePr/>
          <p:nvPr/>
        </p:nvGraphicFramePr>
        <p:xfrm>
          <a:off x="762000" y="2627610"/>
          <a:ext cx="10668000" cy="215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Chart0"/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762000" y="1226840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Один понятный график вместо таблицы на весь экран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5091410"/>
            <a:ext cx="76454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Вывод: два показателя ниже плана, один выше — значит, главный акцент в выступлении на отстающих.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615950"/>
            <a:ext cx="1426631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563EB"/>
                </a:solidFill>
                <a:latin typeface="Manrope"/>
              </a:rPr>
              <a:t>Приоритеты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Чем можно пожертвовать, а чем нельзя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1562100" y="1864221"/>
            <a:ext cx="2639497" cy="2870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60"/>
              </a:lnSpc>
            </a:pPr>
            <a:r>
              <a:rPr lang="ru-RU" sz="1800" b="1">
                <a:solidFill>
                  <a:srgbClr val="15171C"/>
                </a:solidFill>
                <a:latin typeface="Manrope"/>
              </a:rPr>
              <a:t>Можно пропустить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092200" y="243572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Анимация и переходы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092200" y="286117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Картинка на каждом слайде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92200" y="328662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Дизайн с нуля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92200" y="371207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Идеальная вёрстка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972300" y="1864221"/>
            <a:ext cx="2671048" cy="2870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60"/>
              </a:lnSpc>
            </a:pPr>
            <a:r>
              <a:rPr lang="ru-RU" sz="1800" b="1">
                <a:solidFill>
                  <a:srgbClr val="15171C"/>
                </a:solidFill>
                <a:latin typeface="Manrope"/>
              </a:rPr>
              <a:t>Нельзя пропускать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502400" y="243572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Проверка чисел и подписей к графикам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502400" y="286117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Единый шрифт и размер кегля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502400" y="328662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Репетиция вслух хотя бы один раз целиком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502400" y="371207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Смысл и логика выступления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5461000" y="1866900"/>
            <a:ext cx="330200" cy="3302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5461000" y="2425700"/>
            <a:ext cx="330200" cy="3302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5461000" y="2984500"/>
            <a:ext cx="330200" cy="3302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5461000" y="3543300"/>
            <a:ext cx="330200" cy="3302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5461000" y="4102100"/>
            <a:ext cx="330200" cy="3302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5461000" y="4660900"/>
            <a:ext cx="330200" cy="330200"/>
          </a:xfrm>
          <a:prstGeom prst="roundRect">
            <a:avLst>
              <a:gd name="adj" fmla="val 50000"/>
            </a:avLst>
          </a:prstGeom>
          <a:solidFill>
            <a:srgbClr val="2563EB"/>
          </a:solidFill>
          <a:ln>
            <a:noFill/>
          </a:ln>
        </p:spPr>
      </p:sp>
      <p:pic>
        <p:nvPicPr>
          <p:cNvPr id="9" name="pic9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49900" y="1968500"/>
            <a:ext cx="152400" cy="127000"/>
          </a:xfrm>
          <a:prstGeom prst="rect">
            <a:avLst/>
          </a:prstGeom>
        </p:spPr>
      </p:pic>
      <p:pic>
        <p:nvPicPr>
          <p:cNvPr id="10" name="pic10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549900" y="2527300"/>
            <a:ext cx="152400" cy="127000"/>
          </a:xfrm>
          <a:prstGeom prst="rect">
            <a:avLst/>
          </a:prstGeom>
        </p:spPr>
      </p:pic>
      <p:pic>
        <p:nvPicPr>
          <p:cNvPr id="11" name="pic11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549900" y="3086100"/>
            <a:ext cx="152400" cy="127000"/>
          </a:xfrm>
          <a:prstGeom prst="rect">
            <a:avLst/>
          </a:prstGeom>
        </p:spPr>
      </p:pic>
      <p:pic>
        <p:nvPicPr>
          <p:cNvPr id="12" name="pic12"/>
          <p:cNvPicPr/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549900" y="3644900"/>
            <a:ext cx="152400" cy="127000"/>
          </a:xfrm>
          <a:prstGeom prst="rect">
            <a:avLst/>
          </a:prstGeom>
        </p:spPr>
      </p:pic>
      <p:pic>
        <p:nvPicPr>
          <p:cNvPr id="13" name="pic13"/>
          <p:cNvPicPr/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549900" y="4203700"/>
            <a:ext cx="152400" cy="127000"/>
          </a:xfrm>
          <a:prstGeom prst="rect">
            <a:avLst/>
          </a:prstGeom>
        </p:spPr>
      </p:pic>
      <p:pic>
        <p:nvPicPr>
          <p:cNvPr id="14" name="pic14"/>
          <p:cNvPicPr/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549900" y="4762500"/>
            <a:ext cx="152400" cy="127000"/>
          </a:xfrm>
          <a:prstGeom prst="rect">
            <a:avLst/>
          </a:prstGeom>
        </p:spPr>
      </p:pic>
      <p:sp>
        <p:nvSpPr>
          <p:cNvPr id="15" name="text15"/>
          <p:cNvSpPr>
            <a:spLocks noChangeArrowheads="1"/>
          </p:cNvSpPr>
          <p:nvPr/>
        </p:nvSpPr>
        <p:spPr>
          <a:xfrm>
            <a:off x="1117600" y="2003227"/>
            <a:ext cx="3564930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563EB"/>
                </a:solidFill>
                <a:latin typeface="Manrope"/>
              </a:rPr>
              <a:t>20:00–20:15 · финальная проверка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762000" y="2262882"/>
            <a:ext cx="3962400" cy="18260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570"/>
              </a:lnSpc>
            </a:pPr>
            <a:r>
              <a:rPr lang="ru-RU" sz="3400" b="1" spc="-67">
                <a:solidFill>
                  <a:srgbClr val="15171C"/>
                </a:solidFill>
                <a:latin typeface="Manrope"/>
              </a:rPr>
              <a:t>Чек-лист за 15 минут: шесть галочек перед сном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4322911"/>
            <a:ext cx="3962400" cy="52447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15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Прогоните деку по шести пунктам — и можно закрывать ноутбук.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5969000" y="1904206"/>
            <a:ext cx="4492129" cy="242888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13"/>
              </a:lnSpc>
            </a:pPr>
            <a:r>
              <a:rPr lang="ru-RU" sz="1450" b="1">
                <a:solidFill>
                  <a:srgbClr val="15171C"/>
                </a:solidFill>
                <a:latin typeface="Manrope"/>
              </a:rPr>
              <a:t>Главная мысль читается с первого слайда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5969000" y="2463006"/>
            <a:ext cx="4733032" cy="242888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13"/>
              </a:lnSpc>
            </a:pPr>
            <a:r>
              <a:rPr lang="ru-RU" sz="1450" b="1">
                <a:solidFill>
                  <a:srgbClr val="15171C"/>
                </a:solidFill>
                <a:latin typeface="Manrope"/>
              </a:rPr>
              <a:t>Ни одного слайда с двумя разными мыслями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5969000" y="3021806"/>
            <a:ext cx="3726656" cy="242888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13"/>
              </a:lnSpc>
            </a:pPr>
            <a:r>
              <a:rPr lang="ru-RU" sz="1450" b="1">
                <a:solidFill>
                  <a:srgbClr val="15171C"/>
                </a:solidFill>
                <a:latin typeface="Manrope"/>
              </a:rPr>
              <a:t>Все цифры сверены с источником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5969000" y="3580606"/>
            <a:ext cx="4326434" cy="242888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13"/>
              </a:lnSpc>
            </a:pPr>
            <a:r>
              <a:rPr lang="ru-RU" sz="1450" b="1">
                <a:solidFill>
                  <a:srgbClr val="15171C"/>
                </a:solidFill>
                <a:latin typeface="Manrope"/>
              </a:rPr>
              <a:t>Шрифт и кегль одинаковые по всей деке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5969000" y="4139406"/>
            <a:ext cx="3305770" cy="242888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13"/>
              </a:lnSpc>
            </a:pPr>
            <a:r>
              <a:rPr lang="ru-RU" sz="1450" b="1">
                <a:solidFill>
                  <a:srgbClr val="15171C"/>
                </a:solidFill>
                <a:latin typeface="Manrope"/>
              </a:rPr>
              <a:t>Прочитано вслух с таймингом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5969000" y="4698206"/>
            <a:ext cx="5451971" cy="242888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13"/>
              </a:lnSpc>
            </a:pPr>
            <a:r>
              <a:rPr lang="ru-RU" sz="1450" b="1">
                <a:solidFill>
                  <a:srgbClr val="15171C"/>
                </a:solidFill>
                <a:latin typeface="Manrope"/>
              </a:rPr>
              <a:t>Файл сохранён и открывается на чужом компьютере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4483100"/>
            <a:ext cx="3073400" cy="1168400"/>
          </a:xfrm>
          <a:prstGeom prst="roundRect">
            <a:avLst>
              <a:gd name="adj" fmla="val 19565"/>
            </a:avLst>
          </a:prstGeom>
          <a:noFill/>
          <a:ln w="6350" cap="flat">
            <a:solidFill>
              <a:srgbClr val="E2ECFF"/>
            </a:solidFill>
          </a:ln>
        </p:spPr>
      </p:sp>
      <p:sp>
        <p:nvSpPr>
          <p:cNvPr id="4" name="card4"/>
          <p:cNvSpPr/>
          <p:nvPr/>
        </p:nvSpPr>
        <p:spPr>
          <a:xfrm>
            <a:off x="3987800" y="4483100"/>
            <a:ext cx="3073400" cy="1168400"/>
          </a:xfrm>
          <a:prstGeom prst="roundRect">
            <a:avLst>
              <a:gd name="adj" fmla="val 19565"/>
            </a:avLst>
          </a:prstGeom>
          <a:noFill/>
          <a:ln w="6350" cap="flat">
            <a:solidFill>
              <a:srgbClr val="E2ECFF"/>
            </a:solidFill>
          </a:ln>
        </p:spPr>
      </p:sp>
      <p:sp>
        <p:nvSpPr>
          <p:cNvPr id="5" name="card5"/>
          <p:cNvSpPr/>
          <p:nvPr/>
        </p:nvSpPr>
        <p:spPr>
          <a:xfrm>
            <a:off x="7213600" y="4483100"/>
            <a:ext cx="3073400" cy="1168400"/>
          </a:xfrm>
          <a:prstGeom prst="roundRect">
            <a:avLst>
              <a:gd name="adj" fmla="val 19565"/>
            </a:avLst>
          </a:prstGeom>
          <a:noFill/>
          <a:ln w="6350" cap="flat">
            <a:solidFill>
              <a:srgbClr val="E2ECFF"/>
            </a:solidFill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206500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2563EB"/>
                </a:solidFill>
                <a:latin typeface="Manrope"/>
              </a:rPr>
              <a:t>Финал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435100"/>
            <a:ext cx="10693400" cy="1790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7000"/>
              </a:lnSpc>
            </a:pPr>
            <a:r>
              <a:rPr lang="ru-RU" sz="7000" b="1" spc="-209">
                <a:solidFill>
                  <a:srgbClr val="15171C"/>
                </a:solidFill>
                <a:latin typeface="Manrope"/>
              </a:rPr>
              <a:t>Утро перед выступлением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3378200"/>
            <a:ext cx="6375400" cy="584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50"/>
              </a:lnSpc>
            </a:pPr>
            <a:r>
              <a:rPr lang="ru-RU" sz="1500">
                <a:solidFill>
                  <a:srgbClr val="636569"/>
                </a:solidFill>
                <a:latin typeface="Manrope"/>
              </a:rPr>
              <a:t>За полчаса до выхода: открыть файл там, где выступаете, проверить листание и проектор, проговорить первые фразы вслух.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22350" y="4718050"/>
            <a:ext cx="3177032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636569"/>
                </a:solidFill>
                <a:latin typeface="Manrope"/>
              </a:rPr>
              <a:t>Проверить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22350" y="4946650"/>
            <a:ext cx="2578100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Файл и проектор на месте выступления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248150" y="4718050"/>
            <a:ext cx="3177032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636569"/>
                </a:solidFill>
                <a:latin typeface="Manrope"/>
              </a:rPr>
              <a:t>Проговорить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248150" y="4946650"/>
            <a:ext cx="30632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Первые две фразы вслух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473950" y="4718050"/>
            <a:ext cx="3177032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636569"/>
                </a:solidFill>
                <a:latin typeface="Manrope"/>
              </a:rPr>
              <a:t>Держать под рукой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473950" y="4946650"/>
            <a:ext cx="2578100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Лист с тремя числами и главной мыслью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сделать презентацию за вечер: маршрут на один вечер</dc:title>
  <dc:creator>Слайда</dc:creator>
</cp:coreProperties>
</file>