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Golos Text"/>
      <p:regular r:id="rId200"/>
      <p:bold r:id="rId201"/>
    </p:embeddedFont>
    <p:embeddedFont>
      <p:font typeface="Lora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8B0000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8B0000"/>
                </a:solidFill>
              </a:ln>
            </c:spPr>
          </c:marker>
          <c:cat>
            <c:strRef>
              <c:f>Sheet1!$A$2:$A$6</c:f>
              <c:strCach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48.2</c:v>
                </c:pt>
                <c:pt idx="1">
                  <c:v>52.7</c:v>
                </c:pt>
                <c:pt idx="2">
                  <c:v>61.4</c:v>
                </c:pt>
                <c:pt idx="3">
                  <c:v>70.1</c:v>
                </c:pt>
                <c:pt idx="4">
                  <c:v>79.6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706C67"/>
          </a:solidFill>
          <a:latin typeface="+mn-lt"/>
        </a:defRPr>
      </a:pPr>
      <a:endParaRPr lang="ru-RU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DEB5AA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706C67"/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rgbClr val="8B0000"/>
              </a:solidFill>
              <a:ln>
                <a:noFill/>
              </a:ln>
            </c:spPr>
          </c:dPt>
          <c:dPt>
            <c:idx val="6"/>
            <c:bubble3D val="0"/>
            <c:spPr>
              <a:solidFill>
                <a:srgbClr val="C27B6D"/>
              </a:solidFill>
              <a:ln>
                <a:noFill/>
              </a:ln>
            </c:spPr>
          </c:dPt>
          <c:dPt>
            <c:idx val="7"/>
            <c:bubble3D val="0"/>
            <c:spPr>
              <a:solidFill>
                <a:srgbClr val="602118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Sheet1!$A$2:$A$9</c:f>
              <c:strCache>
                <c:ptCount val="8"/>
                <c:pt idx="0">
                  <c:v>Промышленность</c:v>
                </c:pt>
                <c:pt idx="1">
                  <c:v>Торговля</c:v>
                </c:pt>
                <c:pt idx="2">
                  <c:v>Строительство</c:v>
                </c:pt>
                <c:pt idx="3">
                  <c:v>Транспорт и логистика</c:v>
                </c:pt>
                <c:pt idx="4">
                  <c:v>IT и связь</c:v>
                </c:pt>
                <c:pt idx="5">
                  <c:v>Здравоохранение</c:v>
                </c:pt>
                <c:pt idx="6">
                  <c:v>Образование</c:v>
                </c:pt>
                <c:pt idx="7">
                  <c:v>Прочие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29</c:v>
                </c:pt>
                <c:pt idx="1">
                  <c:v>18</c:v>
                </c:pt>
                <c:pt idx="2">
                  <c:v>14</c:v>
                </c:pt>
                <c:pt idx="3">
                  <c:v>12</c:v>
                </c:pt>
                <c:pt idx="4">
                  <c:v>10</c:v>
                </c:pt>
                <c:pt idx="5">
                  <c:v>9</c:v>
                </c:pt>
                <c:pt idx="6">
                  <c:v>5</c:v>
                </c:pt>
                <c:pt idx="7">
                  <c:v>3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706C67"/>
          </a:solidFill>
          <a:latin typeface="+mn-lt"/>
        </a:defRPr>
      </a:pPr>
      <a:endParaRPr lang="ru-RU"/>
    </a:p>
  </c:tx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8B0000"/>
            </a:solidFill>
            <a:ln>
              <a:noFill/>
            </a:ln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000" b="1">
                        <a:solidFill>
                          <a:srgbClr val="2A2622"/>
                        </a:solidFill>
                        <a:latin typeface="+mn-lt"/>
                      </a:rPr>
                      <a:t>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</c:dLbls>
          <c:cat>
            <c:strRef>
              <c:f>Sheet1!$A$2:$A$5</c:f>
              <c:strCache>
                <c:ptCount val="4"/>
                <c:pt idx="0">
                  <c:v>Рабочие</c:v>
                </c:pt>
                <c:pt idx="1">
                  <c:v>Инженеры</c:v>
                </c:pt>
                <c:pt idx="2">
                  <c:v>IT-специалисты</c:v>
                </c:pt>
                <c:pt idx="3">
                  <c:v>Административный персонал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</c:v>
                </c:pt>
                <c:pt idx="1">
                  <c:v>9</c:v>
                </c:pt>
                <c:pt idx="2">
                  <c:v>14</c:v>
                </c:pt>
                <c:pt idx="3">
                  <c:v>3</c:v>
                </c:pt>
              </c:numCache>
            </c:numRef>
          </c:val>
        </c:ser>
        <c:gapWidth val="60"/>
        <c:axId val="101"/>
        <c:axId val="102"/>
      </c:barChart>
      <c:catAx>
        <c:axId val="101"/>
        <c:scaling>
          <c:orientation val="maxMin"/>
        </c:scaling>
        <c:delete val="0"/>
        <c:axPos val="l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>
                <a:solidFill>
                  <a:srgbClr val="2A2622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b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00">
          <a:solidFill>
            <a:srgbClr val="706C67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уважаемые члены комиссии и научный руководитель! Представляю вашему вниманию исследование рынка труда Приволжского региона — мы изучили, как менялся спрос на специалистов за последние пять лет и где зарплатные ожидания соискателей сильнее всего расходятся с тем, что реально предлагают работодатели. Работа выполнена на основе открытых данных, без проведения опросов.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Перейдём к проверке гипотез. Первая гипотеза о росте спроса подтвердилась: число вакансий выросло с 48,2 до 79,6 тысяч. Вторая гипотеза подтвердилась лишь частично — разрыв между ожиданиями и предложениями есть во всех профессиональных группах, но его величина сильно различается: от 3 до 14 процентов. Третья гипотеза о территориальных различиях также подтвердилась: в Самаре разрыв составляет 12 процентов, а в Чапаевске всего 5. Таким образом, две гипотезы подтверждены полностью, одна — частично. Далее рассмотрим ограничения нашего исследования.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выводам, важно оговорить ограничения. Мы работали только с открытыми объявлениями, поэтому неформальная занятость и внутренние вакансии, которые не публикуются, в выборку не попали. Кроме того, реальные зарплаты после переговоров часто отличаются от заявленных в вакансии. В данных возможны дубликаты и округления, а сезонность могла повлиять на динамику. Поэтому наши оценки отражают скорее открытый сегмент рынка, чем полную картину. С учётом этих оговорок перейдём к выводам и практической значимости.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Подводя итоги, можно выделить три ключевых результата. Во-первых, спрос на специалистов в регионе за пять лет вырос на 65% — рынок труда активно расширяется. Во-вторых, главный дисбаланс — в IT и инженерных специальностях, где разрыв между ожиданиями и предложениями достигает 14% и 9% соответственно. В-третьих, в малых городах ситуация более сбалансирована. Эти результаты будут полезны службе занятости для корректировки программ, HR-специалистам — для пересмотра вилок, а образовательным программам — для планирования набора на 2026 год.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Рынок труда региона активно развивается: число вакансий выросло с 48,2 тысячи в 2021 году до 79,6 тысячи в 2025-м. При этом мы видим острый дефицит кадров в рабочих и инженерных профессиях — работодатели конкурируют за специалистов. И одновременно сохраняется разрыв между тем, сколько соискатели ожидают получать, и тем, что готовы платить компании. Эти три фактора и делают исследование актуальным.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Перехожу к научному аппарату. Объект моего исследования — открытые данные о вакансиях и статистика службы занятости Приволжского региона. Предмет — структура спроса, территориальные различия и величина зарплатного разрыва. Цель — оценить спрос на специалистов и измерить разрыв между ожидаемыми и предлагаемыми зарплатами. Для достижения цели я поставила четыре задачи: проанализировать динамику вакансий, определить отраслевую структуру, сравнить зарплаты по профессиональным группам и выявить различия между городами. На следующем слайде я сформулирую гипотезы, которые проверял в ходе исследования.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перейти к результатам, обозначу три гипотезы, которые мы проверяли. Первая — о том, что число вакансий в регионе непрерывно росло на протяжении всего периода 2021–2025 годов. Вторая — что зарплатные ожидания соискателей во всех профессиональных группах превышают то, что предлагают работодатели. И третья — что разрыв между ожиданиями и предложениями в крупных городах больше, чем в малых. Каждую из них мы проверим на данных службы занятости и выгрузке вакансий. Сейчас посмотрим, что показала динамика числа вакансий.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исследования мы использовали два основных источника. Первый — открытая статистика службы занятости региона, второй — выгрузка 312 тысяч объявлений о вакансиях с онлайн-платформ за 2021–2025 годы. Основной период сбора данных — январь–декабрь 2025 года. После дедупликации мы нормализовали профессиональные группы и рассчитали средние зарплаты, что позволило сопоставить ожидания соискателей с предложениями работодателей.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За пять лет рынок труда региона заметно вырос: число открытых вакансий увеличилось с 48 до почти 80 тысяч. Рост шёл равномерно, без резких скачков, что говорит о поступательном развитии экономики. Начиная с 2023 года рынок прибавляет по 14–16 процентов в год. В итоге к 2025 году мы видим совокупный рост на 65 процентов к уровню 2021 года. Этот тренд важно учитывать при анализе зарплатных ожиданий — спрос на персонал явно опережает предложение.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где именно сосредоточен спрос на специалистов. За 2025 год почти треть всех вакансий — 29% — приходится на промышленность: это ядро региональной экономики. Далее идут торговля — 18%, строительство — 14%, транспорт и логистика — 12%. Обратите внимание: IT и связь занимают лишь 10%, уступая традиционным отраслям. Эта структура важна для понимания того, почему зарплатные ожидания соискателей так сильно расходятся с предложениями работодателей — дальше мы разберём это по профессиональным группам.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посмотрим, насколько ожидания соискателей расходятся с тем, что реально предлагают работодатели. Мы сравнили среднюю ожидаемую зарплату в резюме и среднюю предлагаемую в вакансиях по четырём профессиональным группам. Самый большой разрыв — 14% — у IT-специалистов: они ожидают 98 тысяч, а работодатели в среднем предлагают 84,5. У инженеров разрыв 9%, у рабочих — 7%, а у административного персонала всего 3%. То есть чем выше квалификация и дефицитнее специалист, тем больше расходятся ожидания и предложения. Это важный сигнал для работодателей: чтобы закрывать такие позиции, нужно пересматривать вилки зарплат.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Если посмотреть на территориальный разрез, видно, что спрос сильно сконцентрирован в крупных городах: на Самару и Тольятти вместе приходится более 70% всех вакансий региона. При этом в Самаре разрыв между ожиданиями соискателей и предложениями работодателей максимальный — 12%, а в Чапаевске, где вакансий меньше всего, он минимальный — всего 5%. Это говорит о том, что в малых городах соискатели более реалистично оценивают рынок, а в областном центре конкуренция за кадры разогревает ожидания. Дальше я проверю, подтверждаются ли наши гипотезы этими и другими данными.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12992120a916148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0782b3a01d6e5c57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21c25084ee60ee44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0782b3a01d6e5c57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5fc00ac7d234086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2f4df1e512ea581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bbb319831198c36e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e00f3861b0a5d864.png"/><Relationship Id="rId4" Type="http://schemas.openxmlformats.org/officeDocument/2006/relationships/image" Target="../media/m6279b79a7b4fe210.png"/><Relationship Id="rId5" Type="http://schemas.openxmlformats.org/officeDocument/2006/relationships/image" Target="../media/mbf0f006a55b7465b.svg"/><Relationship Id="rId6" Type="http://schemas.openxmlformats.org/officeDocument/2006/relationships/image" Target="../media/m3b929e10d35a92a0.png"/><Relationship Id="rId7" Type="http://schemas.openxmlformats.org/officeDocument/2006/relationships/image" Target="../media/mbf0f006a55b7465b.sv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f4df1e512ea5814.png"/><Relationship Id="rId100" Type="http://schemas.openxmlformats.org/officeDocument/2006/relationships/chart" Target="../charts/chart3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a5e2706f49c7136b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5000"/>
            <a:ext cx="3178175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2A2622"/>
                </a:solidFill>
                <a:latin typeface="Golos Text"/>
              </a:rPr>
              <a:t>Студенческая конференция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07771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Студенческое исследование · Рынок труда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357114"/>
            <a:ext cx="9423400" cy="28928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2A2622"/>
                </a:solidFill>
                <a:latin typeface="Lora"/>
              </a:rPr>
              <a:t>Спрос на специалистов и разрыв зарплатных ожиданий в Приволжском регионе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319786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706C67"/>
                </a:solidFill>
                <a:latin typeface="Golos Text"/>
              </a:rPr>
              <a:t>Кабинетное исследование открытых данных службы занятости и вакансий: как изменился спрос в 2021–2025 годах и где ожидания соискателей расходятся с предложениями работодателей.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695950"/>
            <a:ext cx="1229614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892800"/>
            <a:ext cx="949325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Иванова Анна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092325" y="5695950"/>
            <a:ext cx="413891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092325" y="5892800"/>
            <a:ext cx="352931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Студентка 4 курса, направление «Экономика» · 2026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002635" y="5695950"/>
            <a:ext cx="6062365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706C67"/>
                </a:solidFill>
                <a:latin typeface="Golos Tex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002635" y="5892800"/>
            <a:ext cx="5452765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Научный руководитель: к.э.н., доцент Петров П.П. · Поволжский гос. университет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2300"/>
            <a:ext cx="185324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Проверка гипотез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Результаты проверки гипотез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Гипотеза 1 — подтверждена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Рост числа вакансий с 48,2 до 79,6 тыс. за 2021–2025 гг. подтверждает увеличение спроса на специалистов.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Гипотеза 2 — подтверждена частично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442766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Разрыв между ожиданиями и предложениями выявлен во всех группах, но варьируется от 3% до 14%.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Гипотеза 3 — подтверждена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 Самаре разрыв составляет 12%, в Чапаевске — 5%, что подтверждает территориальные различия.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667570"/>
            <a:ext cx="2772053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Ограничения исследования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61840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2A2622"/>
                </a:solidFill>
                <a:latin typeface="Lora"/>
              </a:rPr>
              <a:t>Границы данных и возможные искажения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0226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Неполнота охвата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430836"/>
            <a:ext cx="5092700" cy="11505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Учтены только открытые объявления: неформальная занятость, внутренние вакансии без публикации и фактические зарплаты после переговоров остаются за рамками.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002260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2A2622"/>
                </a:solidFill>
                <a:latin typeface="Golos Text"/>
              </a:rPr>
              <a:t>Искажения в данных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3430836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706C67"/>
                </a:solidFill>
                <a:latin typeface="Golos Text"/>
              </a:rPr>
              <a:t>Возможны дубликаты объявлений, округление зарплат в обе стороны и сезонные колебания спроса, что влияет на точность оценок.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498014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Выводы носят оценочный характер и отражают только открытый сегмент рынка труда.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28961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25180"/>
            <a:ext cx="5257800" cy="2143820"/>
          </a:xfrm>
          <a:prstGeom prst="roundRect">
            <a:avLst>
              <a:gd name="adj" fmla="val 888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2300"/>
            <a:ext cx="893008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Выводы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9592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Итоги исследования и практическая значимость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Спрос вырос на 65%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4427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Число вакансий в регионе за 2021–2025 годы увеличилось на 65% — рынок труда активно восстанавливается и расширяется.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81471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11189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Разрыв в IT — 14%, у инженеров — 9%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4427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Наибольший разрыв между ожиданиями соискателей и предложениями работодателей — в IT (14%) и у инженеров (9%).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В малых городах разрыв ниже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3898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 малых городах разрыв зарплатных ожиданий и предложений ниже — рынок там более сбалансирован.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10930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08110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2A2622"/>
                </a:solidFill>
                <a:latin typeface="Golos Text"/>
              </a:rPr>
              <a:t>Практическая значимость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38985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Результаты полезны службе занятости, HR-специалистам и образовательным программам при планировании на 2026 год.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Расчёты автора по открытым данным, 2021–2025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64670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57618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50566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404243"/>
            <a:ext cx="1482130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Актуальность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59851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Почему исследование важно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56817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Рост числа вакансий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Число вакансий в регионе выросло с 48,2 тыс. в 2021 году до 79,6 тыс. в 2025-м — рынок активно расширяется.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49765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Дефицит кадров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Наблюдается нехватка специалистов рабочих и инженерных профессий, что усиливает конкуренцию за персонал.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427141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Разрыв зарплатных ожиданий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Сохраняется разрыв между ожиданиями соискателей и предложениями работодателей, затрудняющий закрытие вакансий.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41091"/>
            <a:ext cx="5257800" cy="1396603"/>
          </a:xfrm>
          <a:prstGeom prst="roundRect">
            <a:avLst>
              <a:gd name="adj" fmla="val 1364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4" name="card4"/>
          <p:cNvSpPr/>
          <p:nvPr/>
        </p:nvSpPr>
        <p:spPr>
          <a:xfrm>
            <a:off x="762000" y="3290094"/>
            <a:ext cx="5257800" cy="1396603"/>
          </a:xfrm>
          <a:prstGeom prst="roundRect">
            <a:avLst>
              <a:gd name="adj" fmla="val 1364"/>
            </a:avLst>
          </a:prstGeom>
          <a:noFill/>
          <a:ln w="6350" cap="flat">
            <a:solidFill>
              <a:srgbClr val="D2CEC8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839097"/>
            <a:ext cx="5257800" cy="1383903"/>
          </a:xfrm>
          <a:prstGeom prst="roundRect">
            <a:avLst>
              <a:gd name="adj" fmla="val 1376"/>
            </a:avLst>
          </a:prstGeom>
          <a:solidFill>
            <a:srgbClr val="EBD6C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1741091"/>
            <a:ext cx="5257800" cy="4481909"/>
          </a:xfrm>
          <a:prstGeom prst="roundRect">
            <a:avLst>
              <a:gd name="adj" fmla="val 425"/>
            </a:avLst>
          </a:prstGeom>
          <a:solidFill>
            <a:srgbClr val="FFFFFF"/>
          </a:solidFill>
          <a:ln w="6350" cap="flat">
            <a:solidFill>
              <a:srgbClr val="D6D3CC"/>
            </a:solidFill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35000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8B0000"/>
                </a:solidFill>
                <a:latin typeface="Golos Text"/>
              </a:rPr>
              <a:t>Научный аппарат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8265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Цель, объект и предмет исследования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1976041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B0000"/>
                </a:solidFill>
                <a:latin typeface="Golos Text"/>
              </a:rPr>
              <a:t>Объект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2208808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Открытые данные о вакансиях и статистика службы занятости Приволжского региона.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7750" y="3525044"/>
            <a:ext cx="53213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B0000"/>
                </a:solidFill>
                <a:latin typeface="Golos Text"/>
              </a:rPr>
              <a:t>Предмет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7750" y="3757811"/>
            <a:ext cx="47117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Структура спроса, территориальные различия и величина зарплатного разрыва.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5067697"/>
            <a:ext cx="53340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B0000"/>
                </a:solidFill>
                <a:latin typeface="Golos Text"/>
              </a:rPr>
              <a:t>Цель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5300464"/>
            <a:ext cx="4724400" cy="49133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84"/>
              </a:lnSpc>
            </a:pPr>
            <a:r>
              <a:rPr lang="ru-RU" sz="1300" b="1">
                <a:solidFill>
                  <a:srgbClr val="2A2622"/>
                </a:solidFill>
                <a:latin typeface="Golos Text"/>
              </a:rPr>
              <a:t>Оценить спрос на специалистов и измерить разрыв между ожидаемыми и предлагаемыми зарплатами.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483350" y="2026841"/>
            <a:ext cx="5270500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140"/>
              </a:lnSpc>
            </a:pPr>
            <a:r>
              <a:rPr lang="ru-RU" sz="950" cap="all" spc="152">
                <a:solidFill>
                  <a:srgbClr val="8B0000"/>
                </a:solidFill>
                <a:latin typeface="Golos Text"/>
              </a:rPr>
              <a:t>Задачи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83350" y="2363391"/>
            <a:ext cx="288429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B0000"/>
                </a:solidFill>
                <a:latin typeface="Golos Text"/>
              </a:rPr>
              <a:t>01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97179" y="2359422"/>
            <a:ext cx="4347071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Проанализировать динамику числа вакансий за 2021–2025 гг.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2988866"/>
            <a:ext cx="3023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B0000"/>
                </a:solidFill>
                <a:latin typeface="Golos Text"/>
              </a:rPr>
              <a:t>02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811070" y="2984897"/>
            <a:ext cx="4668143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Определить отраслевую структуру спроса в 2025 г.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3384153"/>
            <a:ext cx="303014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B0000"/>
                </a:solidFill>
                <a:latin typeface="Golos Text"/>
              </a:rPr>
              <a:t>03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811764" y="3380184"/>
            <a:ext cx="4332486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Сравнить зарплатные ожидания и предложения по профгруппам в 2025 г.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483350" y="4009628"/>
            <a:ext cx="306685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>
                <a:solidFill>
                  <a:srgbClr val="8B0000"/>
                </a:solidFill>
                <a:latin typeface="Golos Text"/>
              </a:rPr>
              <a:t>04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815435" y="4005659"/>
            <a:ext cx="4328815" cy="47307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250">
                <a:solidFill>
                  <a:srgbClr val="2A2622"/>
                </a:solidFill>
                <a:latin typeface="Golos Text"/>
              </a:rPr>
              <a:t>Выявить территориальные различия по городам региона в 2025 г.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5139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443428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37290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271488"/>
            <a:ext cx="2454275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Гипотезы исследования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465759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Три проверяемые гипотезы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4354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Рост числа вакансий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Число вакансий в регионе непрерывно росло в 2021–2025 годах.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3649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Превышение ожиданий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Зарплатные ожидания соискателей во всех профессиональных группах превышают предложения работодателей.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2943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2A2622"/>
                </a:solidFill>
                <a:latin typeface="Golos Text"/>
              </a:rPr>
              <a:t>Разрыв по городам</a:t>
            </a:r>
            <a:r>
              <a:rPr lang="ru-RU" sz="1900">
                <a:solidFill>
                  <a:srgbClr val="2A2622"/>
                </a:solidFill>
                <a:latin typeface="Golos Text"/>
              </a:rPr>
              <a:t> Разрыв ожиданий и предложений в крупных городах больше, чем в малых.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37622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Гипотезы проверяются на данных 2021–2025 годов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319834"/>
            <a:ext cx="3183434" cy="3264694"/>
          </a:xfrm>
          <a:prstGeom prst="roundRect">
            <a:avLst>
              <a:gd name="adj" fmla="val 598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319834"/>
            <a:ext cx="3183533" cy="3264694"/>
          </a:xfrm>
          <a:prstGeom prst="roundRect">
            <a:avLst>
              <a:gd name="adj" fmla="val 598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319834"/>
            <a:ext cx="3183434" cy="3264694"/>
          </a:xfrm>
          <a:prstGeom prst="roundRect">
            <a:avLst>
              <a:gd name="adj" fmla="val 598"/>
            </a:avLst>
          </a:prstGeom>
          <a:solidFill>
            <a:srgbClr val="2A2622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44230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44230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17600" y="1260773"/>
            <a:ext cx="1075531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Методика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33439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2A2622"/>
                </a:solidFill>
                <a:latin typeface="Lora"/>
              </a:rPr>
              <a:t>Источники данных и методика исследования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56113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48759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Сбор данных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836888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Открытая статистика службы занятости и выгрузка 312 тыс. объявлений о вакансиях за 2021–2025 гг.; основной сбор — январь–декабрь 2025.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561134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487599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2A2622"/>
                </a:solidFill>
                <a:latin typeface="Golos Text"/>
              </a:rPr>
              <a:t>Обработка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3836888"/>
            <a:ext cx="2599333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Дедупликация объявлений, нормализация профессиональных групп, расчёт средних предлагаемых зарплат и ожиданий соискателей по каждой группе.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561134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8B0000"/>
                </a:solidFill>
                <a:latin typeface="Lora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487599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6F3EC"/>
                </a:solidFill>
                <a:latin typeface="Golos Text"/>
              </a:rPr>
              <a:t>Анализ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3836888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Golos Text"/>
              </a:rPr>
              <a:t>Сравнение зарплатных ожиданий и предложений по профессиональным группам, оценка разрыва и динамики спроса по годам и территориям.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Открытые данные службы занятости и выгрузка объявлений о вакансиях, 2021–2025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862138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78581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Динамика числа вакансий, 2021–2025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430338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706C67"/>
                </a:solidFill>
                <a:latin typeface="Golos Text"/>
              </a:rPr>
              <a:t>Число вакансий в открытых источниках, тыс. единиц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23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Совокупный прирост к уровню 2021 года — 65%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Выгрузка объявлений о вакансиях, 2021–2025 гг.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22431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26685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0940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35194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DEB5A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937000" y="39449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06C6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937000" y="43703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8B000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3937000" y="479583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C27B6D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3937000" y="5221288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02118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12" name="chart12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13" name="text13"/>
          <p:cNvSpPr>
            <a:spLocks noChangeArrowheads="1"/>
          </p:cNvSpPr>
          <p:nvPr/>
        </p:nvSpPr>
        <p:spPr>
          <a:xfrm>
            <a:off x="762000" y="13858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Структура спроса по отраслям, 2025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387197" y="3414713"/>
            <a:ext cx="1416606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8B0000"/>
                </a:solidFill>
                <a:latin typeface="Lora"/>
              </a:rPr>
              <a:t>100%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671638" y="3995738"/>
            <a:ext cx="847725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706C67"/>
                </a:solidFill>
                <a:latin typeface="Golos Text"/>
              </a:rPr>
              <a:t>вакансий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2198688"/>
            <a:ext cx="735062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Промышленность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020921" y="2182813"/>
            <a:ext cx="53607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29%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2624138"/>
            <a:ext cx="737721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Торговля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1047512" y="2608263"/>
            <a:ext cx="50948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18%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191000" y="3049588"/>
            <a:ext cx="738227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Строительство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052572" y="3033713"/>
            <a:ext cx="504428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14%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191000" y="3475038"/>
            <a:ext cx="738514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Транспорт и логистика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1055449" y="3459163"/>
            <a:ext cx="50155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12%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191000" y="3900488"/>
            <a:ext cx="736421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IT и связь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1034514" y="3884613"/>
            <a:ext cx="52248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10%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191000" y="4325938"/>
            <a:ext cx="745886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Здравоохранение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1129169" y="4310063"/>
            <a:ext cx="42783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9%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191000" y="4751388"/>
            <a:ext cx="746621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Образование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1136511" y="4735513"/>
            <a:ext cx="420489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5%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191000" y="5176838"/>
            <a:ext cx="746214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Golos Text"/>
              </a:rPr>
              <a:t>Прочие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11132443" y="5160963"/>
            <a:ext cx="42455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8B0000"/>
                </a:solidFill>
                <a:latin typeface="Lora"/>
              </a:rPr>
              <a:t>3%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Выгрузка объявлений о вакансиях, 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2621260"/>
          <a:ext cx="10668000" cy="223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124589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2A2622"/>
                </a:solidFill>
                <a:latin typeface="Lora"/>
              </a:rPr>
              <a:t>Разрыв зарплатных ожиданий и предложений по профгруппам, 2025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161260"/>
            <a:ext cx="7645400" cy="406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5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Разрыв — превышение ожидаемой зарплаты над предлагаемой: от 3% у административного персонала до 14% в IT.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Выгрузка объявлений о вакансиях и резюме, 2025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3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64010"/>
            <a:ext cx="10668000" cy="4432300"/>
          </a:xfrm>
          <a:prstGeom prst="roundRect">
            <a:avLst>
              <a:gd name="adj" fmla="val 429"/>
            </a:avLst>
          </a:prstGeom>
          <a:noFill/>
          <a:ln w="12700" cap="flat">
            <a:solidFill>
              <a:srgbClr val="EBD6CD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1776710"/>
            <a:ext cx="2313583" cy="10541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8308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3896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9484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5072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50660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4476452" y="5624810"/>
            <a:ext cx="2313583" cy="558800"/>
          </a:xfrm>
          <a:prstGeom prst="rect">
            <a:avLst/>
          </a:prstGeom>
          <a:solidFill>
            <a:srgbClr val="EBD6CD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C9C6BF"/>
            </a:solidFill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117600" y="299740"/>
            <a:ext cx="2758242" cy="1244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880"/>
              </a:lnSpc>
            </a:pPr>
            <a:r>
              <a:rPr lang="ru-RU" sz="800" b="1" cap="all" spc="160">
                <a:solidFill>
                  <a:srgbClr val="8B0000"/>
                </a:solidFill>
                <a:latin typeface="Golos Text"/>
              </a:rPr>
              <a:t>Территориальные различия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52576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34">
                <a:solidFill>
                  <a:srgbClr val="2A2622"/>
                </a:solidFill>
                <a:latin typeface="Lora"/>
              </a:rPr>
              <a:t>Спрос и зарплатные ожидания по городам региона, 2025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65200" y="21831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Город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473694" y="21831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8B0000"/>
                </a:solidFill>
                <a:latin typeface="Lora"/>
              </a:rPr>
              <a:t>Вакансии, шт.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967835" y="1941810"/>
            <a:ext cx="1957983" cy="736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Средняя предлагаемая зарплата, тыс. ₽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281418" y="2062460"/>
            <a:ext cx="1958082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00"/>
              </a:lnSpc>
            </a:pPr>
            <a:r>
              <a:rPr lang="ru-RU" sz="1500" b="1">
                <a:solidFill>
                  <a:srgbClr val="2A2622"/>
                </a:solidFill>
                <a:latin typeface="Lora"/>
              </a:rPr>
              <a:t>Разрыв ожиданий, 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29959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Самара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473694" y="29959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38 600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787277" y="29959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72,4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100850" y="29959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12%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65200" y="35547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Тольятти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473694" y="35547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18 300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787277" y="35547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65,2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100850" y="35547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8%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65200" y="41135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Сызрань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473694" y="41135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11 100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6787277" y="41135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63,8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100850" y="41135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65200" y="46723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Новокуйбышевск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4473694" y="46723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7 400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6787277" y="46723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66,5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100850" y="46723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9%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965200" y="52311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Чапаевск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4473694" y="52311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4 200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6787277" y="52311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58,9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9100850" y="52311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5%</a:t>
            </a:r>
          </a:p>
        </p:txBody>
      </p:sp>
      <p:sp>
        <p:nvSpPr>
          <p:cNvPr id="38" name="text38"/>
          <p:cNvSpPr>
            <a:spLocks noChangeArrowheads="1"/>
          </p:cNvSpPr>
          <p:nvPr/>
        </p:nvSpPr>
        <p:spPr>
          <a:xfrm>
            <a:off x="965200" y="5789910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Итого по региону</a:t>
            </a:r>
          </a:p>
        </p:txBody>
      </p:sp>
      <p:sp>
        <p:nvSpPr>
          <p:cNvPr id="39" name="text39"/>
          <p:cNvSpPr>
            <a:spLocks noChangeArrowheads="1"/>
          </p:cNvSpPr>
          <p:nvPr/>
        </p:nvSpPr>
        <p:spPr>
          <a:xfrm>
            <a:off x="4473694" y="57899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79 600</a:t>
            </a:r>
          </a:p>
        </p:txBody>
      </p:sp>
      <p:sp>
        <p:nvSpPr>
          <p:cNvPr id="40" name="text40"/>
          <p:cNvSpPr>
            <a:spLocks noChangeArrowheads="1"/>
          </p:cNvSpPr>
          <p:nvPr/>
        </p:nvSpPr>
        <p:spPr>
          <a:xfrm>
            <a:off x="6787277" y="5789910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—</a:t>
            </a:r>
          </a:p>
        </p:txBody>
      </p:sp>
      <p:sp>
        <p:nvSpPr>
          <p:cNvPr id="41" name="text41"/>
          <p:cNvSpPr>
            <a:spLocks noChangeArrowheads="1"/>
          </p:cNvSpPr>
          <p:nvPr/>
        </p:nvSpPr>
        <p:spPr>
          <a:xfrm>
            <a:off x="9100850" y="5789910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2A2622"/>
                </a:solidFill>
                <a:latin typeface="Golos Text"/>
              </a:rPr>
              <a:t>—</a:t>
            </a:r>
          </a:p>
        </p:txBody>
      </p:sp>
      <p:sp>
        <p:nvSpPr>
          <p:cNvPr id="42" name="text42"/>
          <p:cNvSpPr>
            <a:spLocks noChangeArrowheads="1"/>
          </p:cNvSpPr>
          <p:nvPr/>
        </p:nvSpPr>
        <p:spPr>
          <a:xfrm>
            <a:off x="762000" y="6348075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706C67"/>
                </a:solidFill>
                <a:latin typeface="Golos Text"/>
              </a:rPr>
              <a:t>Крупнейшие города концентрируют спрос, но разрыв ожиданий выше именно там.</a:t>
            </a:r>
          </a:p>
        </p:txBody>
      </p:sp>
      <p:sp>
        <p:nvSpPr>
          <p:cNvPr id="43" name="text43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A29E98"/>
                </a:solidFill>
                <a:latin typeface="Golos Text"/>
              </a:rPr>
              <a:t>Выгрузка открытых данных службы занятости, 2025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исследования рынка труда — пример</dc:title>
  <dc:creator>Слайда</dc:creator>
</cp:coreProperties>
</file>