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svg" ContentType="image/svg+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"/>
  </p:notesMasterIdLst>
  <p:sldIdLst>
    <p:sldId id="256" r:id="rId101"/>
    <p:sldId id="257" r:id="rId102"/>
    <p:sldId id="258" r:id="rId103"/>
    <p:sldId id="259" r:id="rId104"/>
    <p:sldId id="260" r:id="rId105"/>
    <p:sldId id="261" r:id="rId106"/>
    <p:sldId id="262" r:id="rId107"/>
    <p:sldId id="263" r:id="rId108"/>
    <p:sldId id="264" r:id="rId109"/>
    <p:sldId id="265" r:id="rId110"/>
    <p:sldId id="266" r:id="rId111"/>
    <p:sldId id="267" r:id="rId112"/>
  </p:sldIdLst>
  <p:sldSz cx="12192000" cy="6858000"/>
  <p:notesSz cx="6858000" cy="9144000"/>
  <p:embeddedFontLst>
    <p:embeddedFont>
      <p:font typeface="Golos Text"/>
      <p:regular r:id="rId200"/>
      <p:bold r:id="rId201"/>
    </p:embeddedFont>
    <p:embeddedFont>
      <p:font typeface="Lora"/>
      <p:regular r:id="rId204"/>
      <p:bold r:id="rId205"/>
    </p:embeddedFont>
  </p:embeddedFontLst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101" Type="http://schemas.openxmlformats.org/officeDocument/2006/relationships/slide" Target="slides/slide1.xml"/><Relationship Id="rId102" Type="http://schemas.openxmlformats.org/officeDocument/2006/relationships/slide" Target="slides/slide2.xml"/><Relationship Id="rId103" Type="http://schemas.openxmlformats.org/officeDocument/2006/relationships/slide" Target="slides/slide3.xml"/><Relationship Id="rId104" Type="http://schemas.openxmlformats.org/officeDocument/2006/relationships/slide" Target="slides/slide4.xml"/><Relationship Id="rId105" Type="http://schemas.openxmlformats.org/officeDocument/2006/relationships/slide" Target="slides/slide5.xml"/><Relationship Id="rId106" Type="http://schemas.openxmlformats.org/officeDocument/2006/relationships/slide" Target="slides/slide6.xml"/><Relationship Id="rId107" Type="http://schemas.openxmlformats.org/officeDocument/2006/relationships/slide" Target="slides/slide7.xml"/><Relationship Id="rId108" Type="http://schemas.openxmlformats.org/officeDocument/2006/relationships/slide" Target="slides/slide8.xml"/><Relationship Id="rId109" Type="http://schemas.openxmlformats.org/officeDocument/2006/relationships/slide" Target="slides/slide9.xml"/><Relationship Id="rId110" Type="http://schemas.openxmlformats.org/officeDocument/2006/relationships/slide" Target="slides/slide10.xml"/><Relationship Id="rId111" Type="http://schemas.openxmlformats.org/officeDocument/2006/relationships/slide" Target="slides/slide11.xml"/><Relationship Id="rId112" Type="http://schemas.openxmlformats.org/officeDocument/2006/relationships/slide" Target="slides/slide12.xml"/><Relationship Id="rId200" Type="http://schemas.openxmlformats.org/officeDocument/2006/relationships/font" Target="fonts/font1.fntdata"/><Relationship Id="rId201" Type="http://schemas.openxmlformats.org/officeDocument/2006/relationships/font" Target="fonts/font2.fntdata"/><Relationship Id="rId204" Type="http://schemas.openxmlformats.org/officeDocument/2006/relationships/font" Target="fonts/font5.fntdata"/><Relationship Id="rId205" Type="http://schemas.openxmlformats.org/officeDocument/2006/relationships/font" Target="fonts/font6.fntdata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roundedCorners val="0"/>
  <c:chart>
    <c:autoTitleDeleted val="1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rgbClr val="8B0000"/>
              </a:solidFill>
              <a:ln>
                <a:noFill/>
              </a:ln>
            </c:spPr>
          </c:dPt>
          <c:dPt>
            <c:idx val="1"/>
            <c:bubble3D val="0"/>
            <c:spPr>
              <a:solidFill>
                <a:srgbClr val="C27B6D"/>
              </a:solidFill>
              <a:ln>
                <a:noFill/>
              </a:ln>
            </c:spPr>
          </c:dPt>
          <c:dPt>
            <c:idx val="2"/>
            <c:bubble3D val="0"/>
            <c:spPr>
              <a:solidFill>
                <a:srgbClr val="602118"/>
              </a:solidFill>
              <a:ln>
                <a:noFill/>
              </a:ln>
            </c:spPr>
          </c:dPt>
          <c:dPt>
            <c:idx val="3"/>
            <c:bubble3D val="0"/>
            <c:spPr>
              <a:solidFill>
                <a:srgbClr val="DEB5AA"/>
              </a:solidFill>
              <a:ln>
                <a:noFill/>
              </a:ln>
            </c:spPr>
          </c:dPt>
          <c:dLbls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Sheet1!$A$2:$A$5</c:f>
              <c:strCache>
                <c:ptCount val="4"/>
                <c:pt idx="0">
                  <c:v>Гибкий график</c:v>
                </c:pt>
                <c:pt idx="1">
                  <c:v>Оплата</c:v>
                </c:pt>
                <c:pt idx="2">
                  <c:v>Близость к дому</c:v>
                </c:pt>
                <c:pt idx="3">
                  <c:v>Опыт по специальности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41</c:v>
                </c:pt>
                <c:pt idx="1">
                  <c:v>28</c:v>
                </c:pt>
                <c:pt idx="2">
                  <c:v>17</c:v>
                </c:pt>
                <c:pt idx="3">
                  <c:v>14</c:v>
                </c:pt>
              </c:numCache>
            </c:numRef>
          </c:val>
        </c:ser>
        <c:firstSliceAng val="0"/>
        <c:holeSize val="70"/>
      </c:doughnutChart>
      <c:spPr>
        <a:noFill/>
        <a:ln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400">
          <a:solidFill>
            <a:srgbClr val="706C67"/>
          </a:solidFill>
          <a:latin typeface="+mn-lt"/>
        </a:defRPr>
      </a:pPr>
      <a:endParaRPr lang="ru-RU"/>
    </a:p>
  </c:txPr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roundedCorners val="0"/>
  <c:chart>
    <c:autoTitleDeleted val="1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rgbClr val="8B0000"/>
              </a:solidFill>
              <a:ln>
                <a:noFill/>
              </a:ln>
            </c:spPr>
          </c:dPt>
          <c:dPt>
            <c:idx val="1"/>
            <c:bubble3D val="0"/>
            <c:spPr>
              <a:solidFill>
                <a:srgbClr val="C27B6D"/>
              </a:solidFill>
              <a:ln>
                <a:noFill/>
              </a:ln>
            </c:spPr>
          </c:dPt>
          <c:dPt>
            <c:idx val="2"/>
            <c:bubble3D val="0"/>
            <c:spPr>
              <a:solidFill>
                <a:srgbClr val="602118"/>
              </a:solidFill>
              <a:ln>
                <a:noFill/>
              </a:ln>
            </c:spPr>
          </c:dPt>
          <c:dLbls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Sheet1!$A$2:$A$4</c:f>
              <c:strCache>
                <c:ptCount val="3"/>
                <c:pt idx="0">
                  <c:v>до 10 часов</c:v>
                </c:pt>
                <c:pt idx="1">
                  <c:v>10–20 часов</c:v>
                </c:pt>
                <c:pt idx="2">
                  <c:v>более 20 часов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23</c:v>
                </c:pt>
                <c:pt idx="1">
                  <c:v>45</c:v>
                </c:pt>
                <c:pt idx="2">
                  <c:v>32</c:v>
                </c:pt>
              </c:numCache>
            </c:numRef>
          </c:val>
        </c:ser>
        <c:firstSliceAng val="0"/>
        <c:holeSize val="70"/>
      </c:doughnutChart>
      <c:spPr>
        <a:noFill/>
        <a:ln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400">
          <a:solidFill>
            <a:srgbClr val="706C67"/>
          </a:solidFill>
          <a:latin typeface="+mn-lt"/>
        </a:defRPr>
      </a:pPr>
      <a:endParaRPr lang="ru-RU"/>
    </a:p>
  </c:txPr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roundedCorners val="0"/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57150" cap="rnd">
              <a:solidFill>
                <a:srgbClr val="8B0000"/>
              </a:solidFill>
              <a:round/>
            </a:ln>
          </c:spPr>
          <c:marker>
            <c:symbol val="circle"/>
            <c:size val="7"/>
            <c:spPr>
              <a:solidFill>
                <a:srgbClr val="FFFFFF"/>
              </a:solidFill>
              <a:ln w="28575">
                <a:solidFill>
                  <a:srgbClr val="8B0000"/>
                </a:solidFill>
              </a:ln>
            </c:spPr>
          </c:marker>
          <c:cat>
            <c:strRef>
              <c:f>Sheet1!$A$2:$A$3</c:f>
              <c:strCache>
                <c:ptCount val="2"/>
                <c:pt idx="0">
                  <c:v>2024</c:v>
                </c:pt>
                <c:pt idx="1">
                  <c:v>2026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46</c:v>
                </c:pt>
                <c:pt idx="1">
                  <c:v>58</c:v>
                </c:pt>
              </c:numCache>
            </c:numRef>
          </c:val>
          <c:smooth val="0"/>
        </c:ser>
        <c:marker val="1"/>
        <c:axId val="101"/>
        <c:axId val="102"/>
      </c:lineChart>
      <c:catAx>
        <c:axId val="101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300">
                <a:solidFill>
                  <a:srgbClr val="2A2622"/>
                </a:solidFill>
                <a:latin typeface="+mn-lt"/>
              </a:defRPr>
            </a:pPr>
            <a:endParaRPr lang="ru-RU"/>
          </a:p>
        </c:txPr>
        <c:crossAx val="102"/>
      </c:catAx>
      <c:valAx>
        <c:axId val="102"/>
        <c:scaling>
          <c:orientation val="minMax"/>
        </c:scaling>
        <c:delete val="1"/>
        <c:axPos val="l"/>
        <c:majorTickMark val="none"/>
        <c:minorTickMark val="none"/>
        <c:tickLblPos val="none"/>
        <c:crossAx val="101"/>
      </c:valAx>
      <c:spPr>
        <a:noFill/>
        <a:ln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300">
          <a:solidFill>
            <a:srgbClr val="706C67"/>
          </a:solidFill>
          <a:latin typeface="+mn-lt"/>
        </a:defRPr>
      </a:pPr>
      <a:endParaRPr lang="ru-RU"/>
    </a:p>
  </c:txPr>
</c:chartSpace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Добрый день, уважаемые члены комиссии! Представляю вашему вниманию результаты моего исследования на тему «Как студенты выбирают подработку». В работе я опиралась на данные опроса 412 студентов пяти вузов и постаралась выявить ключевые факторы, влияющие на выбор подработки, а также проследить динамику студенческой занятости за последние два года.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Прежде чем перейти к выводам, отмечу ограничения нашего исследования. Во-первых, опрос проводился только в одном городе и охватил пять вузов, поэтому результаты нельзя распространять на все регионы. Во-вторых, онлайн-анкета предполагала добровольное участие, и это могло привести к самоотбору — возможно, более активные студенты отвечали чаще. В-третьих, полевой этап пришёлся на март–апрель, что могло повлиять на ответы о занятости. Эти ограничения стоит учитывать при интерпретации результатов, но они не снижают значимость полученных данных.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Итак, все три задачи исследования выполнены. Во-первых, мы определили ключевые критерии выбора подработки — гибкий график оказался важнее всего для 41% студентов. Во-вторых, измерили реальную нагрузку: почти половина работающих студентов тратят на работу 10–20 часов в неделю. И в-третьих, зафиксировали заметный рост занятости — с 46% в 2024 году до 58% в 2026-м. Каждый из этих выводов напрямую отвечает на поставленные задачи, что подтверждает достижение цели исследования.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Результаты нашего исследования имеют практическую ценность для двух ключевых аудиторий. Студентам они помогают принимать более осознанные решения при выборе подработки, опираясь на реальные приоритеты — гибкий график, оплату и близость к дому. Работодателям наши данные дают понимание, как формировать предложения, которые действительно привлекут студентов. Что касается дальнейших шагов, мы видим три основных направления развития. Во-первых, расширение географии опроса для проверки устойчивости результатов. Во-вторых, лонгитюдное наблюдение, чтобы отслеживать динамику в долгосрочной перспективе. И в-третьих, анализ по специальностям, который позволит выявить отраслевые особенности выбора подработки.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Совмещение учёбы и работы стало для студентов массовой практикой, но при этом критерии выбора подработки остаются малоизученными. Мы не знаем, что для студентов важнее: гибкий график, размер оплаты или близость к дому. А ведь именно этот выбор определяет, насколько успешно удаётся совмещать работу с учёбой. Поэтому мы решили разобраться в этом вопросе и провести собственное исследование.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Сформулируем цель и две гипотезы. Цель — выявить, чем руководствуются студенты при выборе подработки и какова их типичная трудовая нагрузка. Первая гипотеза: главный критерий — гибкий график, а не оплата. Вторая: большинство работающих студентов заняты 10–20 часов в неделю. Проверим их на данных опроса.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В исследовании приняли участие 412 студентов из пяти вузов. Распределение по курсам получилось достаточно равномерным: чуть больше половины — студенты младших курсов, остальные — старшекурсники. Это позволяет нам сравнивать предпочтения разных групп и делать выводы, которые не зависят от одного курса.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Перейдём к методике. Мы разработали анкету из 18 вопросов, которая охватывает ключевые аспекты выбора подработки. Опрос проводился онлайн среди студентов пяти вузов, полевой этап занял март и апрель 2026 года. Полученные данные мы обработали с помощью описательной статистики и сравнения долей — этого достаточно, чтобы проверить обе гипотезы. Теперь перейдём к результатам.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Теперь о главном результате — что для студентов важнее всего, когда они выбирают подработку. Мы предложили респондентам выбрать ведущий критерий, и картина получилась очень показательной. Почти половина — 41 процент — назвали гибкий график, то есть возможность совмещать работу с учёбой. На втором месте с 28 процентами — размер оплаты, затем близость к дому — 17 процентов, и только 14 процентов ориентируются на опыт по специальности. Иными словами, для студентов приоритет — не карьерный трек, а удобство и возможность не жертвовать учёбой ради заработка.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Теперь о том, сколько времени студенты реально уделяют подработке. Почти половина — 45% — работают от десяти до двадцати часов в неделю. Это, по сути, два-три рабочих дня, что вполне сочетается с учебным расписанием. Треть опрошенных — 32% — берут на себя нагрузку более двадцати часов, а вот четверть — 23% — ограничиваются десятью часами. Важно, что большинство выбирает умеренный режим, который не конфликтует с учёбой. Дальше посмотрим, как изменилась сама доля работающих студентов за последние два года.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Теперь посмотрим на динамику. В 2024 году подрабатывали 46% студентов, а в 2026 — уже 58%. Рост на 12 процентных пунктов. Это подтверждает, что подработка становится нормой студенческой жизни, а не исключением. Дальше проверим, подтвердились ли наши гипотезы.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Перейдём к проверке гипотез. Первая гипотеза подтвердилась полностью: гибкий график действительно оказался главным критерием выбора подработки — его назвали 41% респондентов, и это заметно выше, чем оплату, которую выбрали 28%. Вторая гипотеза подтвердилась лишь частично. Интервал 10–20 часов в неделю действительно самый распространённый — его указали 45% работающих студентов. Однако группа тех, кто работает более 20 часов, оказалась достаточно значимой — 32%, что не позволяет говорить о доминировании только одного диапазона. Таким образом, мы можем уверенно опираться на первую гипотезу, а вторую — учитывать с оговорками.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m12992120a916148b.png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m51131b8587663ee9.png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ma914ec7e61594777.png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m0782b3a01d6e5c57.png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m51131b8587663ee9.png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m28f63bca579b928d.png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m8ebe545ba7987a7c.png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m922777418a78720b.png"/><Relationship Id="rId4" Type="http://schemas.openxmlformats.org/officeDocument/2006/relationships/image" Target="../media/m6279b79a7b4fe210.png"/><Relationship Id="rId5" Type="http://schemas.openxmlformats.org/officeDocument/2006/relationships/image" Target="../media/mbf0f006a55b7465b.svg"/><Relationship Id="rId6" Type="http://schemas.openxmlformats.org/officeDocument/2006/relationships/image" Target="../media/m3b929e10d35a92a0.png"/><Relationship Id="rId7" Type="http://schemas.openxmlformats.org/officeDocument/2006/relationships/image" Target="../media/mbf0f006a55b7465b.svg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m2f4df1e512ea5814.png"/><Relationship Id="rId100" Type="http://schemas.openxmlformats.org/officeDocument/2006/relationships/chart" Target="../charts/chart1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m2f4df1e512ea5814.png"/><Relationship Id="rId100" Type="http://schemas.openxmlformats.org/officeDocument/2006/relationships/chart" Target="../charts/chart2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m2f4df1e512ea5814.png"/><Relationship Id="rId100" Type="http://schemas.openxmlformats.org/officeDocument/2006/relationships/chart" Target="../charts/chart3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m62f6301c7f4c09b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571500"/>
            <a:ext cx="279400" cy="279400"/>
          </a:xfrm>
          <a:prstGeom prst="roundRect">
            <a:avLst>
              <a:gd name="adj" fmla="val 40909"/>
            </a:avLst>
          </a:prstGeom>
          <a:solidFill>
            <a:srgbClr val="8B0000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1950145"/>
            <a:ext cx="1003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8B0000"/>
                </a:solidFill>
                <a:latin typeface="Golos Text"/>
              </a:rPr>
              <a:t>Студенческое исследование · 2026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2229545"/>
            <a:ext cx="9423400" cy="145276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670"/>
              </a:lnSpc>
            </a:pPr>
            <a:r>
              <a:rPr lang="ru-RU" sz="5400" b="1" spc="-53">
                <a:solidFill>
                  <a:srgbClr val="2A2622"/>
                </a:solidFill>
                <a:latin typeface="Lora"/>
              </a:rPr>
              <a:t>Как студенты выбирают подработку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3752155"/>
            <a:ext cx="7010400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400"/>
              </a:lnSpc>
            </a:pPr>
            <a:r>
              <a:rPr lang="ru-RU" sz="1600">
                <a:solidFill>
                  <a:srgbClr val="706C67"/>
                </a:solidFill>
                <a:latin typeface="Golos Text"/>
              </a:rPr>
              <a:t>Результаты опроса 412 студентов пяти вузов: критерии выбора, нагрузка и динамика занятости в 2024–2026 годах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5695950"/>
            <a:ext cx="1592993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706C67"/>
                </a:solidFill>
                <a:latin typeface="Golos Text"/>
              </a:rPr>
              <a:t>Автор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5892800"/>
            <a:ext cx="1252141" cy="4064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50"/>
              </a:lnSpc>
            </a:pPr>
            <a:r>
              <a:rPr lang="ru-RU" sz="1300" b="1">
                <a:solidFill>
                  <a:srgbClr val="2A2622"/>
                </a:solidFill>
                <a:latin typeface="Golos Text"/>
              </a:rPr>
              <a:t>Анна Ковалёва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2395141" y="5695950"/>
            <a:ext cx="4084638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706C67"/>
                </a:solidFill>
                <a:latin typeface="Golos Text"/>
              </a:rPr>
              <a:t>Роль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2395141" y="5892800"/>
            <a:ext cx="3475038" cy="4064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50"/>
              </a:lnSpc>
            </a:pPr>
            <a:r>
              <a:rPr lang="ru-RU" sz="1300" b="1">
                <a:solidFill>
                  <a:srgbClr val="2A2622"/>
                </a:solidFill>
                <a:latin typeface="Golos Text"/>
              </a:rPr>
              <a:t>Студентка 3 курса, факультет социологии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251178" y="5695950"/>
            <a:ext cx="5813822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706C67"/>
                </a:solidFill>
                <a:latin typeface="Golos Text"/>
              </a:rPr>
              <a:t>Аудитория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251178" y="5892800"/>
            <a:ext cx="5204222" cy="4064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50"/>
              </a:lnSpc>
            </a:pPr>
            <a:r>
              <a:rPr lang="ru-RU" sz="1300" b="1">
                <a:solidFill>
                  <a:srgbClr val="2A2622"/>
                </a:solidFill>
                <a:latin typeface="Golos Text"/>
              </a:rPr>
              <a:t>Научный руководитель и комиссия студенческой конференции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38328" y="2815571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8B0000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38328" y="3745053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8B0000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38328" y="4674534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8B0000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117600" y="1573113"/>
            <a:ext cx="2772053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160">
                <a:solidFill>
                  <a:srgbClr val="8B0000"/>
                </a:solidFill>
                <a:latin typeface="Golos Text"/>
              </a:rPr>
              <a:t>Ограничения исследования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1767384"/>
            <a:ext cx="11303000" cy="519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37">
                <a:solidFill>
                  <a:srgbClr val="2A2622"/>
                </a:solidFill>
                <a:latin typeface="Lora"/>
              </a:rPr>
              <a:t>Ограничения исследования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9500" y="2737048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2A2622"/>
                </a:solidFill>
                <a:latin typeface="Golos Text"/>
              </a:rPr>
              <a:t>География опроса</a:t>
            </a:r>
            <a:r>
              <a:rPr lang="ru-RU" sz="1900">
                <a:solidFill>
                  <a:srgbClr val="2A2622"/>
                </a:solidFill>
                <a:latin typeface="Golos Text"/>
              </a:rPr>
              <a:t> Опрос проводился в одном городе среди студентов пяти вузов, поэтому результаты не отражают ситуацию в других регионах.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9500" y="3666530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2A2622"/>
                </a:solidFill>
                <a:latin typeface="Golos Text"/>
              </a:rPr>
              <a:t>Самоотбор респондентов</a:t>
            </a:r>
            <a:r>
              <a:rPr lang="ru-RU" sz="1900">
                <a:solidFill>
                  <a:srgbClr val="2A2622"/>
                </a:solidFill>
                <a:latin typeface="Golos Text"/>
              </a:rPr>
              <a:t> Онлайн-анкета предполагает добровольное участие, что могло сместить выборку в сторону более активных студентов.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9500" y="4596011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2A2622"/>
                </a:solidFill>
                <a:latin typeface="Golos Text"/>
              </a:rPr>
              <a:t>Сезонность опроса</a:t>
            </a:r>
            <a:r>
              <a:rPr lang="ru-RU" sz="1900">
                <a:solidFill>
                  <a:srgbClr val="2A2622"/>
                </a:solidFill>
                <a:latin typeface="Golos Text"/>
              </a:rPr>
              <a:t> Полевой этап проходил в марте–апреле 2026 года, что могло повлиять на ответы о занятости и графике работы.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1117600" y="1802209"/>
            <a:ext cx="893008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160">
                <a:solidFill>
                  <a:srgbClr val="8B0000"/>
                </a:solidFill>
                <a:latin typeface="Golos Text"/>
              </a:rPr>
              <a:t>Выводы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1996480"/>
            <a:ext cx="11303000" cy="4927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780"/>
              </a:lnSpc>
            </a:pPr>
            <a:r>
              <a:rPr lang="ru-RU" sz="3600" b="1" spc="-35">
                <a:solidFill>
                  <a:srgbClr val="2A2622"/>
                </a:solidFill>
                <a:latin typeface="Lora"/>
              </a:rPr>
              <a:t>Все задачи исследования выполнены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2940050"/>
            <a:ext cx="38862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 b="1">
                <a:solidFill>
                  <a:srgbClr val="8B0000"/>
                </a:solidFill>
                <a:latin typeface="Golos Text"/>
              </a:rPr>
              <a:t>01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3262630"/>
            <a:ext cx="38862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A2622"/>
                </a:solidFill>
                <a:latin typeface="Golos Text"/>
              </a:rPr>
              <a:t>Критерии выбора определены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3645495"/>
            <a:ext cx="3276600" cy="80506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80"/>
              </a:lnSpc>
            </a:pPr>
            <a:r>
              <a:rPr lang="ru-RU" sz="1300">
                <a:solidFill>
                  <a:srgbClr val="706C67"/>
                </a:solidFill>
                <a:latin typeface="Golos Text"/>
              </a:rPr>
              <a:t>Гибкий график — главный критерий выбора подработки (41% респондентов).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4470400" y="2940050"/>
            <a:ext cx="38862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 b="1">
                <a:solidFill>
                  <a:srgbClr val="8B0000"/>
                </a:solidFill>
                <a:latin typeface="Golos Text"/>
              </a:rPr>
              <a:t>02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4470400" y="3262630"/>
            <a:ext cx="38862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A2622"/>
                </a:solidFill>
                <a:latin typeface="Golos Text"/>
              </a:rPr>
              <a:t>Нагрузка измерена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4470400" y="3645495"/>
            <a:ext cx="3276600" cy="80506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80"/>
              </a:lnSpc>
            </a:pPr>
            <a:r>
              <a:rPr lang="ru-RU" sz="1300">
                <a:solidFill>
                  <a:srgbClr val="706C67"/>
                </a:solidFill>
                <a:latin typeface="Golos Text"/>
              </a:rPr>
              <a:t>Большинство работающих студентов (45%) уделяют работе 10–20 часов в неделю.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8178800" y="2940050"/>
            <a:ext cx="38862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 b="1">
                <a:solidFill>
                  <a:srgbClr val="8B0000"/>
                </a:solidFill>
                <a:latin typeface="Golos Text"/>
              </a:rPr>
              <a:t>03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8178800" y="3262630"/>
            <a:ext cx="38862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A2622"/>
                </a:solidFill>
                <a:latin typeface="Golos Text"/>
              </a:rPr>
              <a:t>Рост занятости зафиксирован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8178800" y="3645495"/>
            <a:ext cx="3276600" cy="54094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80"/>
              </a:lnSpc>
            </a:pPr>
            <a:r>
              <a:rPr lang="ru-RU" sz="1300">
                <a:solidFill>
                  <a:srgbClr val="706C67"/>
                </a:solidFill>
                <a:latin typeface="Golos Text"/>
              </a:rPr>
              <a:t>Доля работающих студентов выросла с 46% в 2024 году до 58% в 2026 году.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762000" y="4845506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706C67"/>
                </a:solidFill>
                <a:latin typeface="Golos Text"/>
              </a:rPr>
              <a:t>Каждый вывод соответствует задаче исследования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27000" y="647700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A29E98"/>
                </a:solidFill>
                <a:latin typeface="Golos Text"/>
              </a:rPr>
              <a:t>Данные исследования, март–апрель 2026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28961"/>
            <a:ext cx="3454400" cy="2144713"/>
          </a:xfrm>
          <a:prstGeom prst="roundRect">
            <a:avLst>
              <a:gd name="adj" fmla="val 888"/>
            </a:avLst>
          </a:prstGeom>
          <a:noFill/>
          <a:ln w="6350" cap="flat">
            <a:solidFill>
              <a:srgbClr val="D2CEC8"/>
            </a:solidFill>
          </a:ln>
        </p:spPr>
      </p:sp>
      <p:sp>
        <p:nvSpPr>
          <p:cNvPr id="4" name="card4"/>
          <p:cNvSpPr/>
          <p:nvPr/>
        </p:nvSpPr>
        <p:spPr>
          <a:xfrm>
            <a:off x="4368800" y="1528961"/>
            <a:ext cx="3454400" cy="2144713"/>
          </a:xfrm>
          <a:prstGeom prst="roundRect">
            <a:avLst>
              <a:gd name="adj" fmla="val 888"/>
            </a:avLst>
          </a:prstGeom>
          <a:noFill/>
          <a:ln w="6350" cap="flat">
            <a:solidFill>
              <a:srgbClr val="D2CEC8"/>
            </a:solidFill>
          </a:ln>
        </p:spPr>
      </p:sp>
      <p:sp>
        <p:nvSpPr>
          <p:cNvPr id="5" name="card5"/>
          <p:cNvSpPr/>
          <p:nvPr/>
        </p:nvSpPr>
        <p:spPr>
          <a:xfrm>
            <a:off x="7975600" y="1528961"/>
            <a:ext cx="3454400" cy="2144713"/>
          </a:xfrm>
          <a:prstGeom prst="roundRect">
            <a:avLst>
              <a:gd name="adj" fmla="val 888"/>
            </a:avLst>
          </a:prstGeom>
          <a:noFill/>
          <a:ln w="6350" cap="flat">
            <a:solidFill>
              <a:srgbClr val="D2CEC8"/>
            </a:solidFill>
          </a:ln>
        </p:spPr>
      </p:sp>
      <p:sp>
        <p:nvSpPr>
          <p:cNvPr id="6" name="card6"/>
          <p:cNvSpPr/>
          <p:nvPr/>
        </p:nvSpPr>
        <p:spPr>
          <a:xfrm>
            <a:off x="762000" y="3826073"/>
            <a:ext cx="3454400" cy="2144713"/>
          </a:xfrm>
          <a:prstGeom prst="roundRect">
            <a:avLst>
              <a:gd name="adj" fmla="val 888"/>
            </a:avLst>
          </a:prstGeom>
          <a:noFill/>
          <a:ln w="6350" cap="flat">
            <a:solidFill>
              <a:srgbClr val="D2CEC8"/>
            </a:solidFill>
          </a:ln>
        </p:spPr>
      </p:sp>
      <p:sp>
        <p:nvSpPr>
          <p:cNvPr id="7" name="card7"/>
          <p:cNvSpPr/>
          <p:nvPr/>
        </p:nvSpPr>
        <p:spPr>
          <a:xfrm>
            <a:off x="4368800" y="3826073"/>
            <a:ext cx="3454400" cy="2144713"/>
          </a:xfrm>
          <a:prstGeom prst="roundRect">
            <a:avLst>
              <a:gd name="adj" fmla="val 888"/>
            </a:avLst>
          </a:prstGeom>
          <a:noFill/>
          <a:ln w="6350" cap="flat">
            <a:solidFill>
              <a:srgbClr val="D2CEC8"/>
            </a:solidFill>
          </a:ln>
        </p:spPr>
      </p:sp>
      <p:sp>
        <p:nvSpPr>
          <p:cNvPr id="8" name="card8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117600" y="622300"/>
            <a:ext cx="2656562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160">
                <a:solidFill>
                  <a:srgbClr val="8B0000"/>
                </a:solidFill>
                <a:latin typeface="Golos Text"/>
              </a:rPr>
              <a:t>Практическая значимость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62000" y="695920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31">
                <a:solidFill>
                  <a:srgbClr val="2A2622"/>
                </a:solidFill>
                <a:latin typeface="Lora"/>
              </a:rPr>
              <a:t>Практическая значимость и дальнейшие шаги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3150" y="1814711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8B0000"/>
                </a:solidFill>
                <a:latin typeface="Golos Text"/>
              </a:rPr>
              <a:t>01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73150" y="2111891"/>
            <a:ext cx="339852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A2622"/>
                </a:solidFill>
                <a:latin typeface="Golos Text"/>
              </a:rPr>
              <a:t>Для студентов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73150" y="2442766"/>
            <a:ext cx="2857500" cy="957263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Результаты помогают осознанно выбирать подработку с учётом ключевых критериев: гибкий график, оплата, близость к дому.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4679950" y="1814711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8B0000"/>
                </a:solidFill>
                <a:latin typeface="Golos Text"/>
              </a:rPr>
              <a:t>02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4679950" y="2111891"/>
            <a:ext cx="339852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A2622"/>
                </a:solidFill>
                <a:latin typeface="Golos Text"/>
              </a:rPr>
              <a:t>Для работодателей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4679950" y="2442766"/>
            <a:ext cx="2857500" cy="957263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Данные позволяют формировать привлекательные предложения для студентов, учитывая их реальные приоритеты.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8286750" y="1814711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8B0000"/>
                </a:solidFill>
                <a:latin typeface="Golos Text"/>
              </a:rPr>
              <a:t>03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8286750" y="2111891"/>
            <a:ext cx="339852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A2622"/>
                </a:solidFill>
                <a:latin typeface="Golos Text"/>
              </a:rPr>
              <a:t>Расширение географии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8286750" y="2442766"/>
            <a:ext cx="2857500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Провести опрос в других городах и вузах для проверки устойчивости полученных результатов.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1073150" y="4111823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8B0000"/>
                </a:solidFill>
                <a:latin typeface="Golos Text"/>
              </a:rPr>
              <a:t>04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1073150" y="4409003"/>
            <a:ext cx="339852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A2622"/>
                </a:solidFill>
                <a:latin typeface="Golos Text"/>
              </a:rPr>
              <a:t>Лонгитюдное наблюдение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1073150" y="4739878"/>
            <a:ext cx="2857500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Отслеживать динамику выбора подработки у одной группы студентов в течение нескольких лет.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4679950" y="4111823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8B0000"/>
                </a:solidFill>
                <a:latin typeface="Golos Text"/>
              </a:rPr>
              <a:t>05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4679950" y="4409003"/>
            <a:ext cx="339852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A2622"/>
                </a:solidFill>
                <a:latin typeface="Golos Text"/>
              </a:rPr>
              <a:t>Анализ по специальностям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4679950" y="4739878"/>
            <a:ext cx="2857500" cy="957263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Изучить, как критерии выбора подработки различаются в зависимости от направления подготовки.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38328" y="2815571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8B0000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38328" y="3745053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8B0000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38328" y="4674534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8B0000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117600" y="1573113"/>
            <a:ext cx="1482130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160">
                <a:solidFill>
                  <a:srgbClr val="8B0000"/>
                </a:solidFill>
                <a:latin typeface="Golos Text"/>
              </a:rPr>
              <a:t>Актуальность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1767384"/>
            <a:ext cx="11303000" cy="519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37">
                <a:solidFill>
                  <a:srgbClr val="2A2622"/>
                </a:solidFill>
                <a:latin typeface="Lora"/>
              </a:rPr>
              <a:t>Почему тема важна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9500" y="2737048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2A2622"/>
                </a:solidFill>
                <a:latin typeface="Golos Text"/>
              </a:rPr>
              <a:t>Массовая практика</a:t>
            </a:r>
            <a:r>
              <a:rPr lang="ru-RU" sz="1900">
                <a:solidFill>
                  <a:srgbClr val="2A2622"/>
                </a:solidFill>
                <a:latin typeface="Golos Text"/>
              </a:rPr>
              <a:t> Совмещение учёбы и работы стало обычным делом для студентов, но критерии выбора подработки изучены слабо.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9500" y="3666530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2A2622"/>
                </a:solidFill>
                <a:latin typeface="Golos Text"/>
              </a:rPr>
              <a:t>Неясные критерии</a:t>
            </a:r>
            <a:r>
              <a:rPr lang="ru-RU" sz="1900">
                <a:solidFill>
                  <a:srgbClr val="2A2622"/>
                </a:solidFill>
                <a:latin typeface="Golos Text"/>
              </a:rPr>
              <a:t> Непонятно, чем руководствуются студенты: гибким графиком, оплатой или близостью к дому.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9500" y="4596011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2A2622"/>
                </a:solidFill>
                <a:latin typeface="Golos Text"/>
              </a:rPr>
              <a:t>Влияние на учёбу</a:t>
            </a:r>
            <a:r>
              <a:rPr lang="ru-RU" sz="1900">
                <a:solidFill>
                  <a:srgbClr val="2A2622"/>
                </a:solidFill>
                <a:latin typeface="Golos Text"/>
              </a:rPr>
              <a:t> Выбор подработки напрямую влияет на качество совмещения с учёбой и успеваемость.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1117600" y="2111474"/>
            <a:ext cx="1717873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160">
                <a:solidFill>
                  <a:srgbClr val="8B0000"/>
                </a:solidFill>
                <a:latin typeface="Golos Text"/>
              </a:rPr>
              <a:t>Цель и гипотезы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2305745"/>
            <a:ext cx="11303000" cy="4927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780"/>
              </a:lnSpc>
            </a:pPr>
            <a:r>
              <a:rPr lang="ru-RU" sz="3600" b="1" spc="-35">
                <a:solidFill>
                  <a:srgbClr val="2A2622"/>
                </a:solidFill>
                <a:latin typeface="Lora"/>
              </a:rPr>
              <a:t>Цель и гипотезы исследования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3446165"/>
            <a:ext cx="3835400" cy="2755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70"/>
              </a:lnSpc>
            </a:pPr>
            <a:r>
              <a:rPr lang="ru-RU" sz="1800" b="1">
                <a:solidFill>
                  <a:srgbClr val="2A2622"/>
                </a:solidFill>
                <a:latin typeface="Golos Text"/>
              </a:rPr>
              <a:t>Цель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3874740"/>
            <a:ext cx="3225800" cy="8660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40"/>
              </a:lnSpc>
            </a:pPr>
            <a:r>
              <a:rPr lang="ru-RU" sz="1400">
                <a:solidFill>
                  <a:srgbClr val="706C67"/>
                </a:solidFill>
                <a:latin typeface="Golos Text"/>
              </a:rPr>
              <a:t>Выявить критерии выбора подработки и типичную трудовую нагрузку студентов.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4495800" y="3446165"/>
            <a:ext cx="3835400" cy="2755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70"/>
              </a:lnSpc>
            </a:pPr>
            <a:r>
              <a:rPr lang="ru-RU" sz="1800" b="1">
                <a:solidFill>
                  <a:srgbClr val="2A2622"/>
                </a:solidFill>
                <a:latin typeface="Golos Text"/>
              </a:rPr>
              <a:t>Гипотеза 1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4495800" y="3874740"/>
            <a:ext cx="3225800" cy="8660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40"/>
              </a:lnSpc>
            </a:pPr>
            <a:r>
              <a:rPr lang="ru-RU" sz="1400">
                <a:solidFill>
                  <a:srgbClr val="706C67"/>
                </a:solidFill>
                <a:latin typeface="Golos Text"/>
              </a:rPr>
              <a:t>Главный критерий выбора подработки — гибкий график, а не размер оплаты.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8229600" y="3446165"/>
            <a:ext cx="3835400" cy="2755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70"/>
              </a:lnSpc>
            </a:pPr>
            <a:r>
              <a:rPr lang="ru-RU" sz="1800" b="1">
                <a:solidFill>
                  <a:srgbClr val="2A2622"/>
                </a:solidFill>
                <a:latin typeface="Golos Text"/>
              </a:rPr>
              <a:t>Гипотеза 2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8229600" y="3874740"/>
            <a:ext cx="3225800" cy="8660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40"/>
              </a:lnSpc>
            </a:pPr>
            <a:r>
              <a:rPr lang="ru-RU" sz="1400">
                <a:solidFill>
                  <a:srgbClr val="706C67"/>
                </a:solidFill>
                <a:latin typeface="Golos Text"/>
              </a:rPr>
              <a:t>Большинство работающих студентов заняты 10–20 часов в неделю.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2030016"/>
            <a:ext cx="5232400" cy="1797050"/>
          </a:xfrm>
          <a:prstGeom prst="roundRect">
            <a:avLst>
              <a:gd name="adj" fmla="val 1060"/>
            </a:avLst>
          </a:prstGeom>
          <a:solidFill>
            <a:srgbClr val="FFFFFF"/>
          </a:solidFill>
          <a:ln w="6350" cap="flat">
            <a:solidFill>
              <a:srgbClr val="D6D3CC"/>
            </a:solidFill>
          </a:ln>
        </p:spPr>
      </p:sp>
      <p:sp>
        <p:nvSpPr>
          <p:cNvPr id="4" name="card4"/>
          <p:cNvSpPr/>
          <p:nvPr/>
        </p:nvSpPr>
        <p:spPr>
          <a:xfrm>
            <a:off x="6197600" y="2030016"/>
            <a:ext cx="5232400" cy="1797050"/>
          </a:xfrm>
          <a:prstGeom prst="roundRect">
            <a:avLst>
              <a:gd name="adj" fmla="val 1060"/>
            </a:avLst>
          </a:prstGeom>
          <a:solidFill>
            <a:srgbClr val="FFFFFF"/>
          </a:solidFill>
          <a:ln w="6350" cap="flat">
            <a:solidFill>
              <a:srgbClr val="D6D3CC"/>
            </a:solidFill>
          </a:ln>
        </p:spPr>
      </p:sp>
      <p:sp>
        <p:nvSpPr>
          <p:cNvPr id="5" name="card5"/>
          <p:cNvSpPr/>
          <p:nvPr/>
        </p:nvSpPr>
        <p:spPr>
          <a:xfrm>
            <a:off x="762000" y="4030266"/>
            <a:ext cx="5232400" cy="1797050"/>
          </a:xfrm>
          <a:prstGeom prst="roundRect">
            <a:avLst>
              <a:gd name="adj" fmla="val 1060"/>
            </a:avLst>
          </a:prstGeom>
          <a:solidFill>
            <a:srgbClr val="FFFFFF"/>
          </a:solidFill>
          <a:ln w="6350" cap="flat">
            <a:solidFill>
              <a:srgbClr val="D6D3CC"/>
            </a:solidFill>
          </a:ln>
        </p:spPr>
      </p:sp>
      <p:sp>
        <p:nvSpPr>
          <p:cNvPr id="6" name="card6"/>
          <p:cNvSpPr/>
          <p:nvPr/>
        </p:nvSpPr>
        <p:spPr>
          <a:xfrm>
            <a:off x="6197600" y="4030266"/>
            <a:ext cx="5232400" cy="1797050"/>
          </a:xfrm>
          <a:prstGeom prst="roundRect">
            <a:avLst>
              <a:gd name="adj" fmla="val 1060"/>
            </a:avLst>
          </a:prstGeom>
          <a:solidFill>
            <a:srgbClr val="FFFFFF"/>
          </a:solidFill>
          <a:ln w="6350" cap="flat">
            <a:solidFill>
              <a:srgbClr val="D6D3CC"/>
            </a:solidFill>
          </a:ln>
        </p:spPr>
      </p:sp>
      <p:sp>
        <p:nvSpPr>
          <p:cNvPr id="7" name="card7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117600" y="1017885"/>
            <a:ext cx="2371050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160">
                <a:solidFill>
                  <a:srgbClr val="8B0000"/>
                </a:solidFill>
                <a:latin typeface="Golos Text"/>
              </a:rPr>
              <a:t>Выборка исследования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1275655"/>
            <a:ext cx="11303000" cy="519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37">
                <a:solidFill>
                  <a:srgbClr val="2A2622"/>
                </a:solidFill>
                <a:latin typeface="Lora"/>
              </a:rPr>
              <a:t>412 студентов пяти вузов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47750" y="2252266"/>
            <a:ext cx="5295900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8B0000"/>
                </a:solidFill>
                <a:latin typeface="Lora"/>
              </a:rPr>
              <a:t>412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47750" y="3026966"/>
            <a:ext cx="52959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2622"/>
                </a:solidFill>
                <a:latin typeface="Golos Text"/>
              </a:rPr>
              <a:t>Респонденты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47750" y="3331766"/>
            <a:ext cx="52959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студентов пяти вузов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483350" y="2252266"/>
            <a:ext cx="5295900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8B0000"/>
                </a:solidFill>
                <a:latin typeface="Lora"/>
              </a:rPr>
              <a:t>38%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483350" y="3026966"/>
            <a:ext cx="52959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2622"/>
                </a:solidFill>
                <a:latin typeface="Golos Text"/>
              </a:rPr>
              <a:t>1–2 курс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6483350" y="3331766"/>
            <a:ext cx="52959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доля выборки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47750" y="4252516"/>
            <a:ext cx="5295900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8B0000"/>
                </a:solidFill>
                <a:latin typeface="Lora"/>
              </a:rPr>
              <a:t>34%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47750" y="5027216"/>
            <a:ext cx="52959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2622"/>
                </a:solidFill>
                <a:latin typeface="Golos Text"/>
              </a:rPr>
              <a:t>3 курс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1047750" y="5332016"/>
            <a:ext cx="52959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доля выборки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483350" y="4252516"/>
            <a:ext cx="5295900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8B0000"/>
                </a:solidFill>
                <a:latin typeface="Lora"/>
              </a:rPr>
              <a:t>28%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483350" y="5027216"/>
            <a:ext cx="52959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2622"/>
                </a:solidFill>
                <a:latin typeface="Golos Text"/>
              </a:rPr>
              <a:t>4 курс и старше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6483350" y="5332016"/>
            <a:ext cx="52959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доля выборки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2555974"/>
            <a:ext cx="3183434" cy="2792413"/>
          </a:xfrm>
          <a:prstGeom prst="roundRect">
            <a:avLst>
              <a:gd name="adj" fmla="val 682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4504234" y="2555974"/>
            <a:ext cx="3183533" cy="2792413"/>
          </a:xfrm>
          <a:prstGeom prst="roundRect">
            <a:avLst>
              <a:gd name="adj" fmla="val 682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8246566" y="2555974"/>
            <a:ext cx="3183434" cy="2792413"/>
          </a:xfrm>
          <a:prstGeom prst="roundRect">
            <a:avLst>
              <a:gd name="adj" fmla="val 682"/>
            </a:avLst>
          </a:prstGeom>
          <a:solidFill>
            <a:srgbClr val="2A2622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pic>
        <p:nvPicPr>
          <p:cNvPr id="7" name="pic7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97834" y="3844230"/>
            <a:ext cx="254000" cy="215900"/>
          </a:xfrm>
          <a:prstGeom prst="rect">
            <a:avLst/>
          </a:prstGeom>
        </p:spPr>
      </p:pic>
      <p:pic>
        <p:nvPicPr>
          <p:cNvPr id="8" name="pic8"/>
          <p:cNvPicPr/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840166" y="3844230"/>
            <a:ext cx="254000" cy="215900"/>
          </a:xfrm>
          <a:prstGeom prst="rect">
            <a:avLst/>
          </a:prstGeom>
        </p:spPr>
      </p:pic>
      <p:sp>
        <p:nvSpPr>
          <p:cNvPr id="9" name="text9"/>
          <p:cNvSpPr>
            <a:spLocks noChangeArrowheads="1"/>
          </p:cNvSpPr>
          <p:nvPr/>
        </p:nvSpPr>
        <p:spPr>
          <a:xfrm>
            <a:off x="1117600" y="1496913"/>
            <a:ext cx="2478683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160">
                <a:solidFill>
                  <a:srgbClr val="8B0000"/>
                </a:solidFill>
                <a:latin typeface="Golos Text"/>
              </a:rPr>
              <a:t>Методика исследования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62000" y="1570534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31">
                <a:solidFill>
                  <a:srgbClr val="2A2622"/>
                </a:solidFill>
                <a:latin typeface="Lora"/>
              </a:rPr>
              <a:t>Методика и инструменты исследования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66800" y="2797274"/>
            <a:ext cx="320883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8B0000"/>
                </a:solidFill>
                <a:latin typeface="Lora"/>
              </a:rPr>
              <a:t>1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66800" y="3723739"/>
            <a:ext cx="3088600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550" b="1">
                <a:solidFill>
                  <a:srgbClr val="2A2622"/>
                </a:solidFill>
                <a:latin typeface="Golos Text"/>
              </a:rPr>
              <a:t>Разработка анкеты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66800" y="4073029"/>
            <a:ext cx="2599234" cy="957263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Составлена анкета из 18 вопросов: критерии выбора подработки, занятость, ожидания и демографические данные.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4809034" y="2797274"/>
            <a:ext cx="3208933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8B0000"/>
                </a:solidFill>
                <a:latin typeface="Lora"/>
              </a:rPr>
              <a:t>2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4809034" y="3723739"/>
            <a:ext cx="3088719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550" b="1">
                <a:solidFill>
                  <a:srgbClr val="2A2622"/>
                </a:solidFill>
                <a:latin typeface="Golos Text"/>
              </a:rPr>
              <a:t>Онлайн-опрос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4809034" y="4073029"/>
            <a:ext cx="2599333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Проведён онлайн-опрос среди студентов пяти вузов. Полевой этап — март–апрель 2026 года.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8551366" y="2797274"/>
            <a:ext cx="320883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8B0000"/>
                </a:solidFill>
                <a:latin typeface="Lora"/>
              </a:rPr>
              <a:t>3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8551366" y="3723739"/>
            <a:ext cx="3088600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550" b="1">
                <a:solidFill>
                  <a:srgbClr val="F6F3EC"/>
                </a:solidFill>
                <a:latin typeface="Golos Text"/>
              </a:rPr>
              <a:t>Обработка данных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8551366" y="4073029"/>
            <a:ext cx="2599234" cy="957263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FFFFFF"/>
                </a:solidFill>
                <a:latin typeface="Golos Text"/>
              </a:rPr>
              <a:t>Данные обработаны методами описательной статистики и сравнения долей для проверки гипотез.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3937000" y="3094038"/>
            <a:ext cx="139700" cy="139700"/>
          </a:xfrm>
          <a:prstGeom prst="roundRect">
            <a:avLst>
              <a:gd name="adj" fmla="val 40909"/>
            </a:avLst>
          </a:prstGeom>
          <a:solidFill>
            <a:srgbClr val="8B0000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3937000" y="3519488"/>
            <a:ext cx="139700" cy="139700"/>
          </a:xfrm>
          <a:prstGeom prst="roundRect">
            <a:avLst>
              <a:gd name="adj" fmla="val 40909"/>
            </a:avLst>
          </a:prstGeom>
          <a:solidFill>
            <a:srgbClr val="C27B6D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3937000" y="3944938"/>
            <a:ext cx="139700" cy="139700"/>
          </a:xfrm>
          <a:prstGeom prst="roundRect">
            <a:avLst>
              <a:gd name="adj" fmla="val 40909"/>
            </a:avLst>
          </a:prstGeom>
          <a:solidFill>
            <a:srgbClr val="602118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3937000" y="4370388"/>
            <a:ext cx="139700" cy="139700"/>
          </a:xfrm>
          <a:prstGeom prst="roundRect">
            <a:avLst>
              <a:gd name="adj" fmla="val 40909"/>
            </a:avLst>
          </a:prstGeom>
          <a:solidFill>
            <a:srgbClr val="DEB5AA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graphicFrame>
        <p:nvGraphicFramePr>
          <p:cNvPr id="8" name="chart8"/>
          <p:cNvGraphicFramePr/>
          <p:nvPr/>
        </p:nvGraphicFramePr>
        <p:xfrm>
          <a:off x="762000" y="2468563"/>
          <a:ext cx="2667000" cy="2667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0"/>
          </a:graphicData>
        </a:graphic>
      </p:graphicFrame>
      <p:sp>
        <p:nvSpPr>
          <p:cNvPr id="9" name="text9"/>
          <p:cNvSpPr>
            <a:spLocks noChangeArrowheads="1"/>
          </p:cNvSpPr>
          <p:nvPr/>
        </p:nvSpPr>
        <p:spPr>
          <a:xfrm>
            <a:off x="762000" y="1671638"/>
            <a:ext cx="11303000" cy="47942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75"/>
              </a:lnSpc>
            </a:pPr>
            <a:r>
              <a:rPr lang="ru-RU" sz="3500" b="1" spc="-34">
                <a:solidFill>
                  <a:srgbClr val="2A2622"/>
                </a:solidFill>
                <a:latin typeface="Lora"/>
              </a:rPr>
              <a:t>Приоритеты при выборе подработки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586032" y="3414713"/>
            <a:ext cx="1018937" cy="561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4320"/>
              </a:lnSpc>
            </a:pPr>
            <a:r>
              <a:rPr lang="ru-RU" sz="3600" b="1">
                <a:solidFill>
                  <a:srgbClr val="8B0000"/>
                </a:solidFill>
                <a:latin typeface="Lora"/>
              </a:rPr>
              <a:t>41%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430189" y="3995738"/>
            <a:ext cx="1330523" cy="203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500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гибкий график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4191000" y="3049588"/>
            <a:ext cx="738227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2622"/>
                </a:solidFill>
                <a:latin typeface="Golos Text"/>
              </a:rPr>
              <a:t>Гибкий график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1052572" y="3033713"/>
            <a:ext cx="504428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8B0000"/>
                </a:solidFill>
                <a:latin typeface="Lora"/>
              </a:rPr>
              <a:t>41%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4191000" y="3475038"/>
            <a:ext cx="7351415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2622"/>
                </a:solidFill>
                <a:latin typeface="Golos Text"/>
              </a:rPr>
              <a:t>Оплата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1021715" y="3459163"/>
            <a:ext cx="535285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8B0000"/>
                </a:solidFill>
                <a:latin typeface="Lora"/>
              </a:rPr>
              <a:t>28%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4191000" y="3900488"/>
            <a:ext cx="7398147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2622"/>
                </a:solidFill>
                <a:latin typeface="Golos Text"/>
              </a:rPr>
              <a:t>Близость к дому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1068447" y="3884613"/>
            <a:ext cx="488553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8B0000"/>
                </a:solidFill>
                <a:latin typeface="Lora"/>
              </a:rPr>
              <a:t>17%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4191000" y="4325938"/>
            <a:ext cx="738227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2622"/>
                </a:solidFill>
                <a:latin typeface="Golos Text"/>
              </a:rPr>
              <a:t>Опыт по специальности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11052572" y="4310063"/>
            <a:ext cx="504428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8B0000"/>
                </a:solidFill>
                <a:latin typeface="Lora"/>
              </a:rPr>
              <a:t>14%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127000" y="647700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A29E98"/>
                </a:solidFill>
                <a:latin typeface="Golos Text"/>
              </a:rPr>
              <a:t>Опрос 412 студентов, март–апрель 2026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3937000" y="3306763"/>
            <a:ext cx="139700" cy="139700"/>
          </a:xfrm>
          <a:prstGeom prst="roundRect">
            <a:avLst>
              <a:gd name="adj" fmla="val 40909"/>
            </a:avLst>
          </a:prstGeom>
          <a:solidFill>
            <a:srgbClr val="8B0000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3937000" y="3732213"/>
            <a:ext cx="139700" cy="139700"/>
          </a:xfrm>
          <a:prstGeom prst="roundRect">
            <a:avLst>
              <a:gd name="adj" fmla="val 40909"/>
            </a:avLst>
          </a:prstGeom>
          <a:solidFill>
            <a:srgbClr val="C27B6D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3937000" y="4157663"/>
            <a:ext cx="139700" cy="139700"/>
          </a:xfrm>
          <a:prstGeom prst="roundRect">
            <a:avLst>
              <a:gd name="adj" fmla="val 40909"/>
            </a:avLst>
          </a:prstGeom>
          <a:solidFill>
            <a:srgbClr val="602118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graphicFrame>
        <p:nvGraphicFramePr>
          <p:cNvPr id="7" name="chart7"/>
          <p:cNvGraphicFramePr/>
          <p:nvPr/>
        </p:nvGraphicFramePr>
        <p:xfrm>
          <a:off x="762000" y="2319338"/>
          <a:ext cx="2667000" cy="2667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0"/>
          </a:graphicData>
        </a:graphic>
      </p:graphicFrame>
      <p:sp>
        <p:nvSpPr>
          <p:cNvPr id="8" name="text8"/>
          <p:cNvSpPr>
            <a:spLocks noChangeArrowheads="1"/>
          </p:cNvSpPr>
          <p:nvPr/>
        </p:nvSpPr>
        <p:spPr>
          <a:xfrm>
            <a:off x="762000" y="1522413"/>
            <a:ext cx="11303000" cy="47942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75"/>
              </a:lnSpc>
            </a:pPr>
            <a:r>
              <a:rPr lang="ru-RU" sz="3500" b="1" spc="-34">
                <a:solidFill>
                  <a:srgbClr val="2A2622"/>
                </a:solidFill>
                <a:latin typeface="Lora"/>
              </a:rPr>
              <a:t>Трудовая нагрузка работающих студентов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549251" y="3360738"/>
            <a:ext cx="1092398" cy="561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4320"/>
              </a:lnSpc>
            </a:pPr>
            <a:r>
              <a:rPr lang="ru-RU" sz="3600" b="1">
                <a:solidFill>
                  <a:srgbClr val="8B0000"/>
                </a:solidFill>
                <a:latin typeface="Lora"/>
              </a:rPr>
              <a:t>45%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669012" y="5100638"/>
            <a:ext cx="2852976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440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работают 10–20 часов в неделю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4191000" y="3262313"/>
            <a:ext cx="7353895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2622"/>
                </a:solidFill>
                <a:latin typeface="Golos Text"/>
              </a:rPr>
              <a:t>до 10 часов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1024195" y="3246438"/>
            <a:ext cx="532805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8B0000"/>
                </a:solidFill>
                <a:latin typeface="Lora"/>
              </a:rPr>
              <a:t>23%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4191000" y="3687763"/>
            <a:ext cx="735508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2622"/>
                </a:solidFill>
                <a:latin typeface="Golos Text"/>
              </a:rPr>
              <a:t>10–20 часов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1025386" y="3671888"/>
            <a:ext cx="531614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8B0000"/>
                </a:solidFill>
                <a:latin typeface="Lora"/>
              </a:rPr>
              <a:t>45%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4191000" y="4113213"/>
            <a:ext cx="7353895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2622"/>
                </a:solidFill>
                <a:latin typeface="Golos Text"/>
              </a:rPr>
              <a:t>более 20 часов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1024195" y="4097338"/>
            <a:ext cx="532805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8B0000"/>
                </a:solidFill>
                <a:latin typeface="Lora"/>
              </a:rPr>
              <a:t>32%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27000" y="647700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A29E98"/>
                </a:solidFill>
                <a:latin typeface="Golos Text"/>
              </a:rPr>
              <a:t>Опрос 412 студентов, март–апрель 2026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graphicFrame>
        <p:nvGraphicFramePr>
          <p:cNvPr id="4" name="chart4"/>
          <p:cNvGraphicFramePr/>
          <p:nvPr/>
        </p:nvGraphicFramePr>
        <p:xfrm>
          <a:off x="762000" y="1862138"/>
          <a:ext cx="10668000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0"/>
          </a:graphicData>
        </a:graphic>
      </p:graphicFrame>
      <p:sp>
        <p:nvSpPr>
          <p:cNvPr id="5" name="text5"/>
          <p:cNvSpPr>
            <a:spLocks noChangeArrowheads="1"/>
          </p:cNvSpPr>
          <p:nvPr/>
        </p:nvSpPr>
        <p:spPr>
          <a:xfrm>
            <a:off x="762000" y="785813"/>
            <a:ext cx="11303000" cy="47942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75"/>
              </a:lnSpc>
            </a:pPr>
            <a:r>
              <a:rPr lang="ru-RU" sz="3500" b="1" spc="-34">
                <a:solidFill>
                  <a:srgbClr val="2A2622"/>
                </a:solidFill>
                <a:latin typeface="Lora"/>
              </a:rPr>
              <a:t>Доля работающих студентов растёт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1430338"/>
            <a:ext cx="113030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706C67"/>
                </a:solidFill>
                <a:latin typeface="Golos Text"/>
              </a:rPr>
              <a:t>Доля работающих студентов, % (2024 и 2026 годы)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5823903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706C67"/>
                </a:solidFill>
                <a:latin typeface="Golos Text"/>
              </a:rPr>
              <a:t>За два года доля работающих студентов выросла на 12 п.п.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27000" y="647700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A29E98"/>
                </a:solidFill>
                <a:latin typeface="Golos Text"/>
              </a:rPr>
              <a:t>Данные исследования, 2024 и 2026 гг.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1117600" y="622300"/>
            <a:ext cx="1853248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160">
                <a:solidFill>
                  <a:srgbClr val="8B0000"/>
                </a:solidFill>
                <a:latin typeface="Golos Text"/>
              </a:rPr>
              <a:t>Проверка гипотез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695920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31">
                <a:solidFill>
                  <a:srgbClr val="2A2622"/>
                </a:solidFill>
                <a:latin typeface="Lora"/>
              </a:rPr>
              <a:t>Проверка гипотез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1562100" y="1861701"/>
            <a:ext cx="2160032" cy="2870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60"/>
              </a:lnSpc>
            </a:pPr>
            <a:r>
              <a:rPr lang="ru-RU" sz="1800" b="1">
                <a:solidFill>
                  <a:srgbClr val="2A2622"/>
                </a:solidFill>
                <a:latin typeface="Golos Text"/>
              </a:rPr>
              <a:t>Подтвердилась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092200" y="2417961"/>
            <a:ext cx="4622800" cy="7556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2A2622"/>
                </a:solidFill>
                <a:latin typeface="Golos Text"/>
              </a:rPr>
              <a:t>Гипотеза 1 подтвердилась полностью: гибкий график — главный критерий выбора подработки (41%), опережает оплату (28%).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092200" y="3338711"/>
            <a:ext cx="4622800" cy="508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2A2622"/>
                </a:solidFill>
                <a:latin typeface="Golos Text"/>
              </a:rPr>
              <a:t>Оплата (28%) и близость к дому (17%) идут следом — гибкий график опережает их в полтора раза.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6972300" y="1861701"/>
            <a:ext cx="3503652" cy="2870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60"/>
              </a:lnSpc>
            </a:pPr>
            <a:r>
              <a:rPr lang="ru-RU" sz="1800" b="1">
                <a:solidFill>
                  <a:srgbClr val="2A2622"/>
                </a:solidFill>
                <a:latin typeface="Golos Text"/>
              </a:rPr>
              <a:t>Частично подтвердилась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6502400" y="2417961"/>
            <a:ext cx="4622800" cy="7556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2A2622"/>
                </a:solidFill>
                <a:latin typeface="Golos Text"/>
              </a:rPr>
              <a:t>Гипотеза 2 подтвердилась частично: интервал 10–20 часов действительно самый распространённый (45%), но группа «более 20 часов» сопоставима с ним (32%).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6502400" y="3338711"/>
            <a:ext cx="4622800" cy="508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2A2622"/>
                </a:solidFill>
                <a:latin typeface="Golos Text"/>
              </a:rPr>
              <a:t>Типичная нагрузка подтверждается, но почти треть работающих студентов заняты сверх этого интервала.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Слайда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 студенты выбирают подработку: результаты опроса</dc:title>
  <dc:creator>Слайда</dc:creator>
</cp:coreProperties>
</file>