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JetBrains Mono"/>
      <p:regular r:id="rId200"/>
      <p:bold r:id="rId201"/>
    </p:embeddedFont>
    <p:embeddedFont>
      <p:font typeface="Oswald"/>
      <p:regular r:id="rId204"/>
      <p:bold r:id="rId205"/>
    </p:embeddedFont>
    <p:embeddedFont>
      <p:font typeface="Golos Tex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E64A19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3272B"/>
                        </a:solidFill>
                        <a:latin typeface="+mn-lt"/>
                      </a:rPr>
                      <a:t>2 млн т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3272B"/>
                        </a:solidFill>
                        <a:latin typeface="+mn-lt"/>
                      </a:rPr>
                      <a:t>&lt;10%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3272B"/>
                        </a:solidFill>
                        <a:latin typeface="+mn-lt"/>
                      </a:rPr>
                      <a:t>+15%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Образуется отходов в год</c:v>
                </c:pt>
                <c:pt idx="1">
                  <c:v>Перерабатывается</c:v>
                </c:pt>
                <c:pt idx="2">
                  <c:v>Рост спроса на гранулу в год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3272B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66A6E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E64A19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EE9982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8B402E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Производители труб</c:v>
                </c:pt>
                <c:pt idx="1">
                  <c:v>Производители плёнки</c:v>
                </c:pt>
                <c:pt idx="2">
                  <c:v>Производители тары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35</c:v>
                </c:pt>
                <c:pt idx="2">
                  <c:v>20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66A6E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E64A19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E64A19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 кв 2024</c:v>
                </c:pt>
                <c:pt idx="1">
                  <c:v>2 кв 2024</c:v>
                </c:pt>
                <c:pt idx="2">
                  <c:v>3 кв 2024</c:v>
                </c:pt>
                <c:pt idx="3">
                  <c:v>4 кв 2024</c:v>
                </c:pt>
                <c:pt idx="4">
                  <c:v>1 кв 2025</c:v>
                </c:pt>
                <c:pt idx="5">
                  <c:v>2 кв 2025</c:v>
                </c:pt>
                <c:pt idx="6">
                  <c:v>3 кв 2025</c:v>
                </c:pt>
                <c:pt idx="7">
                  <c:v>4 кв 2025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65</c:v>
                </c:pt>
                <c:pt idx="1">
                  <c:v>67</c:v>
                </c:pt>
                <c:pt idx="2">
                  <c:v>70</c:v>
                </c:pt>
                <c:pt idx="3">
                  <c:v>68</c:v>
                </c:pt>
                <c:pt idx="4">
                  <c:v>75</c:v>
                </c:pt>
                <c:pt idx="5">
                  <c:v>78</c:v>
                </c:pt>
                <c:pt idx="6">
                  <c:v>82</c:v>
                </c:pt>
                <c:pt idx="7">
                  <c:v>85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3272B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66A6E"/>
          </a:solidFill>
          <a:latin typeface="+mn-lt"/>
        </a:defRPr>
      </a:pPr>
      <a:endParaRPr lang="ru-RU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E64A19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EE9982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8B402E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EEC1B5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Оборудование</c:v>
                </c:pt>
                <c:pt idx="1">
                  <c:v>Строительно-монтажные работы</c:v>
                </c:pt>
                <c:pt idx="2">
                  <c:v>Оборотный капитал</c:v>
                </c:pt>
                <c:pt idx="3">
                  <c:v>Резерв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15</c:v>
                </c:pt>
                <c:pt idx="3">
                  <c:v>5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66A6E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коллеги. Мы — «Ресайкл Волга», и сегодня расскажем, как превращаем пластиковые отходы в востребованный продукт — вторичную гранулу. Запуск цеха требует 120 миллионов рублей инвестиций, и я покажу, почему это своевременная и просчитанная возможность.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Инвестиции возвращаются за два года — это подтверждает наша финансовая модель. Точка безубыточности — 180 тонн в месяц, и мы выходим на неё уже к концу первого года работы. Главные риски мы проработали заранее. Волатильность цен закрываем долгосрочными контрактами с поставщиками и покупателями. Качество сырья контролируем лабораторно на входе — это гарантирует стабильный выход гранулы. А по сбыту работаем на предоплате и диверсифицируем клиентов, чтобы не зависеть от одного заказчика.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предлагаем партнёрство: 30% доля в ООО за 120 миллионов рублей. От инвестора ждём финансирования и стратегического совета — операционку берём на себя. Все расчёты и финмодель готовы показать при первом контакте. Оставьте контакты после выступления — договоримся о встрече и покажем площадку.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этот разрыв: в России ежегодно образуется около двух миллионов тонн пластиковых отходов, а перерабатывается из них меньше десяти процентов. При этом спрос на вторичную гранулу растёт на пятнадцать процентов в год — из-за экологических требований и дефицита первичного сырья. То есть рынок одновременно и огромный, и голодный: предложения переработки просто не хватает. Это и есть наше окно возможностей — занять место в цепочке, где спрос уже сформирован, а конкуренция пока невысока.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цех — это замкнутый цикл переработки. Всё начинается с приёма и сортировки отходов: мы отделяем примеси, чтобы дальше шло только чистое сырьё. Затем пластик моется, сушится и дробится в однородную дроблёнку. Ключевой этап — грануляция: дроблёнка плавится и превращается в чистую гранулу, которую мы упаковываем и отгружаем покупателям. Выход линии — 500 тонн гранулы в месяц, это полностью закрывает потребности наших клиентов.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продукт — это три марки вторичной гранулы: ПНД, ПП и ПВД. Каждая марка закрывает свой сегмент спроса. Ключевые покупатели — производители труб, плёнки и тары. Это крупные промышленные предприятия, которые закупают гранулу стабильными объёмами — в среднем от 20 до 50 тонн в месяц. Трубники дают нам почти половину выручки, плёночники — ещё треть, остальное берут производители тары. Такая диверсификация снижает зависимость от одного заказчика и делает спрос устойчивым.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цен на вторичную гранулу за последние два года. В начале 2024-го тонна стоила около 65 тысяч рублей, а к концу 2025-го — уже 85. Рост почти на треть. Видны и сезонные колебания: летом цена традиционно проседает, а к зиме восстанавливается. Для нас это значит, что рынок не просто живой — он растёт, и мы выходим на него в правильный момент, когда спрос на вторичное сырьё только усиливается.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где и на чём мы будем производить. Мы арендуем помещение 1500 квадратных метров — этого достаточно для полного цикла: приём сырья, мойка, дробление и грануляция. Мощность линии — 500 тонн гранулы в месяц, а управлять ею будет команда из 12 человек. Капитальные затраты на оборудование и подготовку площадки — 120 миллионов рублей, эта же сумма фигурирует в разбивке инвестиций и в расчёте окупаемости. Дальше покажу, как эта мощность превращается в экономику на каждой тонне.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 на экономику одной тонны — это основа всей финансовой модели. Себестоимость складывается из четырёх статей: сырьё — 30 тысяч, электроэнергия — 10, зарплата — 8 и аренда с прочими расходами — ещё 10. Итого 58 тысяч рублей за тонну. При цене продажи 82 тысячи мы получаем маржу 24 тысячи рублей с каждой тонны — это почти 30 процентов от выручки. Именно эта маржа и обеспечивает окупаемость проекта, о которой я расскажу дальше.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деньгах. Мы прогнозируем рост выручки с 240 миллионов рублей в 2026 году до 500 миллионов к 2028-му — это выход на плановую загрузку цеха. EBITDA за тот же период вырастет с 60 до 140 миллионов рублей, а рентабельность по EBITDA стабилизируется на уровне около 28 процентов. Ключевой драйвер — рост объёмов переработки и выход на полную мощность. Именно на этих цифрах построена наша оценка окупаемости, к которой я перейду дальше.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как распределяются запрашиваемые 120 миллионов рублей. Основная часть — 60%, то есть 72 миллиона — пойдёт на закупку и монтаж технологической линии: мойка, дробилка, гранулятор. Это сердце нашего цеха, именно оно обеспечивает заявленную мощность. Ещё 20% — на строительно-монтажные работы и подготовку площадки, 15% — на оборотный капитал, чтобы закупить сырьё и запустить производство без пауз. И 5% закладываем в резерв на непредвиденные расходы. Такая структура позволяет нам запуститься в срок и с первого месяца работать без кассовых разрывов.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5d837dbcfecd280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29421776e21552b2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29421776e21552b2.png"/><Relationship Id="rId4" Type="http://schemas.openxmlformats.org/officeDocument/2006/relationships/image" Target="../media/m2749c864704a62f2.png"/><Relationship Id="rId5" Type="http://schemas.openxmlformats.org/officeDocument/2006/relationships/image" Target="../media/mc11fa122556fbd60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9421776e21552b2.png"/><Relationship Id="rId100" Type="http://schemas.openxmlformats.org/officeDocument/2006/relationships/chart" Target="../charts/char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9421776e21552b2.png"/><Relationship Id="rId4" Type="http://schemas.openxmlformats.org/officeDocument/2006/relationships/image" Target="../media/ma445c942335f8661.png"/><Relationship Id="rId5" Type="http://schemas.openxmlformats.org/officeDocument/2006/relationships/image" Target="../media/mbaca3b6b026618d6.svg"/><Relationship Id="rId6" Type="http://schemas.openxmlformats.org/officeDocument/2006/relationships/image" Target="../media/m2573e01f67157427.png"/><Relationship Id="rId7" Type="http://schemas.openxmlformats.org/officeDocument/2006/relationships/image" Target="../media/mbaca3b6b026618d6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29421776e21552b2.png"/><Relationship Id="rId100" Type="http://schemas.openxmlformats.org/officeDocument/2006/relationships/chart" Target="../charts/char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9421776e21552b2.png"/><Relationship Id="rId100" Type="http://schemas.openxmlformats.org/officeDocument/2006/relationships/chart" Target="../charts/chart3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9421776e21552b2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9421776e21552b2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dcd3f856269ebc6b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9421776e21552b2.png"/><Relationship Id="rId100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E64A1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8650"/>
            <a:ext cx="166834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3272B"/>
                </a:solidFill>
                <a:latin typeface="JetBrains Mono"/>
              </a:rPr>
              <a:t>Ресайкл Волга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52667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4A19"/>
                </a:solidFill>
                <a:latin typeface="JetBrains Mono"/>
              </a:rPr>
              <a:t>Инвестиционное предложение · Производство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48929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cap="all">
                <a:solidFill>
                  <a:srgbClr val="23272B"/>
                </a:solidFill>
                <a:latin typeface="Oswald"/>
              </a:rPr>
              <a:t>«Ресайкл Волга» — производство вторичной пластиковой гранулы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6142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66A6E"/>
                </a:solidFill>
                <a:latin typeface="Golos Text"/>
              </a:rPr>
              <a:t>Перерабатываем пластиковые отходы в гранулу для производителей труб, плёнки и тары. Запрашиваем 120 млн рублей инвестиций.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86450"/>
            <a:ext cx="229855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89015"/>
            <a:ext cx="217765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ООО «Ресайкл Волга»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83111" y="5886450"/>
            <a:ext cx="241845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983111" y="6089015"/>
            <a:ext cx="229754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Управляющая команда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304135" y="5886450"/>
            <a:ext cx="350976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304135" y="6089015"/>
            <a:ext cx="344971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Для частных инвесторов и фондов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29878"/>
            <a:ext cx="1665982" cy="200620"/>
          </a:xfrm>
          <a:prstGeom prst="rect">
            <a:avLst/>
          </a:prstGeom>
          <a:solidFill>
            <a:srgbClr val="E64A1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976239"/>
            <a:ext cx="10668000" cy="1065411"/>
          </a:xfrm>
          <a:prstGeom prst="roundRect">
            <a:avLst>
              <a:gd name="adj" fmla="val 1788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5690791" y="2359720"/>
            <a:ext cx="810320" cy="298450"/>
          </a:xfrm>
          <a:prstGeom prst="roundRect">
            <a:avLst>
              <a:gd name="adj" fmla="val 38297"/>
            </a:avLst>
          </a:prstGeom>
          <a:solidFill>
            <a:srgbClr val="E64A1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181350"/>
            <a:ext cx="10668000" cy="1065411"/>
          </a:xfrm>
          <a:prstGeom prst="roundRect">
            <a:avLst>
              <a:gd name="adj" fmla="val 1788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7" name="card7"/>
          <p:cNvSpPr/>
          <p:nvPr/>
        </p:nvSpPr>
        <p:spPr>
          <a:xfrm>
            <a:off x="5690791" y="3564830"/>
            <a:ext cx="810320" cy="298450"/>
          </a:xfrm>
          <a:prstGeom prst="roundRect">
            <a:avLst>
              <a:gd name="adj" fmla="val 38297"/>
            </a:avLst>
          </a:prstGeom>
          <a:solidFill>
            <a:srgbClr val="EBD6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386461"/>
            <a:ext cx="10668000" cy="1065411"/>
          </a:xfrm>
          <a:prstGeom prst="roundRect">
            <a:avLst>
              <a:gd name="adj" fmla="val 1788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9" name="card9"/>
          <p:cNvSpPr/>
          <p:nvPr/>
        </p:nvSpPr>
        <p:spPr>
          <a:xfrm>
            <a:off x="5690791" y="4769941"/>
            <a:ext cx="810320" cy="298450"/>
          </a:xfrm>
          <a:prstGeom prst="roundRect">
            <a:avLst>
              <a:gd name="adj" fmla="val 38297"/>
            </a:avLst>
          </a:prstGeom>
          <a:solidFill>
            <a:srgbClr val="EBD6D2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63600" y="961628"/>
            <a:ext cx="182036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Окупаемость и риски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15589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2 года до окупаемости — риски под контролем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2184519"/>
            <a:ext cx="479425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Волатильность цен на сырьё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7750" y="2424261"/>
            <a:ext cx="4184650" cy="41771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95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Колебания цен на вторичный пластик и гранулу влияют на маржу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855891" y="2435920"/>
            <a:ext cx="6071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E7E9EB"/>
                </a:solidFill>
                <a:latin typeface="JetBrains Mono"/>
              </a:rPr>
              <a:t>Высокий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985000" y="2292945"/>
            <a:ext cx="4184650" cy="436166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7"/>
              </a:lnSpc>
            </a:pPr>
            <a:r>
              <a:rPr lang="ru-RU" sz="1150" b="1">
                <a:solidFill>
                  <a:srgbClr val="23272B"/>
                </a:solidFill>
                <a:latin typeface="Golos Text"/>
              </a:rPr>
              <a:t>Митигирование:</a:t>
            </a:r>
            <a:r>
              <a:rPr lang="ru-RU" sz="1150">
                <a:solidFill>
                  <a:srgbClr val="23272B"/>
                </a:solidFill>
                <a:latin typeface="Golos Text"/>
              </a:rPr>
              <a:t> Долгосрочные контракты с поставщиками и покупателями фиксируют цену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7750" y="3389630"/>
            <a:ext cx="479425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Качество сырья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7750" y="3629372"/>
            <a:ext cx="4184650" cy="41771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95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Загрязнённое сырьё снижает выход гранулы и качество продукта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855891" y="3641030"/>
            <a:ext cx="6071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E64A19"/>
                </a:solidFill>
                <a:latin typeface="JetBrains Mono"/>
              </a:rPr>
              <a:t>Средний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985000" y="3498056"/>
            <a:ext cx="4184650" cy="436166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7"/>
              </a:lnSpc>
            </a:pPr>
            <a:r>
              <a:rPr lang="ru-RU" sz="1150" b="1">
                <a:solidFill>
                  <a:srgbClr val="23272B"/>
                </a:solidFill>
                <a:latin typeface="Golos Text"/>
              </a:rPr>
              <a:t>Митигирование:</a:t>
            </a:r>
            <a:r>
              <a:rPr lang="ru-RU" sz="1150">
                <a:solidFill>
                  <a:srgbClr val="23272B"/>
                </a:solidFill>
                <a:latin typeface="Golos Text"/>
              </a:rPr>
              <a:t> Лабораторный входной контроль каждой партии сырья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7750" y="4594741"/>
            <a:ext cx="479425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Сбыт продукции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7750" y="4834483"/>
            <a:ext cx="4184650" cy="41771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95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Недостаточный спрос или зависимость от одного покупателя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855891" y="4846141"/>
            <a:ext cx="6071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E64A19"/>
                </a:solidFill>
                <a:latin typeface="JetBrains Mono"/>
              </a:rPr>
              <a:t>Средний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985000" y="4703167"/>
            <a:ext cx="4184650" cy="436166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7"/>
              </a:lnSpc>
            </a:pPr>
            <a:r>
              <a:rPr lang="ru-RU" sz="1150" b="1">
                <a:solidFill>
                  <a:srgbClr val="23272B"/>
                </a:solidFill>
                <a:latin typeface="Golos Text"/>
              </a:rPr>
              <a:t>Митигирование:</a:t>
            </a:r>
            <a:r>
              <a:rPr lang="ru-RU" sz="1150">
                <a:solidFill>
                  <a:srgbClr val="23272B"/>
                </a:solidFill>
                <a:latin typeface="Golos Text"/>
              </a:rPr>
              <a:t> Предоплата от клиентов и диверсификация портфеля заказчиков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2000" y="5756672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Точка безубыточности — 180 тонн в месяц. Срок окупаемости — 2 года.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272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07223"/>
            <a:ext cx="2286794" cy="533400"/>
          </a:xfrm>
          <a:prstGeom prst="roundRect">
            <a:avLst>
              <a:gd name="adj" fmla="val 28571"/>
            </a:avLst>
          </a:prstGeom>
          <a:solidFill>
            <a:srgbClr val="E64A1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201194" y="4607223"/>
            <a:ext cx="2647454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E8E8EB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74850"/>
            <a:ext cx="2413000" cy="2413000"/>
          </a:xfrm>
          <a:prstGeom prst="roundRect">
            <a:avLst>
              <a:gd name="adj" fmla="val 789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034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717377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7E9EB"/>
                </a:solidFill>
                <a:latin typeface="JetBrains Mono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952327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E7E9EB"/>
                </a:solidFill>
                <a:latin typeface="Oswald"/>
              </a:rPr>
              <a:t>Инвестируйте в переработку пластика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36738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E7EAEB"/>
                </a:solidFill>
                <a:latin typeface="Golos Text"/>
              </a:rPr>
              <a:t>Получите долю 30% в проекте с понятной экономикой и растущим рынком. Финансирование и стратегический совет — всё, что мы ждём от партнёра.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0041" y="4771053"/>
            <a:ext cx="1890713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Golos Text"/>
              </a:rPr>
              <a:t>Обсудить условия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363168" y="4771053"/>
            <a:ext cx="2323505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E7E9EB"/>
                </a:solidFill>
                <a:latin typeface="Golos Text"/>
              </a:rPr>
              <a:t>Запросить финмодель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65650"/>
            <a:ext cx="26924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50"/>
              </a:lnSpc>
            </a:pPr>
            <a:r>
              <a:rPr lang="ru-RU" sz="950" cap="all" spc="133">
                <a:solidFill>
                  <a:srgbClr val="E7E9EB"/>
                </a:solidFill>
                <a:latin typeface="JetBrains Mono"/>
              </a:rPr>
              <a:t>Сканируйте — пример собран в «Слайде»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3011785"/>
          <a:ext cx="10668000" cy="165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58561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cap="all">
                <a:solidFill>
                  <a:srgbClr val="23272B"/>
                </a:solidFill>
                <a:latin typeface="Oswald"/>
              </a:rPr>
              <a:t>Рынок: отходы пластика растут, переработки не хватает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9669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Дефицит переработки при растущем спросе — окно возможностей для нового цеха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за 2024–2025 годы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65163"/>
            <a:ext cx="1001117" cy="200620"/>
          </a:xfrm>
          <a:prstGeom prst="rect">
            <a:avLst/>
          </a:prstGeom>
          <a:solidFill>
            <a:srgbClr val="E64A1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600424"/>
            <a:ext cx="3183434" cy="2792413"/>
          </a:xfrm>
          <a:prstGeom prst="roundRect">
            <a:avLst>
              <a:gd name="adj" fmla="val 682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504234" y="2600424"/>
            <a:ext cx="3183533" cy="2792413"/>
          </a:xfrm>
          <a:prstGeom prst="roundRect">
            <a:avLst>
              <a:gd name="adj" fmla="val 682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46566" y="2600424"/>
            <a:ext cx="3183434" cy="2792413"/>
          </a:xfrm>
          <a:prstGeom prst="roundRect">
            <a:avLst>
              <a:gd name="adj" fmla="val 682"/>
            </a:avLst>
          </a:prstGeom>
          <a:solidFill>
            <a:srgbClr val="23272B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88680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88680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863600" y="1496913"/>
            <a:ext cx="102252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Технология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576884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Как мы перерабатываем пластик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77822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4A19"/>
                </a:solidFill>
                <a:latin typeface="Oswald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76818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3272B"/>
                </a:solidFill>
                <a:latin typeface="Golos Text"/>
              </a:rPr>
              <a:t>Приём и сортировка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4117479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Принимаем отходы, отделяем примеси и загрязнения, подготавливаем сырьё к переработке.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778224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4A19"/>
                </a:solidFill>
                <a:latin typeface="Oswald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768189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3272B"/>
                </a:solidFill>
                <a:latin typeface="Golos Text"/>
              </a:rPr>
              <a:t>Мойка и дробление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4117479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Моем и сушим пластик, затем измельчаем в дроблёнку — основу для будущей гранулы.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77822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4A19"/>
                </a:solidFill>
                <a:latin typeface="Oswald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76818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E7E9EB"/>
                </a:solidFill>
                <a:latin typeface="Golos Text"/>
              </a:rPr>
              <a:t>Грануляция и упаковка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4117479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Плавим и формируем гранулу, упаковываем и отгружаем покупателям. Мощность — 500 т/мес.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2686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64A1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E998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957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402E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762000" y="2319338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762000" y="14716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Кто покупает вторичную гранулу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798141" y="3313113"/>
            <a:ext cx="594717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E64A19"/>
                </a:solidFill>
                <a:latin typeface="Oswald"/>
              </a:rPr>
              <a:t>35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8780" y="5100638"/>
            <a:ext cx="29133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тонн — средняя закупка в месяц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191000" y="3224213"/>
            <a:ext cx="734536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Производители труб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015663" y="3189288"/>
            <a:ext cx="54133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45%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687763"/>
            <a:ext cx="73473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Производители плёнки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17647" y="3652838"/>
            <a:ext cx="5393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35%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4151313"/>
            <a:ext cx="733901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Производители тары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09313" y="4116388"/>
            <a:ext cx="54768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20%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Оценка спроса, 2025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350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Цена вторичной гранулы: рост и сезонность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66A6E"/>
                </a:solidFill>
                <a:latin typeface="Golos Text"/>
              </a:rPr>
              <a:t>Средняя цена за тонну вторичной гранулы, тыс. руб./т, 2024–2025 гг.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За 2024–2025 гг. цена выросла с 65 до 85 тыс. руб./т (+31%)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рынка вторичных полимеров, 2024–2025 гг.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762000"/>
            <a:ext cx="2025055" cy="200620"/>
          </a:xfrm>
          <a:prstGeom prst="rect">
            <a:avLst/>
          </a:prstGeom>
          <a:solidFill>
            <a:srgbClr val="E64A1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E64A1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235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878205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54100" y="793750"/>
            <a:ext cx="225125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Площадка и оборудование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52500" y="873720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Производственная площадка и линия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81100" y="3133030"/>
            <a:ext cx="2025650" cy="977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1A1C1E"/>
                </a:solidFill>
                <a:latin typeface="JetBrains Mono"/>
              </a:rPr>
              <a:t>120 млн 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81100" y="4282380"/>
            <a:ext cx="24003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1A1C1E"/>
                </a:solidFill>
                <a:latin typeface="Golos Text"/>
              </a:rPr>
              <a:t>Капитальные затраты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03650" y="3133030"/>
            <a:ext cx="2000250" cy="977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E64A19"/>
                </a:solidFill>
                <a:latin typeface="JetBrains Mono"/>
              </a:rPr>
              <a:t>500 т/мес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803650" y="4282380"/>
            <a:ext cx="236982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666A6E"/>
                </a:solidFill>
                <a:latin typeface="Golos Text"/>
              </a:rPr>
              <a:t>Мощность линии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13500" y="3133030"/>
            <a:ext cx="2000250" cy="977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E64A19"/>
                </a:solidFill>
                <a:latin typeface="JetBrains Mono"/>
              </a:rPr>
              <a:t>1500 м²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13500" y="4282380"/>
            <a:ext cx="236982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666A6E"/>
                </a:solidFill>
                <a:latin typeface="Golos Text"/>
              </a:rPr>
              <a:t>Площадь помещения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023350" y="3133030"/>
            <a:ext cx="2000250" cy="977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E64A19"/>
                </a:solidFill>
                <a:latin typeface="JetBrains Mono"/>
              </a:rPr>
              <a:t>12 чел.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023350" y="4282380"/>
            <a:ext cx="236982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666A6E"/>
                </a:solidFill>
                <a:latin typeface="Golos Text"/>
              </a:rPr>
              <a:t>Персонал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41027"/>
            <a:ext cx="1895872" cy="200620"/>
          </a:xfrm>
          <a:prstGeom prst="rect">
            <a:avLst/>
          </a:prstGeom>
          <a:solidFill>
            <a:srgbClr val="E64A1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514773"/>
            <a:ext cx="10668000" cy="4552950"/>
          </a:xfrm>
          <a:prstGeom prst="roundRect">
            <a:avLst>
              <a:gd name="adj" fmla="val 418"/>
            </a:avLst>
          </a:prstGeom>
          <a:noFill/>
          <a:ln w="12700" cap="flat">
            <a:solidFill>
              <a:srgbClr val="EBD6D2"/>
            </a:solidFill>
          </a:ln>
        </p:spPr>
      </p:sp>
      <p:sp>
        <p:nvSpPr>
          <p:cNvPr id="5" name="card5"/>
          <p:cNvSpPr/>
          <p:nvPr/>
        </p:nvSpPr>
        <p:spPr>
          <a:xfrm>
            <a:off x="5504656" y="1527473"/>
            <a:ext cx="2956322" cy="61595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21434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27022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32610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656" y="38198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5504656" y="43786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5504656" y="49374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5504656" y="5496223"/>
            <a:ext cx="2956322" cy="558800"/>
          </a:xfrm>
          <a:prstGeom prst="rect">
            <a:avLst/>
          </a:prstGeom>
          <a:solidFill>
            <a:srgbClr val="EBD6D2"/>
          </a:solidFill>
          <a:ln>
            <a:noFill/>
          </a:ln>
        </p:spPr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63600" y="472777"/>
            <a:ext cx="20962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Экономика одной тонны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9244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Себестоимость и маржа на тонне гранулы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169257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Статья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437624" y="16925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E64A19"/>
                </a:solidFill>
                <a:latin typeface="Oswald"/>
              </a:rPr>
              <a:t>Затраты, тыс. ₽/т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393946" y="16925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Доля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5200" y="23085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Сырьё (вторичный пластик)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437624" y="23085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30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93946" y="23085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52%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28673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Электроэнергия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437624" y="28673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10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93946" y="28673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17%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34261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Зарплата персонала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437624" y="34261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8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393946" y="34261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14%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200" y="39849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Аренда и прочее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437624" y="39849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10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393946" y="39849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17%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65200" y="45437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Итого себестоимость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5437624" y="45437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58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8393946" y="45437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100%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65200" y="51025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Цена продажи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5437624" y="51025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82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393946" y="51025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—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65200" y="56613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Маржа с тонны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5437624" y="56613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24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8393946" y="56613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—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762000" y="621948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Маржа 24 тыс. ₽/т — 29% от цены продажи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Расчёт на основе производственной модели,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321818" cy="200620"/>
          </a:xfrm>
          <a:prstGeom prst="rect">
            <a:avLst/>
          </a:prstGeom>
          <a:solidFill>
            <a:srgbClr val="E64A1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63600" y="666750"/>
            <a:ext cx="260736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Финансовая модель · 2026–2028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610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Выручка и EBITDA по годам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90600" y="1833761"/>
            <a:ext cx="46482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666A6E"/>
                </a:solidFill>
                <a:latin typeface="JetBrains Mono"/>
              </a:rPr>
              <a:t>Показатель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714240" y="1833761"/>
            <a:ext cx="25247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66A6E"/>
                </a:solidFill>
                <a:latin typeface="JetBrains Mono"/>
              </a:rPr>
              <a:t>План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974840" y="1833761"/>
            <a:ext cx="2372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66A6E"/>
                </a:solidFill>
                <a:latin typeface="JetBrains Mono"/>
              </a:rPr>
              <a:t>Годом ранее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210040" y="1833761"/>
            <a:ext cx="1610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66A6E"/>
                </a:solidFill>
                <a:latin typeface="JetBrains Mono"/>
              </a:rPr>
              <a:t>Изменение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90600" y="222619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Выручка · 2026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800600" y="2221111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3272B"/>
                </a:solidFill>
                <a:latin typeface="JetBrains Mono"/>
              </a:rPr>
              <a:t>240 млн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061200" y="2240161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—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296400" y="2240161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E64A19"/>
                </a:solidFill>
                <a:latin typeface="JetBrains Mono"/>
              </a:rPr>
              <a:t>старт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90600" y="273419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EBITDA · 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0600" y="2729111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3272B"/>
                </a:solidFill>
                <a:latin typeface="JetBrains Mono"/>
              </a:rPr>
              <a:t>60 млн 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061200" y="2748161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—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296400" y="2748161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E64A19"/>
                </a:solidFill>
                <a:latin typeface="JetBrains Mono"/>
              </a:rPr>
              <a:t>старт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90600" y="324219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Выручка · 2027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800600" y="3237111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3272B"/>
                </a:solidFill>
                <a:latin typeface="JetBrains Mono"/>
              </a:rPr>
              <a:t>380 млн 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061200" y="3256161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240 млн ₽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296400" y="3256161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E64A19"/>
                </a:solidFill>
                <a:latin typeface="JetBrains Mono"/>
              </a:rPr>
              <a:t>+58%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90600" y="375019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EBITDA · 2027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800600" y="3745111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3272B"/>
                </a:solidFill>
                <a:latin typeface="JetBrains Mono"/>
              </a:rPr>
              <a:t>100 млн 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061200" y="3764161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60 млн ₽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296400" y="3764161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E64A19"/>
                </a:solidFill>
                <a:latin typeface="JetBrains Mono"/>
              </a:rPr>
              <a:t>+67%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90600" y="425819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Выручка · 2028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800600" y="4253111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3272B"/>
                </a:solidFill>
                <a:latin typeface="JetBrains Mono"/>
              </a:rPr>
              <a:t>500 млн ₽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7061200" y="4272161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380 млн ₽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296400" y="4272161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E64A19"/>
                </a:solidFill>
                <a:latin typeface="JetBrains Mono"/>
              </a:rPr>
              <a:t>+32%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90600" y="4761111"/>
            <a:ext cx="4648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EBITDA · 2028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800600" y="4773811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3272B"/>
                </a:solidFill>
                <a:latin typeface="JetBrains Mono"/>
              </a:rPr>
              <a:t>140 млн ₽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7061200" y="4792861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100 млн ₽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296400" y="4792861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E64A19"/>
                </a:solidFill>
                <a:latin typeface="JetBrains Mono"/>
              </a:rPr>
              <a:t>+40%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Финансовая модель компании, 2026–2028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368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64A1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004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E998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639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402E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4275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EC1B5"/>
          </a:solidFill>
          <a:ln>
            <a:noFill/>
          </a:ln>
        </p:spPr>
      </p:sp>
      <p:graphicFrame>
        <p:nvGraphicFramePr>
          <p:cNvPr id="7" name="chart7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6208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Куда пойдут 120 млн ₽ инвестиций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41913" y="3271838"/>
            <a:ext cx="2307074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E64A19"/>
                </a:solidFill>
                <a:latin typeface="Oswald"/>
              </a:rPr>
              <a:t>120 млн 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79550" y="3948113"/>
            <a:ext cx="12319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Общий объём инвестиций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2992438"/>
            <a:ext cx="700593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Оборудование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76235" y="2957513"/>
            <a:ext cx="90451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72 млн 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455988"/>
            <a:ext cx="699214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Строительно-монтажные работы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2444" y="3421063"/>
            <a:ext cx="92106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24 млн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3919538"/>
            <a:ext cx="701555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Оборотный капитал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685859" y="3884613"/>
            <a:ext cx="892969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18 млн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383088"/>
            <a:ext cx="709027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Резерв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60571" y="4348163"/>
            <a:ext cx="80331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E64A19"/>
                </a:solidFill>
                <a:latin typeface="Oswald"/>
              </a:rPr>
              <a:t>6 млн ₽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инвесторов: производство — пример</dc:title>
  <dc:creator>Слайда</dc:creator>
</cp:coreProperties>
</file>