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  <p:sldId id="266" r:id="rId111"/>
  </p:sldIdLst>
  <p:sldSz cx="12192000" cy="6858000"/>
  <p:notesSz cx="6858000" cy="9144000"/>
  <p:embeddedFontLst>
    <p:embeddedFont>
      <p:font typeface="Onest"/>
      <p:regular r:id="rId200"/>
      <p:bold r:id="rId201"/>
    </p:embeddedFont>
    <p:embeddedFont>
      <p:font typeface="Manrope"/>
      <p:regular r:id="rId204"/>
      <p:bold r:id="rId205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111" Type="http://schemas.openxmlformats.org/officeDocument/2006/relationships/slide" Target="slides/slide11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Relationship Id="rId204" Type="http://schemas.openxmlformats.org/officeDocument/2006/relationships/font" Target="fonts/font5.fntdata"/><Relationship Id="rId205" Type="http://schemas.openxmlformats.org/officeDocument/2006/relationships/font" Target="fonts/font6.fntdata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4F46E5"/>
            </a:solidFill>
            <a:ln>
              <a:noFill/>
            </a:ln>
          </c:spPr>
          <c:dLbls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Sheet1!$A$2:$A$4</c:f>
              <c:strCache>
                <c:ptCount val="3"/>
                <c:pt idx="0">
                  <c:v>Выручка (Q4)</c:v>
                </c:pt>
                <c:pt idx="1">
                  <c:v>Пользователи</c:v>
                </c:pt>
                <c:pt idx="2">
                  <c:v>Retention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120</c:v>
                </c:pt>
                <c:pt idx="1">
                  <c:v>10000</c:v>
                </c:pt>
                <c:pt idx="2">
                  <c:v>84</c:v>
                </c:pt>
              </c:numCache>
            </c:numRef>
          </c:val>
        </c:ser>
        <c:gapWidth val="60"/>
        <c:axId val="101"/>
        <c:axId val="102"/>
      </c:barChart>
      <c:catAx>
        <c:axId val="101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100">
                <a:solidFill>
                  <a:srgbClr val="1A1830"/>
                </a:solidFill>
                <a:latin typeface="+mn-lt"/>
              </a:defRPr>
            </a:pPr>
            <a:endParaRPr lang="ru-RU"/>
          </a:p>
        </c:txPr>
        <c:crossAx val="102"/>
      </c:catAx>
      <c:valAx>
        <c:axId val="102"/>
        <c:scaling>
          <c:orientation val="minMax"/>
        </c:scaling>
        <c:delete val="1"/>
        <c:axPos val="l"/>
        <c:majorTickMark val="none"/>
        <c:minorTickMark val="none"/>
        <c:tickLblPos val="none"/>
        <c:crossAx val="101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100">
          <a:solidFill>
            <a:srgbClr val="626277"/>
          </a:solidFill>
          <a:latin typeface="+mn-lt"/>
        </a:defRPr>
      </a:pPr>
      <a:endParaRPr lang="ru-RU"/>
    </a:p>
  </c:tx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4F46E5"/>
              </a:solidFill>
              <a:ln>
                <a:noFill/>
              </a:ln>
            </c:spPr>
          </c:dPt>
          <c:dPt>
            <c:idx val="1"/>
            <c:bubble3D val="0"/>
            <c:spPr>
              <a:solidFill>
                <a:srgbClr val="8F99F4"/>
              </a:solidFill>
              <a:ln>
                <a:noFill/>
              </a:ln>
            </c:spPr>
          </c:dPt>
          <c:dPt>
            <c:idx val="2"/>
            <c:bubble3D val="0"/>
            <c:spPr>
              <a:solidFill>
                <a:srgbClr val="35328E"/>
              </a:solidFill>
              <a:ln>
                <a:noFill/>
              </a:ln>
            </c:spPr>
          </c:dPt>
          <c:dPt>
            <c:idx val="3"/>
            <c:bubble3D val="0"/>
            <c:spPr>
              <a:solidFill>
                <a:srgbClr val="BDC4F9"/>
              </a:solidFill>
              <a:ln>
                <a:noFill/>
              </a:ln>
            </c:spPr>
          </c:dPt>
          <c:dLbls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Sheet1!$A$2:$A$5</c:f>
              <c:strCache>
                <c:ptCount val="4"/>
                <c:pt idx="0">
                  <c:v>Разработка продукта</c:v>
                </c:pt>
                <c:pt idx="1">
                  <c:v>Маркетинг и продажи</c:v>
                </c:pt>
                <c:pt idx="2">
                  <c:v>Найм ключевых сотрудников</c:v>
                </c:pt>
                <c:pt idx="3">
                  <c:v>Операционные расходы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30</c:v>
                </c:pt>
                <c:pt idx="2">
                  <c:v>20</c:v>
                </c:pt>
                <c:pt idx="3">
                  <c:v>10</c:v>
                </c:pt>
              </c:numCache>
            </c:numRef>
          </c:val>
        </c:ser>
        <c:firstSliceAng val="0"/>
        <c:holeSize val="70"/>
      </c:doughnutChart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400">
          <a:solidFill>
            <a:srgbClr val="626277"/>
          </a:solidFill>
          <a:latin typeface="+mn-lt"/>
        </a:defRPr>
      </a:pPr>
      <a:endParaRPr lang="ru-RU"/>
    </a:p>
  </c:txPr>
</c:chartSpace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Добрый день! Меня зовут Иван Петров, я CEO и сооснователь TechNova. Мы создали платформу, которая с помощью ИИ автоматизирует документооборот для малого и среднего бизнеса. За два года мы выросли до 500 клиентов и сейчас привлекаем раунд A в размере 2 миллионов долларов. Сегодня я расскажу, как мы решаем боль бизнеса, какие у нас метрики и почему именно сейчас время инвестировать в нас.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Вот как мы видим финансовую траекторию на ближайшие три года. Выручка растёт с полумиллиона до пяти миллионов долларов — это почти десятикратный рост, и он обеспечен нашими ключевыми драйверами: средний чек, отток и конверсия в продажу. Точка безубыточности наступает в пятом квартале, как раз на стыке первого и второго года. EBITDA становится положительной уже в 2027 году, а к 2028-му мы выходим на маржинальность около 30%. Эти цифры — не фантазия, а результат консервативной модели, которую мы готовы детально показать.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привлекаем $1,5 миллиона на раунде Seed. Эти средства позволят нам пройти путь до следующего раунда через 18 месяцев. Основная часть — 40% — пойдёт на разработку продукта, чтобы мы могли выпустить ключевые функции и укрепить технологическое преимущество. Ещё 30% мы направим на маркетинг и продажи, чтобы обеспечить предсказуемый рост выручки. Оставшиеся 30% — это найм ключевых сотрудников и операционные расходы, которые нужны для масштабирования команды. К следующему раунду мы планируем выйти на устойчивые метрики роста, которые подтвердят потенциал бизнеса.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 на эти цифры — они показывают, насколько остро стоит проблема. Три четверти компаний тратят больше двадцати часов в неделю на рутинные операции, которые можно автоматизировать. В деньгах это более триллиона долларов потерь ежегодно. И самое болезненное — шестьдесят два процента клиентов уходят просто потому, что сервис слишком медленный. Это не абстрактная боль, а конкретные потери, которые мы можем устранить.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Посмотрите, как наш продукт меняет рутину. Раньше на типовую задачу уходило 20 часов ручного труда и $500 затрат. Теперь — всего 2 часа и $50. Мы автоматизировали процесс с помощью ИИ-алгоритмов, добавили интеграции и мобильное приложение. Время сократилось в 10 раз, стоимость — тоже в 10 раз. Это не просто улучшение, это новый стандарт эффективности.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 на главный экран нашей платформы. Здесь заказчик видит все свои заявки и статусы — от создания до поставки. Мы специально сделали интерфейс максимально простым, чтобы обучение занимало не больше часа. На этом дашборде видна вся аналитика: сколько заявок в работе, какие поставщики отвечают быстрее, где есть задержки. Это позволяет клиенту контролировать процесс без лишних звонков и писем. Дальше я покажу, как это работает на каждом этапе.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Инвесторы, давайте посмотрим на рынок. Общий адресуемый рынок — 100 миллиардов долларов, и он растёт на 15% в год до 2030-го. Мы сфокусированы на сегменте в 30 миллиардов — это облачные платформы для среднего бизнеса. А наша достижимая доля — 5 миллиардов, именно на неё мы нацелены в первые годы.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Наша бизнес-модель строится на двух потоках выручки: подписка SaaS для бизнес-клиентов и комиссия с каждой транзакции на платформе. Посмотрите на схему: клиент платит нам за доступ, а конечный пользователь генерирует транзакции, с которых мы получаем процент. Юнит-экономика выглядит убедительно: привлечение клиента обходится в 50 долларов, а за время жизни он приносит 300 — то есть мы окупаемся за полгода. Это значит, что каждый вложенный в маркетинг доллар возвращается в шесть раз. Дальше покажу, как эти метрики растут вместе с масштабированием.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За год мы выросли с 10 тысяч до 120 тысяч долларов квартальной выручки — это в 12 раз. Число пользователей перевалило за 10 тысяч, и, что важнее, мы удерживаем 84% из них. Такой retention говорит о том, что продукт действительно нужен рынку. NPS в 60 баллов подтверждает: клиенты не просто остаются, а готовы нас рекомендовать. Дальше покажу, как мы планируем масштабировать эту динамику.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 на таблицу: мы не пытаемся быть дешевле всех — мы даём лучшее сочетание цены и возможностей. Наш главный козырь — скорость внедрения: две недели против месяца и более у конкурентов. Плюс у нас уже 50+ готовых интеграций, а у ближайшего конкурента только 30. Технологическое ядро на ИИ позволяет нам быстро адаптироваться под задачи клиента, чего нет у других. Поэтому мы уверенно занимаем нишу между дорогими enterprise-решениями и простыми массовыми продуктами.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Нашу команду основателей объединяет более 30 лет совокупного опыта в технологиях и управлении продуктами. Анна ранее построила и продала финтех-стартап, Дмитрий — признанный эксперт в AI с публикациями и патентами, Мария выводила на рынок продукты с миллионной аудиторией. Мы также привлекли сильных специалистов, включая ведущего AI-инженера с опытом в крупных корпорациях. Вместе мы обладаем уникальным сочетанием экспертизы, чтобы решить проблему, которую мы выявили на рынке.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327c15a4e88e45f1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ac59f0c16933a85a.png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mf5ebe83e6d5a3f03.png"/><Relationship Id="rId100" Type="http://schemas.openxmlformats.org/officeDocument/2006/relationships/chart" Target="../charts/chart2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f5ebe83e6d5a3f03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f5ebe83e6d5a3f03.png"/><Relationship Id="rId4" Type="http://schemas.openxmlformats.org/officeDocument/2006/relationships/image" Target="../media/m9cab9df0c4dfe6d1.png"/><Relationship Id="rId5" Type="http://schemas.openxmlformats.org/officeDocument/2006/relationships/image" Target="../media/md60e672d1f13b460.sv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afe752d7d6421358.png"/><Relationship Id="rId4" Type="http://schemas.openxmlformats.org/officeDocument/2006/relationships/image" Target="../media/m2d97dd489a498c19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0ef3712734a5c30d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f5ebe83e6d5a3f03.png"/><Relationship Id="rId4" Type="http://schemas.openxmlformats.org/officeDocument/2006/relationships/image" Target="../media/m3155be364bd220b5.png"/><Relationship Id="rId5" Type="http://schemas.openxmlformats.org/officeDocument/2006/relationships/image" Target="../media/m1d53222ef9655f5c.svg"/><Relationship Id="rId6" Type="http://schemas.openxmlformats.org/officeDocument/2006/relationships/image" Target="../media/mbb05d3b4034afe1f.png"/><Relationship Id="rId7" Type="http://schemas.openxmlformats.org/officeDocument/2006/relationships/image" Target="../media/m1d53222ef9655f5c.sv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23ffec49c6fc6ed4.png"/><Relationship Id="rId100" Type="http://schemas.openxmlformats.org/officeDocument/2006/relationships/chart" Target="../charts/chart1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f5ebe83e6d5a3f03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f5ebe83e6d5a3f0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4F46E5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55700" y="635000"/>
            <a:ext cx="1587619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1A1830"/>
                </a:solidFill>
                <a:latin typeface="Onest"/>
              </a:rPr>
              <a:t>Tech Startup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336794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4F46E5"/>
                </a:solidFill>
                <a:latin typeface="Onest"/>
              </a:rPr>
              <a:t>Инвестиционная презентация · 2026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652389"/>
            <a:ext cx="9423400" cy="28928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107">
                <a:solidFill>
                  <a:srgbClr val="1A1830"/>
                </a:solidFill>
                <a:latin typeface="Manrope"/>
              </a:rPr>
              <a:t>TechNova: платформа автоматизации документооборота для МСБ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4570611"/>
            <a:ext cx="70104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626277"/>
                </a:solidFill>
                <a:latin typeface="Onest"/>
              </a:rPr>
              <a:t>Сокращаем время обработки документов на 80% с помощью ИИ. Привлечение раунда A: 2 млн $ на масштабирование.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5904230"/>
            <a:ext cx="1570014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26277"/>
                </a:solidFill>
                <a:latin typeface="Onest"/>
              </a:rPr>
              <a:t>Автор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6092190"/>
            <a:ext cx="144911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A1830"/>
                </a:solidFill>
                <a:latin typeface="Onest"/>
              </a:rPr>
              <a:t>Иван Петров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2375991" y="5904230"/>
            <a:ext cx="2268792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26277"/>
                </a:solidFill>
                <a:latin typeface="Onest"/>
              </a:rPr>
              <a:t>Роль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2375991" y="6092190"/>
            <a:ext cx="2147888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A1830"/>
                </a:solidFill>
                <a:latin typeface="Onest"/>
              </a:rPr>
              <a:t>CEO, сооснователь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572298" y="5904230"/>
            <a:ext cx="4965303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26277"/>
                </a:solidFill>
                <a:latin typeface="Onest"/>
              </a:rPr>
              <a:t>Аудитория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572298" y="6092190"/>
            <a:ext cx="4965303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A1830"/>
                </a:solidFill>
                <a:latin typeface="Onest"/>
              </a:rPr>
              <a:t>Для венчурных инвесторов и бизнес-ангелов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2665710" cy="220266"/>
          </a:xfrm>
          <a:prstGeom prst="roundRect">
            <a:avLst>
              <a:gd name="adj" fmla="val 50000"/>
            </a:avLst>
          </a:prstGeom>
          <a:solidFill>
            <a:srgbClr val="DFE0FC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889000" y="679450"/>
            <a:ext cx="2919960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26">
                <a:solidFill>
                  <a:srgbClr val="4F46E5"/>
                </a:solidFill>
                <a:latin typeface="Onest"/>
              </a:rPr>
              <a:t>Финансовый прогноз · 2026–2028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944166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A1830"/>
                </a:solidFill>
                <a:latin typeface="Manrope"/>
              </a:rPr>
              <a:t>Прогноз выручки и расходов: путь к прибыли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990600" y="1852136"/>
            <a:ext cx="464820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85">
                <a:solidFill>
                  <a:srgbClr val="626277"/>
                </a:solidFill>
                <a:latin typeface="Onest"/>
              </a:rPr>
              <a:t>Статья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4714240" y="1852136"/>
            <a:ext cx="252476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020"/>
              </a:lnSpc>
            </a:pPr>
            <a:r>
              <a:rPr lang="ru-RU" sz="850" cap="all" spc="85">
                <a:solidFill>
                  <a:srgbClr val="626277"/>
                </a:solidFill>
                <a:latin typeface="Onest"/>
              </a:rPr>
              <a:t>2026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6974840" y="1852136"/>
            <a:ext cx="237236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020"/>
              </a:lnSpc>
            </a:pPr>
            <a:r>
              <a:rPr lang="ru-RU" sz="850" cap="all" spc="85">
                <a:solidFill>
                  <a:srgbClr val="626277"/>
                </a:solidFill>
                <a:latin typeface="Onest"/>
              </a:rPr>
              <a:t>2027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9210040" y="1852136"/>
            <a:ext cx="161036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020"/>
              </a:lnSpc>
            </a:pPr>
            <a:r>
              <a:rPr lang="ru-RU" sz="850" cap="all" spc="85">
                <a:solidFill>
                  <a:srgbClr val="626277"/>
                </a:solidFill>
                <a:latin typeface="Onest"/>
              </a:rPr>
              <a:t>2028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990600" y="2223611"/>
            <a:ext cx="46482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A1830"/>
                </a:solidFill>
                <a:latin typeface="Onest"/>
              </a:rPr>
              <a:t>Выручка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800600" y="2230596"/>
            <a:ext cx="2438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1A1830"/>
                </a:solidFill>
                <a:latin typeface="Onest"/>
              </a:rPr>
              <a:t>0,5M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061200" y="2238216"/>
            <a:ext cx="2286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626277"/>
                </a:solidFill>
                <a:latin typeface="Onest"/>
              </a:rPr>
              <a:t>0,2M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9296400" y="2238216"/>
            <a:ext cx="1524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4F46E5"/>
                </a:solidFill>
                <a:latin typeface="Onest"/>
              </a:rPr>
              <a:t>+150%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990600" y="2706211"/>
            <a:ext cx="46482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A1830"/>
                </a:solidFill>
                <a:latin typeface="Onest"/>
              </a:rPr>
              <a:t>Выручка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800600" y="2713196"/>
            <a:ext cx="2438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1A1830"/>
                </a:solidFill>
                <a:latin typeface="Onest"/>
              </a:rPr>
              <a:t>2,0M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7061200" y="2720816"/>
            <a:ext cx="2286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626277"/>
                </a:solidFill>
                <a:latin typeface="Onest"/>
              </a:rPr>
              <a:t>0,5M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9296400" y="2720816"/>
            <a:ext cx="1524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4F46E5"/>
                </a:solidFill>
                <a:latin typeface="Onest"/>
              </a:rPr>
              <a:t>+300%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990600" y="3188811"/>
            <a:ext cx="46482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A1830"/>
                </a:solidFill>
                <a:latin typeface="Onest"/>
              </a:rPr>
              <a:t>Выручка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4800600" y="3195796"/>
            <a:ext cx="2438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1A1830"/>
                </a:solidFill>
                <a:latin typeface="Onest"/>
              </a:rPr>
              <a:t>5,0M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7061200" y="3203416"/>
            <a:ext cx="2286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626277"/>
                </a:solidFill>
                <a:latin typeface="Onest"/>
              </a:rPr>
              <a:t>2,0M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9296400" y="3203416"/>
            <a:ext cx="1524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4F46E5"/>
                </a:solidFill>
                <a:latin typeface="Onest"/>
              </a:rPr>
              <a:t>+150%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990600" y="3671411"/>
            <a:ext cx="46482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A1830"/>
                </a:solidFill>
                <a:latin typeface="Onest"/>
              </a:rPr>
              <a:t>EBITDA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4800600" y="3678396"/>
            <a:ext cx="2438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1A1830"/>
                </a:solidFill>
                <a:latin typeface="Onest"/>
              </a:rPr>
              <a:t>-0,3M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7061200" y="3686016"/>
            <a:ext cx="2286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626277"/>
                </a:solidFill>
                <a:latin typeface="Onest"/>
              </a:rPr>
              <a:t>-0,1M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9296400" y="3686016"/>
            <a:ext cx="1524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4F46E5"/>
                </a:solidFill>
                <a:latin typeface="Onest"/>
              </a:rPr>
              <a:t>убыток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990600" y="4154011"/>
            <a:ext cx="46482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A1830"/>
                </a:solidFill>
                <a:latin typeface="Onest"/>
              </a:rPr>
              <a:t>EBITDA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4800600" y="4160996"/>
            <a:ext cx="2438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1A1830"/>
                </a:solidFill>
                <a:latin typeface="Onest"/>
              </a:rPr>
              <a:t>0,4M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7061200" y="4168616"/>
            <a:ext cx="2286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626277"/>
                </a:solidFill>
                <a:latin typeface="Onest"/>
              </a:rPr>
              <a:t>-0,3M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9296400" y="4168616"/>
            <a:ext cx="1524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4F46E5"/>
                </a:solidFill>
                <a:latin typeface="Onest"/>
              </a:rPr>
              <a:t>безубыт.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990600" y="4637881"/>
            <a:ext cx="46482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A1830"/>
                </a:solidFill>
                <a:latin typeface="Onest"/>
              </a:rPr>
              <a:t>EBITDA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4800600" y="4662646"/>
            <a:ext cx="2438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1A1830"/>
                </a:solidFill>
                <a:latin typeface="Onest"/>
              </a:rPr>
              <a:t>1,5M</a:t>
            </a:r>
          </a:p>
        </p:txBody>
      </p:sp>
      <p:sp>
        <p:nvSpPr>
          <p:cNvPr id="32" name="text32"/>
          <p:cNvSpPr>
            <a:spLocks noChangeArrowheads="1"/>
          </p:cNvSpPr>
          <p:nvPr/>
        </p:nvSpPr>
        <p:spPr>
          <a:xfrm>
            <a:off x="7061200" y="4670266"/>
            <a:ext cx="2286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626277"/>
                </a:solidFill>
                <a:latin typeface="Onest"/>
              </a:rPr>
              <a:t>0,4M</a:t>
            </a:r>
          </a:p>
        </p:txBody>
      </p:sp>
      <p:sp>
        <p:nvSpPr>
          <p:cNvPr id="33" name="text33"/>
          <p:cNvSpPr>
            <a:spLocks noChangeArrowheads="1"/>
          </p:cNvSpPr>
          <p:nvPr/>
        </p:nvSpPr>
        <p:spPr>
          <a:xfrm>
            <a:off x="9296400" y="4670266"/>
            <a:ext cx="1524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4F46E5"/>
                </a:solidFill>
                <a:latin typeface="Onest"/>
              </a:rPr>
              <a:t>+275%</a:t>
            </a:r>
          </a:p>
        </p:txBody>
      </p:sp>
      <p:sp>
        <p:nvSpPr>
          <p:cNvPr id="34" name="text34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796A8"/>
                </a:solidFill>
                <a:latin typeface="Onest"/>
              </a:rPr>
              <a:t>Финансовая модель компании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3937000" y="3355975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4F46E5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937000" y="3762375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8F99F4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937000" y="4168775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35328E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3937000" y="4575175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BDC4F9"/>
          </a:solidFill>
          <a:ln>
            <a:noFill/>
          </a:ln>
        </p:spPr>
      </p:sp>
      <p:graphicFrame>
        <p:nvGraphicFramePr>
          <p:cNvPr id="7" name="chart7"/>
          <p:cNvGraphicFramePr/>
          <p:nvPr/>
        </p:nvGraphicFramePr>
        <p:xfrm>
          <a:off x="762000" y="2701925"/>
          <a:ext cx="26670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8" name="text8"/>
          <p:cNvSpPr>
            <a:spLocks noChangeArrowheads="1"/>
          </p:cNvSpPr>
          <p:nvPr/>
        </p:nvSpPr>
        <p:spPr>
          <a:xfrm>
            <a:off x="762000" y="1457325"/>
            <a:ext cx="10693400" cy="9461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69">
                <a:solidFill>
                  <a:srgbClr val="1A1830"/>
                </a:solidFill>
                <a:latin typeface="Manrope"/>
              </a:rPr>
              <a:t>Использование средств раунда Seed — $1,5M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145629" y="3665855"/>
            <a:ext cx="1899642" cy="561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4320"/>
              </a:lnSpc>
            </a:pPr>
            <a:r>
              <a:rPr lang="ru-RU" sz="3600" b="1">
                <a:solidFill>
                  <a:srgbClr val="4F46E5"/>
                </a:solidFill>
                <a:latin typeface="Manrope"/>
              </a:rPr>
              <a:t>$1,5M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549489" y="4206875"/>
            <a:ext cx="1091922" cy="203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500"/>
              </a:lnSpc>
            </a:pPr>
            <a:r>
              <a:rPr lang="ru-RU" sz="1200">
                <a:solidFill>
                  <a:srgbClr val="626277"/>
                </a:solidFill>
                <a:latin typeface="Onest"/>
              </a:rPr>
              <a:t>Раунд Seed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191000" y="3311525"/>
            <a:ext cx="727333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A1830"/>
                </a:solidFill>
                <a:latin typeface="Onest"/>
              </a:rPr>
              <a:t>Разработка продукта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943630" y="3303905"/>
            <a:ext cx="61337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F46E5"/>
                </a:solidFill>
                <a:latin typeface="Manrope"/>
              </a:rPr>
              <a:t>40%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191000" y="3717925"/>
            <a:ext cx="727333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A1830"/>
                </a:solidFill>
                <a:latin typeface="Onest"/>
              </a:rPr>
              <a:t>Маркетинг и продажи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943630" y="3710305"/>
            <a:ext cx="61337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F46E5"/>
                </a:solidFill>
                <a:latin typeface="Manrope"/>
              </a:rPr>
              <a:t>30%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191000" y="4124325"/>
            <a:ext cx="727333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A1830"/>
                </a:solidFill>
                <a:latin typeface="Onest"/>
              </a:rPr>
              <a:t>Найм ключевых сотрудников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943630" y="4116705"/>
            <a:ext cx="61337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F46E5"/>
                </a:solidFill>
                <a:latin typeface="Manrope"/>
              </a:rPr>
              <a:t>20%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4191000" y="4530725"/>
            <a:ext cx="727333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A1830"/>
                </a:solidFill>
                <a:latin typeface="Onest"/>
              </a:rPr>
              <a:t>Операционные расходы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943630" y="4523105"/>
            <a:ext cx="61337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F46E5"/>
                </a:solidFill>
                <a:latin typeface="Manrope"/>
              </a:rPr>
              <a:t>10%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151632"/>
            <a:ext cx="1487984" cy="220266"/>
          </a:xfrm>
          <a:prstGeom prst="roundRect">
            <a:avLst>
              <a:gd name="adj" fmla="val 50000"/>
            </a:avLst>
          </a:prstGeom>
          <a:solidFill>
            <a:srgbClr val="DFE0FC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2766318"/>
            <a:ext cx="3420467" cy="2559050"/>
          </a:xfrm>
          <a:prstGeom prst="roundRect">
            <a:avLst>
              <a:gd name="adj" fmla="val 5955"/>
            </a:avLst>
          </a:prstGeom>
          <a:solidFill>
            <a:srgbClr val="FFFFFF"/>
          </a:solidFill>
          <a:ln>
            <a:noFill/>
          </a:ln>
          <a:effectLst>
            <a:outerShdw blurRad="254000" dist="88900" dir="5400000" rotWithShape="0">
              <a:srgbClr val="141431">
                <a:alpha val="10196"/>
              </a:srgbClr>
            </a:outerShdw>
          </a:effectLst>
        </p:spPr>
      </p:sp>
      <p:sp>
        <p:nvSpPr>
          <p:cNvPr id="5" name="card5"/>
          <p:cNvSpPr/>
          <p:nvPr/>
        </p:nvSpPr>
        <p:spPr>
          <a:xfrm>
            <a:off x="4385667" y="2766318"/>
            <a:ext cx="3420566" cy="2559050"/>
          </a:xfrm>
          <a:prstGeom prst="roundRect">
            <a:avLst>
              <a:gd name="adj" fmla="val 5955"/>
            </a:avLst>
          </a:prstGeom>
          <a:solidFill>
            <a:srgbClr val="FFFFFF"/>
          </a:solidFill>
          <a:ln>
            <a:noFill/>
          </a:ln>
          <a:effectLst>
            <a:outerShdw blurRad="254000" dist="88900" dir="5400000" rotWithShape="0">
              <a:srgbClr val="141431">
                <a:alpha val="10196"/>
              </a:srgbClr>
            </a:outerShdw>
          </a:effectLst>
        </p:spPr>
      </p:sp>
      <p:sp>
        <p:nvSpPr>
          <p:cNvPr id="6" name="card6"/>
          <p:cNvSpPr/>
          <p:nvPr/>
        </p:nvSpPr>
        <p:spPr>
          <a:xfrm>
            <a:off x="8009434" y="2766318"/>
            <a:ext cx="3420566" cy="2559050"/>
          </a:xfrm>
          <a:prstGeom prst="roundRect">
            <a:avLst>
              <a:gd name="adj" fmla="val 5955"/>
            </a:avLst>
          </a:prstGeom>
          <a:solidFill>
            <a:srgbClr val="FFFFFF"/>
          </a:solidFill>
          <a:ln>
            <a:noFill/>
          </a:ln>
          <a:effectLst>
            <a:outerShdw blurRad="254000" dist="88900" dir="5400000" rotWithShape="0">
              <a:srgbClr val="141431">
                <a:alpha val="10196"/>
              </a:srgbClr>
            </a:outerShdw>
          </a:effectLst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889000" y="1196082"/>
            <a:ext cx="1506688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26">
                <a:solidFill>
                  <a:srgbClr val="4F46E5"/>
                </a:solidFill>
                <a:latin typeface="Onest"/>
              </a:rPr>
              <a:t>Проблема рынка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530648"/>
            <a:ext cx="10693400" cy="102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A1830"/>
                </a:solidFill>
                <a:latin typeface="Manrope"/>
              </a:rPr>
              <a:t>Рынок теряет миллиарды на рутинных операциях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1400" y="3020318"/>
            <a:ext cx="3496667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4F46E5"/>
                </a:solidFill>
                <a:latin typeface="Manrope"/>
              </a:rPr>
              <a:t>74%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3753743"/>
            <a:ext cx="343400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A1830"/>
                </a:solidFill>
                <a:latin typeface="Onest"/>
              </a:rPr>
              <a:t>74% компаний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1400" y="4055368"/>
            <a:ext cx="2887067" cy="368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00"/>
              </a:lnSpc>
            </a:pPr>
            <a:r>
              <a:rPr lang="ru-RU" sz="1200">
                <a:solidFill>
                  <a:srgbClr val="626277"/>
                </a:solidFill>
                <a:latin typeface="Onest"/>
              </a:rPr>
              <a:t>тратят более 20 часов в неделю на рутину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665067" y="3020318"/>
            <a:ext cx="2887166" cy="1231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4F46E5"/>
                </a:solidFill>
                <a:latin typeface="Manrope"/>
              </a:rPr>
              <a:t>$1,2 трлн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65067" y="4363343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A1830"/>
                </a:solidFill>
                <a:latin typeface="Onest"/>
              </a:rPr>
              <a:t>$1,2 трлн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65067" y="4664968"/>
            <a:ext cx="2887166" cy="368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00"/>
              </a:lnSpc>
            </a:pPr>
            <a:r>
              <a:rPr lang="ru-RU" sz="1200">
                <a:solidFill>
                  <a:srgbClr val="626277"/>
                </a:solidFill>
                <a:latin typeface="Onest"/>
              </a:rPr>
              <a:t>ежегодные потери бизнеса из-за неэффективности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288834" y="3020318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4F46E5"/>
                </a:solidFill>
                <a:latin typeface="Manrope"/>
              </a:rPr>
              <a:t>62%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88834" y="3753743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A1830"/>
                </a:solidFill>
                <a:latin typeface="Onest"/>
              </a:rPr>
              <a:t>62% клиентов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88834" y="4052828"/>
            <a:ext cx="343412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26277"/>
                </a:solidFill>
                <a:latin typeface="Onest"/>
              </a:rPr>
              <a:t>уходят из-за медленного сервиса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762000" y="5512058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26277"/>
                </a:solidFill>
                <a:latin typeface="Onest"/>
              </a:rPr>
              <a:t>Источник: исследование McKinsey, 2025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796A8"/>
                </a:solidFill>
                <a:latin typeface="Onest"/>
              </a:rPr>
              <a:t>Источник: исследование McKinsey, 2025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54000" dist="88900" dir="5400000" rotWithShape="0">
              <a:srgbClr val="141431">
                <a:alpha val="10196"/>
              </a:srgbClr>
            </a:outerShdw>
          </a:effectLst>
        </p:spPr>
      </p:sp>
      <p:sp>
        <p:nvSpPr>
          <p:cNvPr id="4" name="card4"/>
          <p:cNvSpPr/>
          <p:nvPr/>
        </p:nvSpPr>
        <p:spPr>
          <a:xfrm>
            <a:off x="762000" y="698500"/>
            <a:ext cx="1967805" cy="330200"/>
          </a:xfrm>
          <a:prstGeom prst="roundRect">
            <a:avLst>
              <a:gd name="adj" fmla="val 50000"/>
            </a:avLst>
          </a:prstGeom>
          <a:solidFill>
            <a:srgbClr val="F1F0FB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1A1830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731000" y="698500"/>
            <a:ext cx="917079" cy="330200"/>
          </a:xfrm>
          <a:prstGeom prst="roundRect">
            <a:avLst>
              <a:gd name="adj" fmla="val 50000"/>
            </a:avLst>
          </a:prstGeom>
          <a:solidFill>
            <a:srgbClr val="4F46E5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5791200" y="3124200"/>
            <a:ext cx="609600" cy="609600"/>
          </a:xfrm>
          <a:prstGeom prst="roundRect">
            <a:avLst>
              <a:gd name="adj" fmla="val 50000"/>
            </a:avLst>
          </a:prstGeom>
          <a:solidFill>
            <a:srgbClr val="F1F0FB"/>
          </a:solidFill>
          <a:ln>
            <a:noFill/>
          </a:ln>
          <a:effectLst>
            <a:outerShdw blurRad="203200" dist="50800" dir="5400000" rotWithShape="0">
              <a:srgbClr val="000000">
                <a:alpha val="25098"/>
              </a:srgbClr>
            </a:outerShdw>
          </a:effectLst>
        </p:spPr>
      </p:sp>
      <p:pic>
        <p:nvPicPr>
          <p:cNvPr id="8" name="pic8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88050" y="3333750"/>
            <a:ext cx="215900" cy="190500"/>
          </a:xfrm>
          <a:prstGeom prst="rect">
            <a:avLst/>
          </a:prstGeom>
        </p:spPr>
      </p:pic>
      <p:sp>
        <p:nvSpPr>
          <p:cNvPr id="9" name="text9"/>
          <p:cNvSpPr>
            <a:spLocks noChangeArrowheads="1"/>
          </p:cNvSpPr>
          <p:nvPr/>
        </p:nvSpPr>
        <p:spPr>
          <a:xfrm>
            <a:off x="939800" y="787400"/>
            <a:ext cx="2097207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626277"/>
                </a:solidFill>
                <a:latin typeface="Onest"/>
              </a:rPr>
              <a:t>Как это работает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1295400"/>
            <a:ext cx="5334000" cy="3619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750"/>
              </a:lnSpc>
            </a:pPr>
            <a:r>
              <a:rPr lang="ru-RU" sz="2500" b="1" spc="-49">
                <a:solidFill>
                  <a:srgbClr val="626277"/>
                </a:solidFill>
                <a:latin typeface="Onest"/>
              </a:rPr>
              <a:t>Было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1961515"/>
            <a:ext cx="304800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626277"/>
                </a:solidFill>
                <a:latin typeface="Onest"/>
              </a:rPr>
              <a:t>—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92200" y="1958975"/>
            <a:ext cx="3773924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626277"/>
                </a:solidFill>
                <a:latin typeface="Onest"/>
              </a:rPr>
              <a:t>Ручной процесс: 20 часов на задачу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2426256"/>
            <a:ext cx="304800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626277"/>
                </a:solidFill>
                <a:latin typeface="Onest"/>
              </a:rPr>
              <a:t>—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92200" y="2423716"/>
            <a:ext cx="3152418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626277"/>
                </a:solidFill>
                <a:latin typeface="Onest"/>
              </a:rPr>
              <a:t>Стоимость: $500 за операцию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62000" y="2890996"/>
            <a:ext cx="304800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626277"/>
                </a:solidFill>
                <a:latin typeface="Onest"/>
              </a:rPr>
              <a:t>—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92200" y="2888456"/>
            <a:ext cx="4882654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626277"/>
                </a:solidFill>
                <a:latin typeface="Onest"/>
              </a:rPr>
              <a:t>Ошибки и простои из-за человеческого фактора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6908800" y="787400"/>
            <a:ext cx="851039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F1F0FB"/>
                </a:solidFill>
                <a:latin typeface="Onest"/>
              </a:rPr>
              <a:t>После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731000" y="1295400"/>
            <a:ext cx="5334000" cy="3619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750"/>
              </a:lnSpc>
            </a:pPr>
            <a:r>
              <a:rPr lang="ru-RU" sz="2500" b="1" spc="-49">
                <a:solidFill>
                  <a:srgbClr val="F1F0FB"/>
                </a:solidFill>
                <a:latin typeface="Onest"/>
              </a:rPr>
              <a:t>Стало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731000" y="1961515"/>
            <a:ext cx="276027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4F46E5"/>
                </a:solidFill>
                <a:latin typeface="Onest"/>
              </a:rPr>
              <a:t>+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7032427" y="1958975"/>
            <a:ext cx="439162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Onest"/>
              </a:rPr>
              <a:t>Автоматизация: 2 часа — в 10 раз быстрее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731000" y="2426256"/>
            <a:ext cx="276027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4F46E5"/>
                </a:solidFill>
                <a:latin typeface="Onest"/>
              </a:rPr>
              <a:t>+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7032427" y="2423716"/>
            <a:ext cx="3785116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Onest"/>
              </a:rPr>
              <a:t>Стоимость: $50 — в 10 раз дешевле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6731000" y="2890996"/>
            <a:ext cx="276027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4F46E5"/>
                </a:solidFill>
                <a:latin typeface="Onest"/>
              </a:rPr>
              <a:t>+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7032427" y="2888456"/>
            <a:ext cx="4782939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Onest"/>
              </a:rPr>
              <a:t>ИИ-алгоритмы исключают ошибки, работа 24/7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8159750" y="1657350"/>
            <a:ext cx="63500" cy="63500"/>
          </a:xfrm>
          <a:prstGeom prst="roundRect">
            <a:avLst>
              <a:gd name="adj" fmla="val 50000"/>
            </a:avLst>
          </a:prstGeom>
          <a:solidFill>
            <a:srgbClr val="525168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5397500" y="1809750"/>
            <a:ext cx="5588000" cy="3302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54000" dist="88900" dir="5400000" rotWithShape="0">
              <a:srgbClr val="141431">
                <a:alpha val="10196"/>
              </a:srgbClr>
            </a:outerShdw>
          </a:effectLst>
        </p:spPr>
      </p:sp>
      <p:pic>
        <p:nvPicPr>
          <p:cNvPr id="5" name="pic5"/>
          <p:cNvPicPr/>
          <p:nvPr/>
        </p:nvPicPr>
        <p:blipFill>
          <a:blip r:embed="rId4"/>
          <a:srcRect l="0" t="493" r="0" b="493"/>
          <a:stretch>
            <a:fillRect/>
          </a:stretch>
        </p:blipFill>
        <p:spPr>
          <a:xfrm>
            <a:off x="5397500" y="1809750"/>
            <a:ext cx="5588000" cy="3302000"/>
          </a:xfrm>
          <a:prstGeom prst="rect">
            <a:avLst/>
          </a:prstGeom>
        </p:spPr>
      </p:pic>
      <p:sp>
        <p:nvSpPr>
          <p:cNvPr id="6" name="text6"/>
          <p:cNvSpPr>
            <a:spLocks noChangeArrowheads="1"/>
          </p:cNvSpPr>
          <p:nvPr/>
        </p:nvSpPr>
        <p:spPr>
          <a:xfrm>
            <a:off x="762000" y="1392059"/>
            <a:ext cx="4318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4F46E5"/>
                </a:solidFill>
                <a:latin typeface="Onest"/>
              </a:rPr>
              <a:t>Продукт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694954"/>
            <a:ext cx="3708400" cy="1577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080"/>
              </a:lnSpc>
            </a:pPr>
            <a:r>
              <a:rPr lang="ru-RU" sz="2800" b="1" spc="-55">
                <a:solidFill>
                  <a:srgbClr val="1A1830"/>
                </a:solidFill>
                <a:latin typeface="Manrope"/>
              </a:rPr>
              <a:t>Платформа автоматизации закупок: ключевые экраны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3495030"/>
            <a:ext cx="3708400" cy="17194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626277"/>
                </a:solidFill>
                <a:latin typeface="Onest"/>
              </a:rPr>
              <a:t>Интерфейс позволяет заказчику за 10 минут создать заявку, автоматически согласовать её с поставщиками и отслеживать исполнение в реальном времени. На экране — дашборд с аналитикой и статусами заявок.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1236960" cy="220266"/>
          </a:xfrm>
          <a:prstGeom prst="roundRect">
            <a:avLst>
              <a:gd name="adj" fmla="val 50000"/>
            </a:avLst>
          </a:prstGeom>
          <a:solidFill>
            <a:srgbClr val="DFE0FC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2921000" y="2641203"/>
            <a:ext cx="1524000" cy="749300"/>
          </a:xfrm>
          <a:prstGeom prst="rect">
            <a:avLst/>
          </a:prstGeom>
          <a:solidFill>
            <a:srgbClr val="1A1830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1873250" y="3454003"/>
            <a:ext cx="3619500" cy="749300"/>
          </a:xfrm>
          <a:prstGeom prst="rect">
            <a:avLst/>
          </a:prstGeom>
          <a:solidFill>
            <a:srgbClr val="4F46E5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825500" y="4266803"/>
            <a:ext cx="5715000" cy="749300"/>
          </a:xfrm>
          <a:prstGeom prst="rect">
            <a:avLst/>
          </a:prstGeom>
          <a:solidFill>
            <a:srgbClr val="B0ACF2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889000" y="679450"/>
            <a:ext cx="1205460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26">
                <a:solidFill>
                  <a:srgbClr val="4F46E5"/>
                </a:solidFill>
                <a:latin typeface="Onest"/>
              </a:rPr>
              <a:t>Объём рынка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829866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A1830"/>
                </a:solidFill>
                <a:latin typeface="Manrope"/>
              </a:rPr>
              <a:t>Рынок: $100 млрд с CAGR 15% до 2030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429500" y="2731373"/>
            <a:ext cx="463550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1A1830"/>
                </a:solidFill>
                <a:latin typeface="Onest"/>
              </a:rPr>
              <a:t>TAM — $100 млрд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429500" y="2980928"/>
            <a:ext cx="4025900" cy="330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50"/>
              </a:lnSpc>
            </a:pPr>
            <a:r>
              <a:rPr lang="ru-RU" sz="1100">
                <a:solidFill>
                  <a:srgbClr val="626277"/>
                </a:solidFill>
                <a:latin typeface="Onest"/>
              </a:rPr>
              <a:t>Глобальный рынок решений для управления данными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429500" y="3623548"/>
            <a:ext cx="463550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1A1830"/>
                </a:solidFill>
                <a:latin typeface="Onest"/>
              </a:rPr>
              <a:t>SAM — $30 млрд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429500" y="3868658"/>
            <a:ext cx="4635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626277"/>
                </a:solidFill>
                <a:latin typeface="Onest"/>
              </a:rPr>
              <a:t>Сегмент облачных платформ для среднего бизнеса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429500" y="4436348"/>
            <a:ext cx="463550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1A1830"/>
                </a:solidFill>
                <a:latin typeface="Onest"/>
              </a:rPr>
              <a:t>SOM — $5 млрд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429500" y="4681458"/>
            <a:ext cx="4635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626277"/>
                </a:solidFill>
                <a:latin typeface="Onest"/>
              </a:rPr>
              <a:t>Достижимая доля в Северной Америке и Европе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796A8"/>
                </a:solidFill>
                <a:latin typeface="Onest"/>
              </a:rPr>
              <a:t>Gartner, IDC, 2025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826022"/>
            <a:ext cx="1374577" cy="220266"/>
          </a:xfrm>
          <a:prstGeom prst="roundRect">
            <a:avLst>
              <a:gd name="adj" fmla="val 50000"/>
            </a:avLst>
          </a:prstGeom>
          <a:solidFill>
            <a:srgbClr val="DFE0FC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3209528"/>
            <a:ext cx="2936478" cy="1695450"/>
          </a:xfrm>
          <a:prstGeom prst="roundRect">
            <a:avLst>
              <a:gd name="adj" fmla="val 8988"/>
            </a:avLst>
          </a:prstGeom>
          <a:noFill/>
          <a:ln w="6350" cap="flat">
            <a:solidFill>
              <a:srgbClr val="CAC9D7"/>
            </a:solidFill>
          </a:ln>
        </p:spPr>
      </p:sp>
      <p:sp>
        <p:nvSpPr>
          <p:cNvPr id="5" name="card5"/>
          <p:cNvSpPr/>
          <p:nvPr/>
        </p:nvSpPr>
        <p:spPr>
          <a:xfrm>
            <a:off x="4460478" y="3152378"/>
            <a:ext cx="3270945" cy="1809750"/>
          </a:xfrm>
          <a:prstGeom prst="roundRect">
            <a:avLst>
              <a:gd name="adj" fmla="val 8421"/>
            </a:avLst>
          </a:prstGeom>
          <a:solidFill>
            <a:srgbClr val="1A1830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8493423" y="3082528"/>
            <a:ext cx="2936478" cy="1949450"/>
          </a:xfrm>
          <a:prstGeom prst="roundRect">
            <a:avLst>
              <a:gd name="adj" fmla="val 7817"/>
            </a:avLst>
          </a:prstGeom>
          <a:noFill/>
          <a:ln w="6350" cap="flat">
            <a:solidFill>
              <a:srgbClr val="CAC9D7"/>
            </a:solidFill>
          </a:ln>
        </p:spPr>
      </p:sp>
      <p:pic>
        <p:nvPicPr>
          <p:cNvPr id="7" name="pic7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52478" y="3949303"/>
            <a:ext cx="254000" cy="215900"/>
          </a:xfrm>
          <a:prstGeom prst="rect">
            <a:avLst/>
          </a:prstGeom>
        </p:spPr>
      </p:pic>
      <p:pic>
        <p:nvPicPr>
          <p:cNvPr id="8" name="pic8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85423" y="3949303"/>
            <a:ext cx="254000" cy="215900"/>
          </a:xfrm>
          <a:prstGeom prst="rect">
            <a:avLst/>
          </a:prstGeom>
        </p:spPr>
      </p:pic>
      <p:sp>
        <p:nvSpPr>
          <p:cNvPr id="9" name="text9"/>
          <p:cNvSpPr>
            <a:spLocks noChangeArrowheads="1"/>
          </p:cNvSpPr>
          <p:nvPr/>
        </p:nvSpPr>
        <p:spPr>
          <a:xfrm>
            <a:off x="889000" y="1870472"/>
            <a:ext cx="1370600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26">
                <a:solidFill>
                  <a:srgbClr val="4F46E5"/>
                </a:solidFill>
                <a:latin typeface="Onest"/>
              </a:rPr>
              <a:t>Бизнес-модель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2020888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A1830"/>
                </a:solidFill>
                <a:latin typeface="Manrope"/>
              </a:rPr>
              <a:t>Монетизация и юнит-экономика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4516" y="3543538"/>
            <a:ext cx="2931446" cy="1574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140"/>
              </a:lnSpc>
            </a:pPr>
            <a:r>
              <a:rPr lang="ru-RU" sz="950" cap="all" spc="152">
                <a:solidFill>
                  <a:srgbClr val="626277"/>
                </a:solidFill>
                <a:latin typeface="Onest"/>
              </a:rPr>
              <a:t>Поставщик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841732" y="3797538"/>
            <a:ext cx="2777014" cy="2717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2040"/>
              </a:lnSpc>
            </a:pPr>
            <a:r>
              <a:rPr lang="ru-RU" sz="1700" b="1">
                <a:solidFill>
                  <a:srgbClr val="1A1830"/>
                </a:solidFill>
                <a:latin typeface="Onest"/>
              </a:rPr>
              <a:t>Клиент SaaS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60450" y="4128691"/>
            <a:ext cx="2339578" cy="4508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725"/>
              </a:lnSpc>
            </a:pPr>
            <a:r>
              <a:rPr lang="ru-RU" sz="1150">
                <a:solidFill>
                  <a:srgbClr val="626277"/>
                </a:solidFill>
                <a:latin typeface="Onest"/>
              </a:rPr>
              <a:t>Платит подписку за доступ к платформе и аналитике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447778" y="3530838"/>
            <a:ext cx="3296345" cy="1574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140"/>
              </a:lnSpc>
            </a:pPr>
            <a:r>
              <a:rPr lang="ru-RU" sz="950" cap="all" spc="152">
                <a:solidFill>
                  <a:srgbClr val="4F46E5"/>
                </a:solidFill>
                <a:latin typeface="Onest"/>
              </a:rPr>
              <a:t>Платформа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499144" y="3782298"/>
            <a:ext cx="3193613" cy="302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2280"/>
              </a:lnSpc>
            </a:pPr>
            <a:r>
              <a:rPr lang="ru-RU" sz="1900" b="1">
                <a:solidFill>
                  <a:srgbClr val="F1F0FB"/>
                </a:solidFill>
                <a:latin typeface="Onest"/>
              </a:rPr>
              <a:t>Наш продукт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752578" y="4141391"/>
            <a:ext cx="2686745" cy="4508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725"/>
              </a:lnSpc>
            </a:pPr>
            <a:r>
              <a:rPr lang="ru-RU" sz="1150">
                <a:solidFill>
                  <a:srgbClr val="FFFFFF"/>
                </a:solidFill>
                <a:latin typeface="Onest"/>
              </a:rPr>
              <a:t>SaaS-подписка + комиссия с каждой транзакции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495939" y="3416538"/>
            <a:ext cx="2931446" cy="1574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140"/>
              </a:lnSpc>
            </a:pPr>
            <a:r>
              <a:rPr lang="ru-RU" sz="950" cap="all" spc="152">
                <a:solidFill>
                  <a:srgbClr val="626277"/>
                </a:solidFill>
                <a:latin typeface="Onest"/>
              </a:rPr>
              <a:t>Покупатель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791873" y="3673078"/>
            <a:ext cx="2339578" cy="520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2000"/>
              </a:lnSpc>
            </a:pPr>
            <a:r>
              <a:rPr lang="ru-RU" sz="1700" b="1">
                <a:solidFill>
                  <a:srgbClr val="1A1830"/>
                </a:solidFill>
                <a:latin typeface="Onest"/>
              </a:rPr>
              <a:t>Конечный пользователь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791873" y="4255691"/>
            <a:ext cx="2339578" cy="4508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725"/>
              </a:lnSpc>
            </a:pPr>
            <a:r>
              <a:rPr lang="ru-RU" sz="1150">
                <a:solidFill>
                  <a:srgbClr val="626277"/>
                </a:solidFill>
                <a:latin typeface="Onest"/>
              </a:rPr>
              <a:t>Совершает транзакции, с которых мы берём комиссию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698500" y="1883370"/>
            <a:ext cx="3937000" cy="1320800"/>
          </a:xfrm>
          <a:prstGeom prst="roundRect">
            <a:avLst>
              <a:gd name="adj" fmla="val 11538"/>
            </a:avLst>
          </a:prstGeom>
          <a:solidFill>
            <a:srgbClr val="FFFFFF"/>
          </a:solidFill>
          <a:ln>
            <a:noFill/>
          </a:ln>
          <a:effectLst>
            <a:outerShdw blurRad="254000" dist="88900" dir="5400000" rotWithShape="0">
              <a:srgbClr val="141431">
                <a:alpha val="10196"/>
              </a:srgbClr>
            </a:outerShdw>
          </a:effectLst>
        </p:spPr>
      </p:sp>
      <p:sp>
        <p:nvSpPr>
          <p:cNvPr id="4" name="card4"/>
          <p:cNvSpPr/>
          <p:nvPr/>
        </p:nvSpPr>
        <p:spPr>
          <a:xfrm>
            <a:off x="698500" y="3356570"/>
            <a:ext cx="3937000" cy="1320800"/>
          </a:xfrm>
          <a:prstGeom prst="roundRect">
            <a:avLst>
              <a:gd name="adj" fmla="val 11538"/>
            </a:avLst>
          </a:prstGeom>
          <a:solidFill>
            <a:srgbClr val="FFFFFF"/>
          </a:solidFill>
          <a:ln>
            <a:noFill/>
          </a:ln>
          <a:effectLst>
            <a:outerShdw blurRad="254000" dist="88900" dir="5400000" rotWithShape="0">
              <a:srgbClr val="141431">
                <a:alpha val="10196"/>
              </a:srgbClr>
            </a:outerShdw>
          </a:effectLst>
        </p:spPr>
      </p:sp>
      <p:sp>
        <p:nvSpPr>
          <p:cNvPr id="5" name="card5"/>
          <p:cNvSpPr/>
          <p:nvPr/>
        </p:nvSpPr>
        <p:spPr>
          <a:xfrm>
            <a:off x="698500" y="4829770"/>
            <a:ext cx="3937000" cy="1320800"/>
          </a:xfrm>
          <a:prstGeom prst="roundRect">
            <a:avLst>
              <a:gd name="adj" fmla="val 11538"/>
            </a:avLst>
          </a:prstGeom>
          <a:solidFill>
            <a:srgbClr val="FFFFFF"/>
          </a:solidFill>
          <a:ln>
            <a:noFill/>
          </a:ln>
          <a:effectLst>
            <a:outerShdw blurRad="254000" dist="88900" dir="5400000" rotWithShape="0">
              <a:srgbClr val="141431">
                <a:alpha val="10196"/>
              </a:srgbClr>
            </a:outerShdw>
          </a:effectLst>
        </p:spPr>
      </p:sp>
      <p:graphicFrame>
        <p:nvGraphicFramePr>
          <p:cNvPr id="6" name="chart6"/>
          <p:cNvGraphicFramePr/>
          <p:nvPr/>
        </p:nvGraphicFramePr>
        <p:xfrm>
          <a:off x="5181600" y="1883370"/>
          <a:ext cx="6184900" cy="3416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7" name="text7"/>
          <p:cNvSpPr>
            <a:spLocks noChangeArrowheads="1"/>
          </p:cNvSpPr>
          <p:nvPr/>
        </p:nvSpPr>
        <p:spPr>
          <a:xfrm>
            <a:off x="698500" y="1177330"/>
            <a:ext cx="11430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A1830"/>
                </a:solidFill>
                <a:latin typeface="Manrope"/>
              </a:rPr>
              <a:t>Тяга и метрики роста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939800" y="2067520"/>
            <a:ext cx="4089400" cy="419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200"/>
              </a:lnSpc>
            </a:pPr>
            <a:r>
              <a:rPr lang="ru-RU" sz="3200" b="1">
                <a:solidFill>
                  <a:srgbClr val="1A1830"/>
                </a:solidFill>
                <a:latin typeface="Manrope"/>
              </a:rPr>
              <a:t>$120k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939800" y="2552660"/>
            <a:ext cx="4089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26277"/>
                </a:solidFill>
                <a:latin typeface="Onest"/>
              </a:rPr>
              <a:t>Выручка (Q4)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939800" y="2793960"/>
            <a:ext cx="4089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2F7D52"/>
                </a:solidFill>
                <a:latin typeface="Onest"/>
              </a:rPr>
              <a:t>+1100% с Q1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939800" y="3540720"/>
            <a:ext cx="4089400" cy="419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200"/>
              </a:lnSpc>
            </a:pPr>
            <a:r>
              <a:rPr lang="ru-RU" sz="3200" b="1">
                <a:solidFill>
                  <a:srgbClr val="1A1830"/>
                </a:solidFill>
                <a:latin typeface="Manrope"/>
              </a:rPr>
              <a:t>10 000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939800" y="4025860"/>
            <a:ext cx="4089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26277"/>
                </a:solidFill>
                <a:latin typeface="Onest"/>
              </a:rPr>
              <a:t>Пользователи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939800" y="4267160"/>
            <a:ext cx="4089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2F7D52"/>
                </a:solidFill>
                <a:latin typeface="Onest"/>
              </a:rPr>
              <a:t>+900% с Q1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939800" y="5013920"/>
            <a:ext cx="4089400" cy="419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200"/>
              </a:lnSpc>
            </a:pPr>
            <a:r>
              <a:rPr lang="ru-RU" sz="3200" b="1">
                <a:solidFill>
                  <a:srgbClr val="1A1830"/>
                </a:solidFill>
                <a:latin typeface="Manrope"/>
              </a:rPr>
              <a:t>84%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939800" y="5499060"/>
            <a:ext cx="4089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26277"/>
                </a:solidFill>
                <a:latin typeface="Onest"/>
              </a:rPr>
              <a:t>Retention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939800" y="5740360"/>
            <a:ext cx="4089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2F7D52"/>
                </a:solidFill>
                <a:latin typeface="Onest"/>
              </a:rPr>
              <a:t>месяц 3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698500" y="5460960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26277"/>
                </a:solidFill>
                <a:latin typeface="Onest"/>
              </a:rPr>
              <a:t>Выручка выросла в 12 раз за год при retention 84% — сильный product-market fit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796A8"/>
                </a:solidFill>
                <a:latin typeface="Onest"/>
              </a:rPr>
              <a:t>Внутренние данные компании, 2025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53455"/>
            <a:ext cx="1777405" cy="220266"/>
          </a:xfrm>
          <a:prstGeom prst="roundRect">
            <a:avLst>
              <a:gd name="adj" fmla="val 50000"/>
            </a:avLst>
          </a:prstGeom>
          <a:solidFill>
            <a:srgbClr val="DFE0FC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746845"/>
            <a:ext cx="10668000" cy="4114800"/>
          </a:xfrm>
          <a:prstGeom prst="roundRect">
            <a:avLst>
              <a:gd name="adj" fmla="val 3703"/>
            </a:avLst>
          </a:prstGeom>
          <a:noFill/>
          <a:ln w="12700" cap="flat">
            <a:solidFill>
              <a:srgbClr val="D9DCFB"/>
            </a:solidFill>
          </a:ln>
        </p:spPr>
      </p:sp>
      <p:sp>
        <p:nvSpPr>
          <p:cNvPr id="5" name="card5"/>
          <p:cNvSpPr/>
          <p:nvPr/>
        </p:nvSpPr>
        <p:spPr>
          <a:xfrm>
            <a:off x="3815358" y="1759545"/>
            <a:ext cx="1900535" cy="552450"/>
          </a:xfrm>
          <a:prstGeom prst="rect">
            <a:avLst/>
          </a:prstGeom>
          <a:solidFill>
            <a:srgbClr val="D9DCFB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3815358" y="2311995"/>
            <a:ext cx="1900535" cy="552450"/>
          </a:xfrm>
          <a:prstGeom prst="rect">
            <a:avLst/>
          </a:prstGeom>
          <a:solidFill>
            <a:srgbClr val="D9DCFB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3815358" y="2864445"/>
            <a:ext cx="1900535" cy="552450"/>
          </a:xfrm>
          <a:prstGeom prst="rect">
            <a:avLst/>
          </a:prstGeom>
          <a:solidFill>
            <a:srgbClr val="D9DCFB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3815358" y="3416895"/>
            <a:ext cx="1900535" cy="774700"/>
          </a:xfrm>
          <a:prstGeom prst="rect">
            <a:avLst/>
          </a:prstGeom>
          <a:solidFill>
            <a:srgbClr val="D9DCFB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3815358" y="4191595"/>
            <a:ext cx="1900535" cy="552450"/>
          </a:xfrm>
          <a:prstGeom prst="rect">
            <a:avLst/>
          </a:prstGeom>
          <a:solidFill>
            <a:srgbClr val="D9DCFB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3815358" y="4744045"/>
            <a:ext cx="1900535" cy="552450"/>
          </a:xfrm>
          <a:prstGeom prst="rect">
            <a:avLst/>
          </a:prstGeom>
          <a:solidFill>
            <a:srgbClr val="D9DCFB"/>
          </a:solidFill>
          <a:ln>
            <a:noFill/>
          </a:ln>
        </p:spPr>
      </p:sp>
      <p:sp>
        <p:nvSpPr>
          <p:cNvPr id="11" name="card11"/>
          <p:cNvSpPr/>
          <p:nvPr/>
        </p:nvSpPr>
        <p:spPr>
          <a:xfrm>
            <a:off x="3815358" y="5296495"/>
            <a:ext cx="1900535" cy="552450"/>
          </a:xfrm>
          <a:prstGeom prst="rect">
            <a:avLst/>
          </a:prstGeom>
          <a:solidFill>
            <a:srgbClr val="D9DCFB"/>
          </a:solidFill>
          <a:ln>
            <a:noFill/>
          </a:ln>
        </p:spPr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889000" y="697905"/>
            <a:ext cx="1853994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26">
                <a:solidFill>
                  <a:srgbClr val="4F46E5"/>
                </a:solidFill>
                <a:latin typeface="Onest"/>
              </a:rPr>
              <a:t>Конкурентная среда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994370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69">
                <a:solidFill>
                  <a:srgbClr val="1A1830"/>
                </a:solidFill>
                <a:latin typeface="Manrope"/>
              </a:rPr>
              <a:t>Сравнение с конкурентами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965200" y="1921470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A1830"/>
                </a:solidFill>
                <a:latin typeface="Manrope"/>
              </a:rPr>
              <a:t>Критерий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3853904" y="1921470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4F46E5"/>
                </a:solidFill>
                <a:latin typeface="Manrope"/>
              </a:rPr>
              <a:t>Мы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5754449" y="1921470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1A1830"/>
                </a:solidFill>
                <a:latin typeface="Manrope"/>
              </a:rPr>
              <a:t>Конкурент 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654885" y="1921470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1A1830"/>
                </a:solidFill>
                <a:latin typeface="Manrope"/>
              </a:rPr>
              <a:t>Конкурент Б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9555311" y="1921470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1A1830"/>
                </a:solidFill>
                <a:latin typeface="Manrope"/>
              </a:rPr>
              <a:t>Конкурент В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965200" y="2473920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A1830"/>
                </a:solidFill>
                <a:latin typeface="Onest"/>
              </a:rPr>
              <a:t>Цена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3853904" y="2473920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A1830"/>
                </a:solidFill>
                <a:latin typeface="Onest"/>
              </a:rPr>
              <a:t>Средняя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5754449" y="2473920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A1830"/>
                </a:solidFill>
                <a:latin typeface="Onest"/>
              </a:rPr>
              <a:t>Низкая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7654885" y="2473920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A1830"/>
                </a:solidFill>
                <a:latin typeface="Onest"/>
              </a:rPr>
              <a:t>Высокая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9555311" y="2473920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A1830"/>
                </a:solidFill>
                <a:latin typeface="Onest"/>
              </a:rPr>
              <a:t>Средняя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965200" y="3026370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A1830"/>
                </a:solidFill>
                <a:latin typeface="Onest"/>
              </a:rPr>
              <a:t>Функциональность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3853904" y="3026370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A1830"/>
                </a:solidFill>
                <a:latin typeface="Onest"/>
              </a:rPr>
              <a:t>Полный набор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5754449" y="3026370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A1830"/>
                </a:solidFill>
                <a:latin typeface="Onest"/>
              </a:rPr>
              <a:t>Базовый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7654885" y="3026370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A1830"/>
                </a:solidFill>
                <a:latin typeface="Onest"/>
              </a:rPr>
              <a:t>Расширенный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9555311" y="3026370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A1830"/>
                </a:solidFill>
                <a:latin typeface="Onest"/>
              </a:rPr>
              <a:t>Ограниченный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965200" y="3689945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A1830"/>
                </a:solidFill>
                <a:latin typeface="Onest"/>
              </a:rPr>
              <a:t>Целевой сегмент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3993158" y="3581995"/>
            <a:ext cx="1544935" cy="457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750"/>
              </a:lnSpc>
            </a:pPr>
            <a:r>
              <a:rPr lang="ru-RU" sz="1500">
                <a:solidFill>
                  <a:srgbClr val="1A1830"/>
                </a:solidFill>
                <a:latin typeface="Onest"/>
              </a:rPr>
              <a:t>SMB и Enterprise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5754449" y="3689945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A1830"/>
                </a:solidFill>
                <a:latin typeface="Onest"/>
              </a:rPr>
              <a:t>Масс-маркет</a:t>
            </a:r>
          </a:p>
        </p:txBody>
      </p:sp>
      <p:sp>
        <p:nvSpPr>
          <p:cNvPr id="32" name="text32"/>
          <p:cNvSpPr>
            <a:spLocks noChangeArrowheads="1"/>
          </p:cNvSpPr>
          <p:nvPr/>
        </p:nvSpPr>
        <p:spPr>
          <a:xfrm>
            <a:off x="7654885" y="3689945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A1830"/>
                </a:solidFill>
                <a:latin typeface="Onest"/>
              </a:rPr>
              <a:t>Enterprise</a:t>
            </a:r>
          </a:p>
        </p:txBody>
      </p:sp>
      <p:sp>
        <p:nvSpPr>
          <p:cNvPr id="33" name="text33"/>
          <p:cNvSpPr>
            <a:spLocks noChangeArrowheads="1"/>
          </p:cNvSpPr>
          <p:nvPr/>
        </p:nvSpPr>
        <p:spPr>
          <a:xfrm>
            <a:off x="9555311" y="3689945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A1830"/>
                </a:solidFill>
                <a:latin typeface="Onest"/>
              </a:rPr>
              <a:t>SMB</a:t>
            </a:r>
          </a:p>
        </p:txBody>
      </p:sp>
      <p:sp>
        <p:nvSpPr>
          <p:cNvPr id="34" name="text34"/>
          <p:cNvSpPr>
            <a:spLocks noChangeArrowheads="1"/>
          </p:cNvSpPr>
          <p:nvPr/>
        </p:nvSpPr>
        <p:spPr>
          <a:xfrm>
            <a:off x="965200" y="4353520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A1830"/>
                </a:solidFill>
                <a:latin typeface="Onest"/>
              </a:rPr>
              <a:t>Скорость внедрения</a:t>
            </a:r>
          </a:p>
        </p:txBody>
      </p:sp>
      <p:sp>
        <p:nvSpPr>
          <p:cNvPr id="35" name="text35"/>
          <p:cNvSpPr>
            <a:spLocks noChangeArrowheads="1"/>
          </p:cNvSpPr>
          <p:nvPr/>
        </p:nvSpPr>
        <p:spPr>
          <a:xfrm>
            <a:off x="3853904" y="4353520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A1830"/>
                </a:solidFill>
                <a:latin typeface="Onest"/>
              </a:rPr>
              <a:t>2 недели</a:t>
            </a:r>
          </a:p>
        </p:txBody>
      </p:sp>
      <p:sp>
        <p:nvSpPr>
          <p:cNvPr id="36" name="text36"/>
          <p:cNvSpPr>
            <a:spLocks noChangeArrowheads="1"/>
          </p:cNvSpPr>
          <p:nvPr/>
        </p:nvSpPr>
        <p:spPr>
          <a:xfrm>
            <a:off x="5754449" y="4353520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A1830"/>
                </a:solidFill>
                <a:latin typeface="Onest"/>
              </a:rPr>
              <a:t>1 месяц</a:t>
            </a:r>
          </a:p>
        </p:txBody>
      </p:sp>
      <p:sp>
        <p:nvSpPr>
          <p:cNvPr id="37" name="text37"/>
          <p:cNvSpPr>
            <a:spLocks noChangeArrowheads="1"/>
          </p:cNvSpPr>
          <p:nvPr/>
        </p:nvSpPr>
        <p:spPr>
          <a:xfrm>
            <a:off x="7654885" y="4353520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A1830"/>
                </a:solidFill>
                <a:latin typeface="Onest"/>
              </a:rPr>
              <a:t>3 месяца</a:t>
            </a:r>
          </a:p>
        </p:txBody>
      </p:sp>
      <p:sp>
        <p:nvSpPr>
          <p:cNvPr id="38" name="text38"/>
          <p:cNvSpPr>
            <a:spLocks noChangeArrowheads="1"/>
          </p:cNvSpPr>
          <p:nvPr/>
        </p:nvSpPr>
        <p:spPr>
          <a:xfrm>
            <a:off x="9555311" y="4353520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A1830"/>
                </a:solidFill>
                <a:latin typeface="Onest"/>
              </a:rPr>
              <a:t>1 месяц</a:t>
            </a:r>
          </a:p>
        </p:txBody>
      </p:sp>
      <p:sp>
        <p:nvSpPr>
          <p:cNvPr id="39" name="text39"/>
          <p:cNvSpPr>
            <a:spLocks noChangeArrowheads="1"/>
          </p:cNvSpPr>
          <p:nvPr/>
        </p:nvSpPr>
        <p:spPr>
          <a:xfrm>
            <a:off x="965200" y="4905970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A1830"/>
                </a:solidFill>
                <a:latin typeface="Onest"/>
              </a:rPr>
              <a:t>Интеграции</a:t>
            </a:r>
          </a:p>
        </p:txBody>
      </p:sp>
      <p:sp>
        <p:nvSpPr>
          <p:cNvPr id="40" name="text40"/>
          <p:cNvSpPr>
            <a:spLocks noChangeArrowheads="1"/>
          </p:cNvSpPr>
          <p:nvPr/>
        </p:nvSpPr>
        <p:spPr>
          <a:xfrm>
            <a:off x="3853904" y="4905970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A1830"/>
                </a:solidFill>
                <a:latin typeface="Onest"/>
              </a:rPr>
              <a:t>50+</a:t>
            </a:r>
          </a:p>
        </p:txBody>
      </p:sp>
      <p:sp>
        <p:nvSpPr>
          <p:cNvPr id="41" name="text41"/>
          <p:cNvSpPr>
            <a:spLocks noChangeArrowheads="1"/>
          </p:cNvSpPr>
          <p:nvPr/>
        </p:nvSpPr>
        <p:spPr>
          <a:xfrm>
            <a:off x="5754449" y="4905970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A1830"/>
                </a:solidFill>
                <a:latin typeface="Onest"/>
              </a:rPr>
              <a:t>10</a:t>
            </a:r>
          </a:p>
        </p:txBody>
      </p:sp>
      <p:sp>
        <p:nvSpPr>
          <p:cNvPr id="42" name="text42"/>
          <p:cNvSpPr>
            <a:spLocks noChangeArrowheads="1"/>
          </p:cNvSpPr>
          <p:nvPr/>
        </p:nvSpPr>
        <p:spPr>
          <a:xfrm>
            <a:off x="7654885" y="4905970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A1830"/>
                </a:solidFill>
                <a:latin typeface="Onest"/>
              </a:rPr>
              <a:t>30</a:t>
            </a:r>
          </a:p>
        </p:txBody>
      </p:sp>
      <p:sp>
        <p:nvSpPr>
          <p:cNvPr id="43" name="text43"/>
          <p:cNvSpPr>
            <a:spLocks noChangeArrowheads="1"/>
          </p:cNvSpPr>
          <p:nvPr/>
        </p:nvSpPr>
        <p:spPr>
          <a:xfrm>
            <a:off x="9555311" y="4905970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A1830"/>
                </a:solidFill>
                <a:latin typeface="Onest"/>
              </a:rPr>
              <a:t>15</a:t>
            </a:r>
          </a:p>
        </p:txBody>
      </p:sp>
      <p:sp>
        <p:nvSpPr>
          <p:cNvPr id="44" name="text44"/>
          <p:cNvSpPr>
            <a:spLocks noChangeArrowheads="1"/>
          </p:cNvSpPr>
          <p:nvPr/>
        </p:nvSpPr>
        <p:spPr>
          <a:xfrm>
            <a:off x="965200" y="5458420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A1830"/>
                </a:solidFill>
                <a:latin typeface="Onest"/>
              </a:rPr>
              <a:t>Технология</a:t>
            </a:r>
          </a:p>
        </p:txBody>
      </p:sp>
      <p:sp>
        <p:nvSpPr>
          <p:cNvPr id="45" name="text45"/>
          <p:cNvSpPr>
            <a:spLocks noChangeArrowheads="1"/>
          </p:cNvSpPr>
          <p:nvPr/>
        </p:nvSpPr>
        <p:spPr>
          <a:xfrm>
            <a:off x="3853904" y="5458420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A1830"/>
                </a:solidFill>
                <a:latin typeface="Onest"/>
              </a:rPr>
              <a:t>AI-ядро</a:t>
            </a:r>
          </a:p>
        </p:txBody>
      </p:sp>
      <p:sp>
        <p:nvSpPr>
          <p:cNvPr id="46" name="text46"/>
          <p:cNvSpPr>
            <a:spLocks noChangeArrowheads="1"/>
          </p:cNvSpPr>
          <p:nvPr/>
        </p:nvSpPr>
        <p:spPr>
          <a:xfrm>
            <a:off x="5754449" y="5458420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A1830"/>
                </a:solidFill>
                <a:latin typeface="Onest"/>
              </a:rPr>
              <a:t>Нет</a:t>
            </a:r>
          </a:p>
        </p:txBody>
      </p:sp>
      <p:sp>
        <p:nvSpPr>
          <p:cNvPr id="47" name="text47"/>
          <p:cNvSpPr>
            <a:spLocks noChangeArrowheads="1"/>
          </p:cNvSpPr>
          <p:nvPr/>
        </p:nvSpPr>
        <p:spPr>
          <a:xfrm>
            <a:off x="7654885" y="5458420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A1830"/>
                </a:solidFill>
                <a:latin typeface="Onest"/>
              </a:rPr>
              <a:t>Частично</a:t>
            </a:r>
          </a:p>
        </p:txBody>
      </p:sp>
      <p:sp>
        <p:nvSpPr>
          <p:cNvPr id="48" name="text48"/>
          <p:cNvSpPr>
            <a:spLocks noChangeArrowheads="1"/>
          </p:cNvSpPr>
          <p:nvPr/>
        </p:nvSpPr>
        <p:spPr>
          <a:xfrm>
            <a:off x="9555311" y="5458420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A1830"/>
                </a:solidFill>
                <a:latin typeface="Onest"/>
              </a:rPr>
              <a:t>Нет</a:t>
            </a:r>
          </a:p>
        </p:txBody>
      </p:sp>
      <p:sp>
        <p:nvSpPr>
          <p:cNvPr id="49" name="text49"/>
          <p:cNvSpPr>
            <a:spLocks noChangeArrowheads="1"/>
          </p:cNvSpPr>
          <p:nvPr/>
        </p:nvSpPr>
        <p:spPr>
          <a:xfrm>
            <a:off x="762000" y="6010235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26277"/>
                </a:solidFill>
                <a:latin typeface="Onest"/>
              </a:rPr>
              <a:t>Мы выигрываем по скорости внедрения и числу интеграций при сопоставимой цене.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49077"/>
            <a:ext cx="917773" cy="220266"/>
          </a:xfrm>
          <a:prstGeom prst="roundRect">
            <a:avLst>
              <a:gd name="adj" fmla="val 50000"/>
            </a:avLst>
          </a:prstGeom>
          <a:solidFill>
            <a:srgbClr val="DFE0FC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2705001" y="2163763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D9DCFB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8216900" y="2163763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D9DCFB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2705100" y="4414143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D9DCFB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8216801" y="4414143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D9DCFB"/>
          </a:solidFill>
          <a:ln>
            <a:noFill/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889000" y="593527"/>
            <a:ext cx="822436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26">
                <a:solidFill>
                  <a:srgbClr val="4F46E5"/>
                </a:solidFill>
                <a:latin typeface="Onest"/>
              </a:rPr>
              <a:t>Команда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194792"/>
            <a:ext cx="11303000" cy="4927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71">
                <a:solidFill>
                  <a:srgbClr val="1A1830"/>
                </a:solidFill>
                <a:latin typeface="Manrope"/>
              </a:rPr>
              <a:t>Основатели и ключевые сотрудники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2578001" y="2547303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4F46E5"/>
                </a:solidFill>
                <a:latin typeface="Manrope"/>
              </a:rPr>
              <a:t>АС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2214017" y="3598863"/>
            <a:ext cx="2252067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A1830"/>
                </a:solidFill>
                <a:latin typeface="Manrope"/>
              </a:rPr>
              <a:t>Анна Соколова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2385276" y="3895348"/>
            <a:ext cx="1909548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4F46E5"/>
                </a:solidFill>
                <a:latin typeface="Onest"/>
              </a:rPr>
              <a:t>CEO, сооснователь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089900" y="2547303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4F46E5"/>
                </a:solidFill>
                <a:latin typeface="Manrope"/>
              </a:rPr>
              <a:t>ДВ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03887" y="3598863"/>
            <a:ext cx="2496026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A1830"/>
                </a:solidFill>
                <a:latin typeface="Manrope"/>
              </a:rPr>
              <a:t>Дмитрий Волков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898862" y="3895348"/>
            <a:ext cx="1905976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4F46E5"/>
                </a:solidFill>
                <a:latin typeface="Onest"/>
              </a:rPr>
              <a:t>CTO, сооснователь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2578100" y="4797683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4F46E5"/>
                </a:solidFill>
                <a:latin typeface="Manrope"/>
              </a:rPr>
              <a:t>МИ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2186265" y="5849243"/>
            <a:ext cx="2307669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A1830"/>
                </a:solidFill>
                <a:latin typeface="Manrope"/>
              </a:rPr>
              <a:t>Мария Иванова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2387767" y="6145728"/>
            <a:ext cx="1904667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4F46E5"/>
                </a:solidFill>
                <a:latin typeface="Onest"/>
              </a:rPr>
              <a:t>CPO, сооснователь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089801" y="4797683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4F46E5"/>
                </a:solidFill>
                <a:latin typeface="Manrope"/>
              </a:rPr>
              <a:t>ИП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7831911" y="5849243"/>
            <a:ext cx="2039779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A1830"/>
                </a:solidFill>
                <a:latin typeface="Manrope"/>
              </a:rPr>
              <a:t>Игорь Петров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7788372" y="6145728"/>
            <a:ext cx="2126956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4F46E5"/>
                </a:solidFill>
                <a:latin typeface="Onest"/>
              </a:rPr>
              <a:t>Ведущий AI-инженер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для инвесторов (pitch deck)</dc:title>
  <dc:creator>Слайда</dc:creator>
</cp:coreProperties>
</file>