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  <p:sldId id="266" r:id="rId111"/>
  </p:sldIdLst>
  <p:sldSz cx="12192000" cy="6858000"/>
  <p:notesSz cx="6858000" cy="9144000"/>
  <p:embeddedFontLst>
    <p:embeddedFont>
      <p:font typeface="Golos Text"/>
      <p:regular r:id="rIdFont0"/>
      <p:bold r:id="rIdFont1"/>
    </p:embeddedFont>
    <p:embeddedFont>
      <p:font typeface="Lora"/>
      <p:regular r:id="rIdFont4"/>
      <p:bold r:id="rIdFont5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111" Type="http://schemas.openxmlformats.org/officeDocument/2006/relationships/slide" Target="slides/slide11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6E1E2A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rgbClr val="AE7C7B"/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rgbClr val="502527"/>
              </a:solidFill>
              <a:ln>
                <a:noFill/>
              </a:ln>
            </c:spPr>
          </c:dPt>
          <c:dPt>
            <c:idx val="3"/>
            <c:bubble3D val="0"/>
            <c:spPr>
              <a:solidFill>
                <a:srgbClr val="D2B5B1"/>
              </a:solidFill>
              <a:ln>
                <a:noFill/>
              </a:ln>
            </c:spPr>
          </c:dPt>
          <c:dLbls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Sheet1!$A$2:$A$5</c:f>
              <c:strCache>
                <c:ptCount val="4"/>
                <c:pt idx="0">
                  <c:v>Работа на заводе, утренние смены</c:v>
                </c:pt>
                <c:pt idx="1">
                  <c:v>Заводской двор и школьный сад</c:v>
                </c:pt>
                <c:pt idx="2">
                  <c:v>Первый асфальт и скамейки у ворот</c:v>
                </c:pt>
                <c:pt idx="3">
                  <c:v>Вечерние прогулки по улице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8</c:v>
                </c:pt>
                <c:pt idx="2">
                  <c:v>7</c:v>
                </c:pt>
                <c:pt idx="3">
                  <c:v>5</c:v>
                </c:pt>
              </c:numCache>
            </c:numRef>
          </c:val>
        </c:ser>
        <c:firstSliceAng val="0"/>
        <c:holeSize val="70"/>
      </c:doughnutChart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400">
          <a:solidFill>
            <a:srgbClr val="706C67"/>
          </a:solidFill>
          <a:latin typeface="+mn-lt"/>
        </a:defRPr>
      </a:pPr>
      <a:endParaRPr lang="ru-RU"/>
    </a:p>
  </c:tx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6E1E2A"/>
            </a:solidFill>
            <a:ln>
              <a:noFill/>
            </a:ln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2A2622"/>
                        </a:solidFill>
                        <a:latin typeface="+mn-lt"/>
                      </a:rPr>
                      <a:t>39 из 43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2A2622"/>
                        </a:solidFill>
                        <a:latin typeface="+mn-lt"/>
                      </a:rPr>
                      <a:t>35 из 43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ru-RU" sz="2000" b="1">
                        <a:solidFill>
                          <a:srgbClr val="2A2622"/>
                        </a:solidFill>
                        <a:latin typeface="+mn-lt"/>
                      </a:rPr>
                      <a:t>41 из 43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Sheet1!$A$2:$A$4</c:f>
              <c:strCache>
                <c:ptCount val="3"/>
                <c:pt idx="0">
                  <c:v>Узнали новое об улице</c:v>
                </c:pt>
                <c:pt idx="1">
                  <c:v>Запомнили не менее двух точек маршрута</c:v>
                </c:pt>
                <c:pt idx="2">
                  <c:v>Порекомендовали бы экскурсию другим классам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39</c:v>
                </c:pt>
                <c:pt idx="1">
                  <c:v>35</c:v>
                </c:pt>
                <c:pt idx="2">
                  <c:v>41</c:v>
                </c:pt>
              </c:numCache>
            </c:numRef>
          </c:val>
        </c:ser>
        <c:gapWidth val="60"/>
        <c:axId val="101"/>
        <c:axId val="102"/>
      </c:barChart>
      <c:catAx>
        <c:axId val="101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2A2622"/>
                </a:solidFill>
                <a:latin typeface="+mn-lt"/>
              </a:defRPr>
            </a:pPr>
            <a:endParaRPr lang="ru-RU"/>
          </a:p>
        </c:txPr>
        <c:crossAx val="102"/>
      </c:catAx>
      <c:valAx>
        <c:axId val="102"/>
        <c:scaling>
          <c:orientation val="minMax"/>
        </c:scaling>
        <c:delete val="1"/>
        <c:axPos val="b"/>
        <c:majorTickMark val="none"/>
        <c:minorTickMark val="none"/>
        <c:tickLblPos val="none"/>
        <c:crossAx val="101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600">
          <a:solidFill>
            <a:srgbClr val="706C67"/>
          </a:solidFill>
          <a:latin typeface="+mn-lt"/>
        </a:defRPr>
      </a:pPr>
      <a:endParaRPr lang="ru-RU"/>
    </a:p>
  </c:txPr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Добрый день, уважаемые члены комиссии. Тема моего индивидуального проекта по краеведению — «История улицы Заводской: от рабочей слободы до пешеходного центра». Работа выполнена в 2026/2027 учебном году, город Зареченск. В основе проекта — архивные документы, интервью со старожилами и сравнение карт разных лет. Результат работы — экскурсионный маршрут по улице из шести точек, который уже прошли школьники.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Улицу Заводскую в Зареченске знают все — это любимое место прогулок. Но мало кто задумывается, что она выросла из рабочей слободы при заводе и что её история нигде не собрана. Старые дома слободы постепенно перестраивают и сносят, и вместе с ними уходит память о том, как жила улица. Именно поэтому я выбрал эту тему: городу не хватает собранной истории Заводской и экскурсии по ней. Дальше я расскажу, какую цель поставил и какие задачи нужно решить.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Цель нашего проекта звучит так: восстановить историю улицы Заводской и представить её в виде экскурсионного маршрута. Чтобы цель не осталась общим пожеланием, мы разбили её на четыре конкретные задачи. Первая — работа с архивом: документы 1952, 1968 и 1985 годов дают нам официальную канву изменений улицы. Вторая — интервью со старожилами, ведь документы не сохраняют живых деталей быта. Третья — сравнение планов и карт разных лет, чтобы увидеть, как менялась застройка. И четвёртая, итоговая, — разработать и апробировать маршрут из шести точек. Именно эти четыре задачи задают структуру всей дальнейшей работы.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Чтобы получить достоверный результат, я определил объект и предмет исследования. Объект — сама улица Заводская, а предмет — то, как менялись её облик и назначение с середины прошлого века до сегодняшнего дня. Для этого я использую несколько методов: анализ архивных документов 1952, 1968 и 1985 годов, сравнение карт разных лет, интервью со старожилами и письменный опрос участников экскурсии. Каждый метод дополняет другие: документы дают точные факты, а рассказы жителей — живые детали, которых нет в бумагах. Такое сочетание позволяет увидеть картину объёмно и не ошибиться в выводах.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 весь проект у нас ушло полгода. Осенью мы определили тему, поставили цель и задачи и ушли в архив — там легли в основу документы 1952, 1968 и 1985 годов. К концу осени к документам добавились девять интервью со старожилами и сравнение карт разных лет. Январь стал самым плотным месяцем: мы собрали маршрут из шести точек и сразу провели его для двух классов, всего 43 участника. В феврале оставалось обработать анкеты и свести выводы по задачам — что именно мы нашли в архиве, сейчас и покажу.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 архиве мы работали с тремя датами — 1952, 1968 и 1985 годом. В документах 1952 года улица описана как рабочая слобода при заводе: одноэтажные деревянные дома, грунтовая дорога, никакого благоустройства. К 1968 году появляются первые каменные дома, тротуар и автобусный маршрут — это уже заметный шаг к городской жизни. А в 1985 году мы видим пятиэтажки, магазины, остановку и резкий рост транспорта. Получается, что всего за 33 года улица сменила назначение: из заводской окраины превратилась в жилой центр. Именно эти документы стали основой для маршрута, о котором расскажу дальше.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Мы записали интервью с девятью старожилами улицы — это люди, которые живут здесь с детства. Почти все, девять из девяти, первым делом вспоминали завод и утренние смены: гудок, поток людей с сумками, кто-то бежал, боясь опоздать. Восемь человек говорили про заводской двор и школьный сад — это было место, где играла вся детвора. Семь вспомнили, как появился первый асфальт и скамейки у ворот: по ним видно, как слобода постепенно становилась обычной городской улицей. А вечерние прогулки упомянули пятеро — это уже про то, какой улица стала позже. Именно эти сюжеты легли в основу экскурсионного маршрута, о котором я расскажу дальше.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Продукт проекта — экскурсионный маршрут из шести точек. Мы выстроили его по хронологии улицы: начинаем у места бывшей заводской проходной, где когда-то начиналась рабочая слобода, и заканчиваем выходом к современной пешеходной зоне. Для каждой точки указано, что мы показываем и чем она подтверждается — архивным документом или рассказом старожила. Например, дом первого каменного строительства опирается на документы 1968 года, а двор слободы — на воспоминания жителей. Так маршрут соединяет сухие архивные факты с живой памятью людей.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Маршрут мы опробовали на двух классах — всего 43 участника. После экскурсии провели короткий опрос: 39 ребят из 43 сказали, что узнали об улице что-то новое, 35 запомнили как минимум две точки маршрута, а 41 порекомендовали бы экскурсию другим классам. Для нас это главный показатель: маршрут не только интересен, но и запоминается. Значит, продукт готов к тому, чтобы им пользовались не только в нашей школе.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Теперь подведём итог по каждой из четырёх задач. Первая — архив: документы 1952, 1968 и 1985 годов прямо показывают, как деревянная рабочая слобода постепенно превращалась в каменную застройку и пешеходный центр. Вторая — интервью: девять старожилов рассказали то, чего в бумагах нет, — про быт, праздники и соседей. Третья — сравнение карт: границы улицы менялись, и это видно по планам разных лет. Четвёртая — апробация: маршрут прошли 43 участника из двух классов, и отзывы после экскурсии были положительными. Значит, цель проекта достигнута, а каждая задача получила подтверждённый результат.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 этом работа над проектом не заканчивается. В марте — мае 2027 года мы планируем дополнить маршрут двумя точками, чтобы он стал полнее, и подготовить текст экскурсии для самостоятельного прохождения — тогда по улице Заводской сможет пройти любой желающий без экскурсовода. Кроме того, проведём экскурсии ещё для трёх классов и продолжим собирать отзывы. И самое важное: все собранные материалы — документы, фотографии, записи интервью — мы передадим в городской краеведческий музей и школьную библиотеку, чтобы они были доступны и после защиты проекта.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b3d216b3bd54b6b2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fa0828dc5a5828a8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b7cf3db4066191a4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655f77e64ebad68b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e141f1f422d1269c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2c8f7a341ca0fa28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2f4df1e512ea5814.png"/><Relationship Id="rIdChart0" Type="http://schemas.openxmlformats.org/officeDocument/2006/relationships/chart" Target="../charts/char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b7cf3db4066191a4.png"/><Relationship Id="rId4" Type="http://schemas.openxmlformats.org/officeDocument/2006/relationships/image" Target="../media/m4deea17ecb550232.png"/><Relationship Id="rId5" Type="http://schemas.openxmlformats.org/officeDocument/2006/relationships/image" Target="../media/m5aef9a45b0e6f10d.svg"/><Relationship Id="rId6" Type="http://schemas.openxmlformats.org/officeDocument/2006/relationships/image" Target="../media/m0ab0c8373ef847e1.png"/><Relationship Id="rId8" Type="http://schemas.openxmlformats.org/officeDocument/2006/relationships/image" Target="../media/m3622188432a097f9.png"/><Relationship Id="rId9" Type="http://schemas.openxmlformats.org/officeDocument/2006/relationships/image" Target="../media/med1031c5080ce252.svg"/><Relationship Id="rId10" Type="http://schemas.openxmlformats.org/officeDocument/2006/relationships/image" Target="../media/mf8e46ded0b8e72e8.png"/><Relationship Id="rId11" Type="http://schemas.openxmlformats.org/officeDocument/2006/relationships/image" Target="../media/m07155a72809e171e.svg"/><Relationship Id="rId12" Type="http://schemas.openxmlformats.org/officeDocument/2006/relationships/image" Target="../media/m8ab56caf732b2c8b.png"/><Relationship Id="rId13" Type="http://schemas.openxmlformats.org/officeDocument/2006/relationships/image" Target="../media/m2e371dd350b106b9.svg"/><Relationship Id="rId14" Type="http://schemas.openxmlformats.org/officeDocument/2006/relationships/image" Target="../media/m97784d979bc222f0.png"/><Relationship Id="rId15" Type="http://schemas.openxmlformats.org/officeDocument/2006/relationships/image" Target="../media/m8a0093662adbd24a.sv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2f4df1e512ea5814.png"/><Relationship Id="rIdChart0" Type="http://schemas.openxmlformats.org/officeDocument/2006/relationships/chart" Target="../charts/char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b7cf3db4066191a4.png"/><Relationship Id="rId4" Type="http://schemas.openxmlformats.org/officeDocument/2006/relationships/image" Target="../media/mf0c7fda7f96406de.png"/><Relationship Id="rId5" Type="http://schemas.openxmlformats.org/officeDocument/2006/relationships/image" Target="../media/m5aef9a45b0e6f10d.svg"/><Relationship Id="rId6" Type="http://schemas.openxmlformats.org/officeDocument/2006/relationships/image" Target="../media/m4c1c9d7aed6083ae.png"/><Relationship Id="rId8" Type="http://schemas.openxmlformats.org/officeDocument/2006/relationships/image" Target="../media/m1681709047804529.png"/><Relationship Id="rId9" Type="http://schemas.openxmlformats.org/officeDocument/2006/relationships/image" Target="../media/med1031c5080ce252.svg"/><Relationship Id="rId10" Type="http://schemas.openxmlformats.org/officeDocument/2006/relationships/image" Target="../media/m355a75b708a04225.png"/><Relationship Id="rId11" Type="http://schemas.openxmlformats.org/officeDocument/2006/relationships/image" Target="../media/m07155a72809e171e.sv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m2f4df1e512ea5814.png"/><Relationship Id="rId4" Type="http://schemas.openxmlformats.org/officeDocument/2006/relationships/image" Target="../media/m2749c864704a62f2.png"/><Relationship Id="rId5" Type="http://schemas.openxmlformats.org/officeDocument/2006/relationships/image" Target="../media/md27f23462e3e346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6E1E2A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155700" y="635000"/>
            <a:ext cx="401072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2A2622"/>
                </a:solidFill>
                <a:latin typeface="Golos Text"/>
              </a:rPr>
              <a:t>Зареченск · Индивидуальный проект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536204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6E1E2A"/>
                </a:solidFill>
                <a:latin typeface="Golos Text"/>
              </a:rPr>
              <a:t>Индивидуальный проект · Краеведение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1815604"/>
            <a:ext cx="9423400" cy="217279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spc="-53">
                <a:solidFill>
                  <a:srgbClr val="2A2622"/>
                </a:solidFill>
                <a:latin typeface="Lora"/>
              </a:rPr>
              <a:t>История улицы Заводской: от рабочей слободы до пешеходного центра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4058245"/>
            <a:ext cx="70104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706C67"/>
                </a:solidFill>
                <a:latin typeface="Golos Text"/>
              </a:rPr>
              <a:t>Исследование о том, как улица Заводской слободы стала пешеходным центром Зареченска: архивные документы, интервью со старожилами и экскурсионный маршрут по шести точкам.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5892800"/>
            <a:ext cx="1631807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06C67"/>
                </a:solidFill>
                <a:latin typeface="Golos Text"/>
              </a:rPr>
              <a:t>Автор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6089015"/>
            <a:ext cx="1510903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A2622"/>
                </a:solidFill>
                <a:latin typeface="Golos Text"/>
              </a:rPr>
              <a:t>Артём Ковалёв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2427486" y="5892800"/>
            <a:ext cx="2271887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06C67"/>
                </a:solidFill>
                <a:latin typeface="Golos Text"/>
              </a:rPr>
              <a:t>Роль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2427486" y="6089015"/>
            <a:ext cx="2150983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A2622"/>
                </a:solidFill>
                <a:latin typeface="Golos Text"/>
              </a:rPr>
              <a:t>Ученик 10 «А» класса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626372" y="5892800"/>
            <a:ext cx="6559451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706C67"/>
                </a:solidFill>
                <a:latin typeface="Golos Text"/>
              </a:rPr>
              <a:t>Аудитория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626372" y="6089015"/>
            <a:ext cx="6559451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2A2622"/>
                </a:solidFill>
                <a:latin typeface="Golos Text"/>
              </a:rPr>
              <a:t>Защита индивидуального проекта · Зареченск, 2026/2027 учебный год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38328" y="2049206"/>
            <a:ext cx="161645" cy="161645"/>
          </a:xfrm>
          <a:prstGeom prst="roundRect">
            <a:avLst>
              <a:gd name="adj" fmla="val 29462"/>
            </a:avLst>
          </a:prstGeom>
          <a:solidFill>
            <a:srgbClr val="6E1E2A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38328" y="2978687"/>
            <a:ext cx="161645" cy="161645"/>
          </a:xfrm>
          <a:prstGeom prst="roundRect">
            <a:avLst>
              <a:gd name="adj" fmla="val 29462"/>
            </a:avLst>
          </a:prstGeom>
          <a:solidFill>
            <a:srgbClr val="6E1E2A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38328" y="3908168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6E1E2A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738328" y="4837650"/>
            <a:ext cx="161645" cy="161644"/>
          </a:xfrm>
          <a:prstGeom prst="roundRect">
            <a:avLst>
              <a:gd name="adj" fmla="val 29462"/>
            </a:avLst>
          </a:prstGeom>
          <a:solidFill>
            <a:srgbClr val="6E1E2A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117600" y="806748"/>
            <a:ext cx="1482130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6E1E2A"/>
                </a:solidFill>
                <a:latin typeface="Golos Text"/>
              </a:rPr>
              <a:t>Актуальность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1001018"/>
            <a:ext cx="11303000" cy="519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37">
                <a:solidFill>
                  <a:srgbClr val="2A2622"/>
                </a:solidFill>
                <a:latin typeface="Lora"/>
              </a:rPr>
              <a:t>Почему именно улица Заводская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9500" y="1970683"/>
            <a:ext cx="9232900" cy="688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2A2622"/>
                </a:solidFill>
                <a:latin typeface="Golos Text"/>
              </a:rPr>
              <a:t>Старейшая улица города</a:t>
            </a:r>
            <a:r>
              <a:rPr lang="ru-RU" sz="1900">
                <a:solidFill>
                  <a:srgbClr val="2A2622"/>
                </a:solidFill>
                <a:latin typeface="Golos Text"/>
              </a:rPr>
              <a:t> Заводская выросла из рабочей слободы при заводе и хранит следы нескольких эпох застройки.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9500" y="2900164"/>
            <a:ext cx="9232900" cy="688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2A2622"/>
                </a:solidFill>
                <a:latin typeface="Golos Text"/>
              </a:rPr>
              <a:t>История не собрана</a:t>
            </a:r>
            <a:r>
              <a:rPr lang="ru-RU" sz="1900">
                <a:solidFill>
                  <a:srgbClr val="2A2622"/>
                </a:solidFill>
                <a:latin typeface="Golos Text"/>
              </a:rPr>
              <a:t> Ни в одной работе не описана история улицы, ни одной экскурсии по ней не проводится.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9500" y="3829645"/>
            <a:ext cx="9232900" cy="688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2A2622"/>
                </a:solidFill>
                <a:latin typeface="Golos Text"/>
              </a:rPr>
              <a:t>Память уходит вместе с домами</a:t>
            </a:r>
            <a:r>
              <a:rPr lang="ru-RU" sz="1900">
                <a:solidFill>
                  <a:srgbClr val="2A2622"/>
                </a:solidFill>
                <a:latin typeface="Golos Text"/>
              </a:rPr>
              <a:t> Старые дома слободы перестраиваются и сносятся, а вместе с ними исчезает память о прошлом.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79500" y="4759127"/>
            <a:ext cx="9232900" cy="688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rgbClr val="2A2622"/>
                </a:solidFill>
                <a:latin typeface="Golos Text"/>
              </a:rPr>
              <a:t>Горожане знают улицу только как место прогулок</a:t>
            </a:r>
            <a:r>
              <a:rPr lang="ru-RU" sz="1900">
                <a:solidFill>
                  <a:srgbClr val="2A2622"/>
                </a:solidFill>
                <a:latin typeface="Golos Text"/>
              </a:rPr>
              <a:t> Жители и гости города гуляют по Заводской, но почти ничего не знают о её прошлом.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5840968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Улица Заводская: от рабочей слободы до пешеходного центра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28961"/>
            <a:ext cx="52578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4" name="card4"/>
          <p:cNvSpPr/>
          <p:nvPr/>
        </p:nvSpPr>
        <p:spPr>
          <a:xfrm>
            <a:off x="6172200" y="1528961"/>
            <a:ext cx="52578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5" name="card5"/>
          <p:cNvSpPr/>
          <p:nvPr/>
        </p:nvSpPr>
        <p:spPr>
          <a:xfrm>
            <a:off x="762000" y="3825180"/>
            <a:ext cx="52578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6" name="card6"/>
          <p:cNvSpPr/>
          <p:nvPr/>
        </p:nvSpPr>
        <p:spPr>
          <a:xfrm>
            <a:off x="6172200" y="3825180"/>
            <a:ext cx="5257800" cy="2143820"/>
          </a:xfrm>
          <a:prstGeom prst="roundRect">
            <a:avLst>
              <a:gd name="adj" fmla="val 888"/>
            </a:avLst>
          </a:prstGeom>
          <a:noFill/>
          <a:ln w="6350" cap="flat">
            <a:solidFill>
              <a:srgbClr val="D2CEC8"/>
            </a:solidFill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117600" y="622300"/>
            <a:ext cx="1583095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6E1E2A"/>
                </a:solidFill>
                <a:latin typeface="Golos Text"/>
              </a:rPr>
              <a:t>Целеполагание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69592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Цель и четыре задачи проекта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1814711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6E1E2A"/>
                </a:solidFill>
                <a:latin typeface="Golos Text"/>
              </a:rPr>
              <a:t>01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111891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Работа с архивом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3150" y="2442766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Собрать и изучить архивные документы об улице Заводской за 1952, 1968 и 1985 годы.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1814711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6E1E2A"/>
                </a:solidFill>
                <a:latin typeface="Golos Text"/>
              </a:rPr>
              <a:t>02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83350" y="2111891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Интервью со старожилами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483350" y="2442766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Записать и обработать интервью с жителями улицы, сохранив их воспоминания о рабочей слободе.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3150" y="4110930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6E1E2A"/>
                </a:solidFill>
                <a:latin typeface="Golos Text"/>
              </a:rPr>
              <a:t>03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3150" y="4408110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Сравнение карт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73150" y="4738985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Сравнить планы и карты улицы разных лет и проследить, как менялась её застройка и назначение.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83350" y="4110930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6E1E2A"/>
                </a:solidFill>
                <a:latin typeface="Golos Text"/>
              </a:rPr>
              <a:t>04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83350" y="4408110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Маршрут из шести точек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83350" y="4738985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Разработать экскурсионный маршрут из шести точек и апробировать его на школьных группах.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17600" y="1439664"/>
            <a:ext cx="1399858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6E1E2A"/>
                </a:solidFill>
                <a:latin typeface="Golos Text"/>
              </a:rPr>
              <a:t>Методология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633934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35">
                <a:solidFill>
                  <a:srgbClr val="2A2622"/>
                </a:solidFill>
                <a:latin typeface="Lora"/>
              </a:rPr>
              <a:t>Объект, предмет и методы исследования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577505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6E1E2A"/>
                </a:solidFill>
                <a:latin typeface="Golos Text"/>
              </a:rPr>
              <a:t>01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2900085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Объект и предмет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3282950"/>
            <a:ext cx="3276600" cy="10691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Объект — улица Заводская города Зареченска. Предмет — изменения её облика и назначения с середины XX века до наших дней.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470400" y="2577505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6E1E2A"/>
                </a:solidFill>
                <a:latin typeface="Golos Text"/>
              </a:rPr>
              <a:t>02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470400" y="2900085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Работа с источниками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470400" y="3282950"/>
            <a:ext cx="3276600" cy="133330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Анализ архивных документов 1952, 1968 и 1985 годов, сравнение карт разных лет. Это даёт документальную основу для выводов об изменениях улицы.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178800" y="2577505"/>
            <a:ext cx="38862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rgbClr val="6E1E2A"/>
                </a:solidFill>
                <a:latin typeface="Golos Text"/>
              </a:rPr>
              <a:t>03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178800" y="2900085"/>
            <a:ext cx="38862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2A2622"/>
                </a:solidFill>
                <a:latin typeface="Golos Text"/>
              </a:rPr>
              <a:t>Живые свидетельства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178800" y="3282950"/>
            <a:ext cx="3276600" cy="133330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Интервью со старожилами улицы и письменный опрос участников экскурсии. Личные истории дополняют и уточняют данные архивных документов.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5011837"/>
            <a:ext cx="7645400" cy="406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Сочетание архивных документов, карт и интервью обеспечивает полноту и достоверность исследования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117600" y="1689199"/>
            <a:ext cx="2102207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6E1E2A"/>
                </a:solidFill>
                <a:latin typeface="Golos Text"/>
              </a:rPr>
              <a:t>Хронология проекта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762820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Шесть месяцев работы: сентябрь 2026 — февраль 2027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3238401"/>
            <a:ext cx="29260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E1E2A"/>
                </a:solidFill>
                <a:latin typeface="Golos Text"/>
              </a:rPr>
              <a:t>Сент.–окт. 2026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924201"/>
            <a:ext cx="292608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Тема, план и архив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4238526"/>
            <a:ext cx="24638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Выбрали тему, сформулировали цель и четыре задачи, изучили документы 1952, 1968 и 1985 годов.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3505200" y="3238401"/>
            <a:ext cx="29260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E1E2A"/>
                </a:solidFill>
                <a:latin typeface="Golos Text"/>
              </a:rPr>
              <a:t>Ноябрь–декабрь 2026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3505200" y="3924201"/>
            <a:ext cx="292608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Интервью и карты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3505200" y="4238526"/>
            <a:ext cx="24638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Записали воспоминания 9 старожилов и сопоставили карты разных лет, чтобы увидеть смену застройки.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248400" y="3238401"/>
            <a:ext cx="29260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E1E2A"/>
                </a:solidFill>
                <a:latin typeface="Golos Text"/>
              </a:rPr>
              <a:t>Январь 2027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248400" y="3924201"/>
            <a:ext cx="292608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Маршрут и апробация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248400" y="4238526"/>
            <a:ext cx="24638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Собрали экскурсионный маршрут из 6 точек и провели его для двух классов — 43 участника.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8991600" y="3238401"/>
            <a:ext cx="292608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Февраль 2027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8991600" y="3924201"/>
            <a:ext cx="292608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706C67"/>
                </a:solidFill>
                <a:latin typeface="Golos Text"/>
              </a:rPr>
              <a:t>Выводы и защита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991600" y="4238526"/>
            <a:ext cx="24638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Обработали анкеты после экскурсии, сформулировали выводы по четырём задачам и подготовились к защите.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106910"/>
            <a:ext cx="10668000" cy="3746500"/>
          </a:xfrm>
          <a:prstGeom prst="roundRect">
            <a:avLst>
              <a:gd name="adj" fmla="val 508"/>
            </a:avLst>
          </a:prstGeom>
          <a:noFill/>
          <a:ln w="12700" cap="flat">
            <a:solidFill>
              <a:srgbClr val="E6D6D0"/>
            </a:solidFill>
          </a:ln>
        </p:spPr>
      </p:sp>
      <p:sp>
        <p:nvSpPr>
          <p:cNvPr id="4" name="card4"/>
          <p:cNvSpPr/>
          <p:nvPr/>
        </p:nvSpPr>
        <p:spPr>
          <a:xfrm>
            <a:off x="4476452" y="2119610"/>
            <a:ext cx="2313583" cy="571500"/>
          </a:xfrm>
          <a:prstGeom prst="rect">
            <a:avLst/>
          </a:prstGeom>
          <a:solidFill>
            <a:srgbClr val="E6D6D0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4476452" y="2691110"/>
            <a:ext cx="2313583" cy="787400"/>
          </a:xfrm>
          <a:prstGeom prst="rect">
            <a:avLst/>
          </a:prstGeom>
          <a:solidFill>
            <a:srgbClr val="E6D6D0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4476452" y="3478510"/>
            <a:ext cx="2313583" cy="787400"/>
          </a:xfrm>
          <a:prstGeom prst="rect">
            <a:avLst/>
          </a:prstGeom>
          <a:solidFill>
            <a:srgbClr val="E6D6D0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4476452" y="4265910"/>
            <a:ext cx="2313583" cy="787400"/>
          </a:xfrm>
          <a:prstGeom prst="rect">
            <a:avLst/>
          </a:prstGeom>
          <a:solidFill>
            <a:srgbClr val="E6D6D0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4476452" y="5053310"/>
            <a:ext cx="2313583" cy="787400"/>
          </a:xfrm>
          <a:prstGeom prst="rect">
            <a:avLst/>
          </a:prstGeom>
          <a:solidFill>
            <a:srgbClr val="E6D6D0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117600" y="642640"/>
            <a:ext cx="1928971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6E1E2A"/>
                </a:solidFill>
                <a:latin typeface="Golos Text"/>
              </a:rPr>
              <a:t>Архивные находки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868660"/>
            <a:ext cx="10693400" cy="9461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34">
                <a:solidFill>
                  <a:srgbClr val="2A2622"/>
                </a:solidFill>
                <a:latin typeface="Lora"/>
              </a:rPr>
              <a:t>Улица Заводская в документах 1952, 1968 и 1985 годов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965200" y="2284710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Lora"/>
              </a:rPr>
              <a:t>Критерий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4473694" y="2284710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6E1E2A"/>
                </a:solidFill>
                <a:latin typeface="Lora"/>
              </a:rPr>
              <a:t>1952 год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787277" y="2284710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Lora"/>
              </a:rPr>
              <a:t>1968 год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9100850" y="2284710"/>
            <a:ext cx="2319218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Lora"/>
              </a:rPr>
              <a:t>1985 год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965200" y="2970510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Тип застройки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4654252" y="2856210"/>
            <a:ext cx="1957983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Одноэтажные деревянные дома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967835" y="2856210"/>
            <a:ext cx="1957983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Первые каменные дома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9281418" y="2856210"/>
            <a:ext cx="1958082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Пятиэтажные жилые дома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965200" y="3757910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Благоустройство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4654252" y="3643610"/>
            <a:ext cx="1957983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Грунтовая дорога, без тротуаров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787277" y="3757910"/>
            <a:ext cx="231909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Появился тротуар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281418" y="3643610"/>
            <a:ext cx="1958082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Магазины и остановка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965200" y="4545310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Транспорт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4654252" y="4431010"/>
            <a:ext cx="1957983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Пешее сообщение при заводе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6967835" y="4431010"/>
            <a:ext cx="1957983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Автобусный маршрут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9281418" y="4431010"/>
            <a:ext cx="1958082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Заметный рост транспорта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965200" y="5332710"/>
            <a:ext cx="395575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Назначение улицы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4654252" y="5218410"/>
            <a:ext cx="1957983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Рабочая слобода при заводе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6967835" y="5218410"/>
            <a:ext cx="1957983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Смешанная застройка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9281418" y="5218410"/>
            <a:ext cx="1958082" cy="4699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2A2622"/>
                </a:solidFill>
                <a:latin typeface="Golos Text"/>
              </a:rPr>
              <a:t>Жилой центр города</a:t>
            </a:r>
          </a:p>
        </p:txBody>
      </p:sp>
      <p:sp>
        <p:nvSpPr>
          <p:cNvPr id="32" name="text32"/>
          <p:cNvSpPr>
            <a:spLocks noChangeArrowheads="1"/>
          </p:cNvSpPr>
          <p:nvPr/>
        </p:nvSpPr>
        <p:spPr>
          <a:xfrm>
            <a:off x="762000" y="6005175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За 33 года улица прошла путь от заводской окраины до жилого центра.</a:t>
            </a:r>
          </a:p>
        </p:txBody>
      </p:sp>
      <p:sp>
        <p:nvSpPr>
          <p:cNvPr id="33" name="text33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29E98"/>
                </a:solidFill>
                <a:latin typeface="Golos Text"/>
              </a:rPr>
              <a:t>Источник: архивные документы 1952, 1968, 1985 годов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3937000" y="3327400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6E1E2A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3937000" y="3752850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AE7C7B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3937000" y="4178300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502527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3937000" y="4603750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D2B5B1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graphicFrame>
        <p:nvGraphicFramePr>
          <p:cNvPr id="8" name="chart8"/>
          <p:cNvGraphicFramePr/>
          <p:nvPr/>
        </p:nvGraphicFramePr>
        <p:xfrm>
          <a:off x="762000" y="2701925"/>
          <a:ext cx="26670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9" name="text9"/>
          <p:cNvSpPr>
            <a:spLocks noChangeArrowheads="1"/>
          </p:cNvSpPr>
          <p:nvPr/>
        </p:nvSpPr>
        <p:spPr>
          <a:xfrm>
            <a:off x="762000" y="1438275"/>
            <a:ext cx="10693400" cy="9461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34">
                <a:solidFill>
                  <a:srgbClr val="2A2622"/>
                </a:solidFill>
                <a:latin typeface="Lora"/>
              </a:rPr>
              <a:t>Что чаще всего вспоминали 9 старожилов улицы Заводской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900238" y="3552825"/>
            <a:ext cx="390426" cy="561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4320"/>
              </a:lnSpc>
            </a:pPr>
            <a:r>
              <a:rPr lang="ru-RU" sz="3600" b="1">
                <a:solidFill>
                  <a:srgbClr val="6E1E2A"/>
                </a:solidFill>
                <a:latin typeface="Lora"/>
              </a:rPr>
              <a:t>9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479550" y="4133850"/>
            <a:ext cx="1231900" cy="393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500"/>
              </a:lnSpc>
            </a:pPr>
            <a:r>
              <a:rPr lang="ru-RU" sz="1200">
                <a:solidFill>
                  <a:srgbClr val="706C67"/>
                </a:solidFill>
                <a:latin typeface="Golos Text"/>
              </a:rPr>
              <a:t>опрошенных старожилов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191000" y="3282950"/>
            <a:ext cx="764262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Работа на заводе, утренние смены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1312922" y="3267075"/>
            <a:ext cx="244078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6E1E2A"/>
                </a:solidFill>
                <a:latin typeface="Lora"/>
              </a:rPr>
              <a:t>9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191000" y="3708400"/>
            <a:ext cx="764341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Заводской двор и школьный сад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1313716" y="3692525"/>
            <a:ext cx="243284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6E1E2A"/>
                </a:solidFill>
                <a:latin typeface="Lora"/>
              </a:rPr>
              <a:t>8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191000" y="4133850"/>
            <a:ext cx="766435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Первый асфальт и скамейки у ворот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1334651" y="4117975"/>
            <a:ext cx="222349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6E1E2A"/>
                </a:solidFill>
                <a:latin typeface="Lora"/>
              </a:rPr>
              <a:t>7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4191000" y="4559300"/>
            <a:ext cx="7649964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2622"/>
                </a:solidFill>
                <a:latin typeface="Golos Text"/>
              </a:rPr>
              <a:t>Вечерние прогулки по улице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1320264" y="4543425"/>
            <a:ext cx="236736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6E1E2A"/>
                </a:solidFill>
                <a:latin typeface="Lora"/>
              </a:rPr>
              <a:t>5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29E98"/>
                </a:solidFill>
                <a:latin typeface="Golos Text"/>
              </a:rPr>
              <a:t>Интервью проведены в 2026 году, 9 респондентов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930202"/>
            <a:ext cx="3454400" cy="2139950"/>
          </a:xfrm>
          <a:prstGeom prst="roundRect">
            <a:avLst>
              <a:gd name="adj" fmla="val 890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4" name="card4"/>
          <p:cNvSpPr/>
          <p:nvPr/>
        </p:nvSpPr>
        <p:spPr>
          <a:xfrm>
            <a:off x="1022350" y="2177852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6F3EC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4368800" y="1930202"/>
            <a:ext cx="3454400" cy="2139950"/>
          </a:xfrm>
          <a:prstGeom prst="roundRect">
            <a:avLst>
              <a:gd name="adj" fmla="val 890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6" name="card6"/>
          <p:cNvSpPr/>
          <p:nvPr/>
        </p:nvSpPr>
        <p:spPr>
          <a:xfrm>
            <a:off x="4629150" y="2177852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6F3EC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7975600" y="1930202"/>
            <a:ext cx="3454400" cy="2139950"/>
          </a:xfrm>
          <a:prstGeom prst="roundRect">
            <a:avLst>
              <a:gd name="adj" fmla="val 890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8" name="card8"/>
          <p:cNvSpPr/>
          <p:nvPr/>
        </p:nvSpPr>
        <p:spPr>
          <a:xfrm>
            <a:off x="8235950" y="2177852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6F3EC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762000" y="4222552"/>
            <a:ext cx="3454400" cy="1936750"/>
          </a:xfrm>
          <a:prstGeom prst="roundRect">
            <a:avLst>
              <a:gd name="adj" fmla="val 983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10" name="card10"/>
          <p:cNvSpPr/>
          <p:nvPr/>
        </p:nvSpPr>
        <p:spPr>
          <a:xfrm>
            <a:off x="1022350" y="4470202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6F3EC"/>
          </a:solidFill>
          <a:ln>
            <a:noFill/>
          </a:ln>
        </p:spPr>
      </p:sp>
      <p:sp>
        <p:nvSpPr>
          <p:cNvPr id="11" name="card11"/>
          <p:cNvSpPr/>
          <p:nvPr/>
        </p:nvSpPr>
        <p:spPr>
          <a:xfrm>
            <a:off x="4368800" y="4222552"/>
            <a:ext cx="3454400" cy="1936750"/>
          </a:xfrm>
          <a:prstGeom prst="roundRect">
            <a:avLst>
              <a:gd name="adj" fmla="val 983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12" name="card12"/>
          <p:cNvSpPr/>
          <p:nvPr/>
        </p:nvSpPr>
        <p:spPr>
          <a:xfrm>
            <a:off x="4629150" y="4470202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6F3EC"/>
          </a:solidFill>
          <a:ln>
            <a:noFill/>
          </a:ln>
        </p:spPr>
      </p:sp>
      <p:sp>
        <p:nvSpPr>
          <p:cNvPr id="13" name="card13"/>
          <p:cNvSpPr/>
          <p:nvPr/>
        </p:nvSpPr>
        <p:spPr>
          <a:xfrm>
            <a:off x="7975600" y="4222552"/>
            <a:ext cx="3454400" cy="1936750"/>
          </a:xfrm>
          <a:prstGeom prst="roundRect">
            <a:avLst>
              <a:gd name="adj" fmla="val 983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14" name="card14"/>
          <p:cNvSpPr/>
          <p:nvPr/>
        </p:nvSpPr>
        <p:spPr>
          <a:xfrm>
            <a:off x="8235950" y="4470202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6F3EC"/>
          </a:solidFill>
          <a:ln>
            <a:noFill/>
          </a:ln>
        </p:spPr>
      </p:sp>
      <p:sp>
        <p:nvSpPr>
          <p:cNvPr id="15" name="card15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pic>
        <p:nvPicPr>
          <p:cNvPr id="16" name="pic16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3950" y="2279452"/>
            <a:ext cx="177800" cy="177800"/>
          </a:xfrm>
          <a:prstGeom prst="rect">
            <a:avLst/>
          </a:prstGeom>
        </p:spPr>
      </p:pic>
      <p:pic>
        <p:nvPicPr>
          <p:cNvPr id="17" name="pic17"/>
          <p:cNvPicPr/>
          <p:nvPr/>
        </p:nvPicPr>
        <p:blipFill>
          <a:blip r:embed="rId6"/>
          <a:stretch>
            <a:fillRect/>
          </a:stretch>
        </p:blipFill>
        <p:spPr>
          <a:xfrm>
            <a:off x="4730750" y="2279452"/>
            <a:ext cx="177800" cy="177800"/>
          </a:xfrm>
          <a:prstGeom prst="rect">
            <a:avLst/>
          </a:prstGeom>
        </p:spPr>
      </p:pic>
      <p:pic>
        <p:nvPicPr>
          <p:cNvPr id="18" name="pic18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37550" y="2279452"/>
            <a:ext cx="177800" cy="177800"/>
          </a:xfrm>
          <a:prstGeom prst="rect">
            <a:avLst/>
          </a:prstGeom>
        </p:spPr>
      </p:pic>
      <p:pic>
        <p:nvPicPr>
          <p:cNvPr id="19" name="pic19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3950" y="4571802"/>
            <a:ext cx="177800" cy="177800"/>
          </a:xfrm>
          <a:prstGeom prst="rect">
            <a:avLst/>
          </a:prstGeom>
        </p:spPr>
      </p:pic>
      <p:pic>
        <p:nvPicPr>
          <p:cNvPr id="20" name="pic20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30750" y="4571802"/>
            <a:ext cx="177800" cy="177800"/>
          </a:xfrm>
          <a:prstGeom prst="rect">
            <a:avLst/>
          </a:prstGeom>
        </p:spPr>
      </p:pic>
      <p:pic>
        <p:nvPicPr>
          <p:cNvPr id="21" name="pic21"/>
          <p:cNvPicPr/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337550" y="4571802"/>
            <a:ext cx="177800" cy="177800"/>
          </a:xfrm>
          <a:prstGeom prst="rect">
            <a:avLst/>
          </a:prstGeom>
        </p:spPr>
      </p:pic>
      <p:sp>
        <p:nvSpPr>
          <p:cNvPr id="22" name="text22"/>
          <p:cNvSpPr>
            <a:spLocks noChangeArrowheads="1"/>
          </p:cNvSpPr>
          <p:nvPr/>
        </p:nvSpPr>
        <p:spPr>
          <a:xfrm>
            <a:off x="1117600" y="622300"/>
            <a:ext cx="1759545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6E1E2A"/>
                </a:solidFill>
                <a:latin typeface="Golos Text"/>
              </a:rPr>
              <a:t>Продукт проекта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762000" y="695920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Экскурсионный маршрут: шесть точек улицы Заводской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1022350" y="2723952"/>
            <a:ext cx="2959100" cy="419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0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1. Место бывшей заводской проходной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1022350" y="3193852"/>
            <a:ext cx="29591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Показываем, где начиналась слобода и смены рабочих. Подтверждение — документы архива 1952 года.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4629150" y="2723952"/>
            <a:ext cx="2959100" cy="419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0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2. Дом первого каменного строительства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4629150" y="3193852"/>
            <a:ext cx="29591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Первый каменный дом улицы, 1968 год. Подтверждение — архивный документ 1968 года.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8235950" y="2722682"/>
            <a:ext cx="35204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3. Двор рабочей слободы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8235950" y="2990652"/>
            <a:ext cx="29591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Типовая застройка и быт рабочих семей. Подтверждение — рассказы старожилов.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1022350" y="5015032"/>
            <a:ext cx="35204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4. Старая водозаборная колонка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1022350" y="5283002"/>
            <a:ext cx="29591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Место общего пользования жителей улицы. Подтверждение — интервью со старожилами.</a:t>
            </a:r>
          </a:p>
        </p:txBody>
      </p:sp>
      <p:sp>
        <p:nvSpPr>
          <p:cNvPr id="32" name="text32"/>
          <p:cNvSpPr>
            <a:spLocks noChangeArrowheads="1"/>
          </p:cNvSpPr>
          <p:nvPr/>
        </p:nvSpPr>
        <p:spPr>
          <a:xfrm>
            <a:off x="4629150" y="5015032"/>
            <a:ext cx="35204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5. Здание бывшего магазина</a:t>
            </a:r>
          </a:p>
        </p:txBody>
      </p:sp>
      <p:sp>
        <p:nvSpPr>
          <p:cNvPr id="33" name="text33"/>
          <p:cNvSpPr>
            <a:spLocks noChangeArrowheads="1"/>
          </p:cNvSpPr>
          <p:nvPr/>
        </p:nvSpPr>
        <p:spPr>
          <a:xfrm>
            <a:off x="4629150" y="5283002"/>
            <a:ext cx="29591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Точка притяжения слободы, меняла назначение. Подтверждение — документы 1985 года.</a:t>
            </a:r>
          </a:p>
        </p:txBody>
      </p:sp>
      <p:sp>
        <p:nvSpPr>
          <p:cNvPr id="34" name="text34"/>
          <p:cNvSpPr>
            <a:spLocks noChangeArrowheads="1"/>
          </p:cNvSpPr>
          <p:nvPr/>
        </p:nvSpPr>
        <p:spPr>
          <a:xfrm>
            <a:off x="8235950" y="5015032"/>
            <a:ext cx="35204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6. Выход к пешеходной зоне</a:t>
            </a:r>
          </a:p>
        </p:txBody>
      </p:sp>
      <p:sp>
        <p:nvSpPr>
          <p:cNvPr id="35" name="text35"/>
          <p:cNvSpPr>
            <a:spLocks noChangeArrowheads="1"/>
          </p:cNvSpPr>
          <p:nvPr/>
        </p:nvSpPr>
        <p:spPr>
          <a:xfrm>
            <a:off x="8235950" y="5283002"/>
            <a:ext cx="2959100" cy="6413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Финал маршрута: как улица стала пешеходным центром. Подтверждение — сравнение карт разных лет.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graphicFrame>
        <p:nvGraphicFramePr>
          <p:cNvPr id="4" name="chart4"/>
          <p:cNvGraphicFramePr/>
          <p:nvPr/>
        </p:nvGraphicFramePr>
        <p:xfrm>
          <a:off x="762000" y="2853035"/>
          <a:ext cx="10668000" cy="1968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5" name="text5"/>
          <p:cNvSpPr>
            <a:spLocks noChangeArrowheads="1"/>
          </p:cNvSpPr>
          <p:nvPr/>
        </p:nvSpPr>
        <p:spPr>
          <a:xfrm>
            <a:off x="762000" y="1477665"/>
            <a:ext cx="10693400" cy="10261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37">
                <a:solidFill>
                  <a:srgbClr val="2A2622"/>
                </a:solidFill>
                <a:latin typeface="Lora"/>
              </a:rPr>
              <a:t>Экскурсию прошли 43 участника из двух классов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5125700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706C67"/>
                </a:solidFill>
                <a:latin typeface="Golos Text"/>
              </a:rPr>
              <a:t>Опрос после экскурсии: 43 участника из двух классов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A29E98"/>
                </a:solidFill>
                <a:latin typeface="Golos Text"/>
              </a:rPr>
              <a:t>Опрос участников экскурсии, 43 человека, 2026/2027 учебный год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03561"/>
            <a:ext cx="5257800" cy="2156520"/>
          </a:xfrm>
          <a:prstGeom prst="roundRect">
            <a:avLst>
              <a:gd name="adj" fmla="val 883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4" name="card4"/>
          <p:cNvSpPr/>
          <p:nvPr/>
        </p:nvSpPr>
        <p:spPr>
          <a:xfrm>
            <a:off x="1022350" y="1751211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6F3EC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172200" y="1503561"/>
            <a:ext cx="5257800" cy="2156520"/>
          </a:xfrm>
          <a:prstGeom prst="roundRect">
            <a:avLst>
              <a:gd name="adj" fmla="val 883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6" name="card6"/>
          <p:cNvSpPr/>
          <p:nvPr/>
        </p:nvSpPr>
        <p:spPr>
          <a:xfrm>
            <a:off x="6432550" y="1751211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6F3EC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762000" y="3812480"/>
            <a:ext cx="5257800" cy="2156520"/>
          </a:xfrm>
          <a:prstGeom prst="roundRect">
            <a:avLst>
              <a:gd name="adj" fmla="val 883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8" name="card8"/>
          <p:cNvSpPr/>
          <p:nvPr/>
        </p:nvSpPr>
        <p:spPr>
          <a:xfrm>
            <a:off x="1022350" y="4060130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6F3EC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6172200" y="3812480"/>
            <a:ext cx="5257800" cy="2156520"/>
          </a:xfrm>
          <a:prstGeom prst="roundRect">
            <a:avLst>
              <a:gd name="adj" fmla="val 883"/>
            </a:avLst>
          </a:prstGeom>
          <a:solidFill>
            <a:srgbClr val="FFFFFF"/>
          </a:solidFill>
          <a:ln w="6350" cap="flat">
            <a:solidFill>
              <a:srgbClr val="D6D3CC"/>
            </a:solidFill>
          </a:ln>
        </p:spPr>
      </p:sp>
      <p:sp>
        <p:nvSpPr>
          <p:cNvPr id="10" name="card10"/>
          <p:cNvSpPr/>
          <p:nvPr/>
        </p:nvSpPr>
        <p:spPr>
          <a:xfrm>
            <a:off x="6432550" y="4060130"/>
            <a:ext cx="381000" cy="381000"/>
          </a:xfrm>
          <a:prstGeom prst="roundRect">
            <a:avLst>
              <a:gd name="adj" fmla="val 40000"/>
            </a:avLst>
          </a:prstGeom>
          <a:solidFill>
            <a:srgbClr val="F6F3EC"/>
          </a:solidFill>
          <a:ln>
            <a:noFill/>
          </a:ln>
        </p:spPr>
      </p:sp>
      <p:sp>
        <p:nvSpPr>
          <p:cNvPr id="11" name="card11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pic>
        <p:nvPicPr>
          <p:cNvPr id="12" name="pic12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3950" y="1852811"/>
            <a:ext cx="177800" cy="177800"/>
          </a:xfrm>
          <a:prstGeom prst="rect">
            <a:avLst/>
          </a:prstGeom>
        </p:spPr>
      </p:pic>
      <p:pic>
        <p:nvPicPr>
          <p:cNvPr id="13" name="pic13"/>
          <p:cNvPicPr/>
          <p:nvPr/>
        </p:nvPicPr>
        <p:blipFill>
          <a:blip r:embed="rId6"/>
          <a:stretch>
            <a:fillRect/>
          </a:stretch>
        </p:blipFill>
        <p:spPr>
          <a:xfrm>
            <a:off x="6534150" y="1852811"/>
            <a:ext cx="177800" cy="177800"/>
          </a:xfrm>
          <a:prstGeom prst="rect">
            <a:avLst/>
          </a:prstGeom>
        </p:spPr>
      </p:pic>
      <p:pic>
        <p:nvPicPr>
          <p:cNvPr id="14" name="pic14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3950" y="4161730"/>
            <a:ext cx="177800" cy="177800"/>
          </a:xfrm>
          <a:prstGeom prst="rect">
            <a:avLst/>
          </a:prstGeom>
        </p:spPr>
      </p:pic>
      <p:pic>
        <p:nvPicPr>
          <p:cNvPr id="15" name="pic15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34150" y="4161730"/>
            <a:ext cx="177800" cy="177800"/>
          </a:xfrm>
          <a:prstGeom prst="rect">
            <a:avLst/>
          </a:prstGeom>
        </p:spPr>
      </p:pic>
      <p:sp>
        <p:nvSpPr>
          <p:cNvPr id="16" name="text16"/>
          <p:cNvSpPr>
            <a:spLocks noChangeArrowheads="1"/>
          </p:cNvSpPr>
          <p:nvPr/>
        </p:nvSpPr>
        <p:spPr>
          <a:xfrm>
            <a:off x="1117600" y="622300"/>
            <a:ext cx="1846104" cy="1244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880"/>
              </a:lnSpc>
            </a:pPr>
            <a:r>
              <a:rPr lang="ru-RU" sz="800" b="1" cap="all" spc="160">
                <a:solidFill>
                  <a:srgbClr val="6E1E2A"/>
                </a:solidFill>
                <a:latin typeface="Golos Text"/>
              </a:rPr>
              <a:t>Итоги по задачам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762000" y="69592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31">
                <a:solidFill>
                  <a:srgbClr val="2A2622"/>
                </a:solidFill>
                <a:latin typeface="Lora"/>
              </a:rPr>
              <a:t>Выводы по каждой задаче проекта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22350" y="2296041"/>
            <a:ext cx="53721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Архивные документы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022350" y="2564011"/>
            <a:ext cx="47625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Документы 1952, 1968 и 1985 годов: улица прошла путь от деревянной слободы к пешеходному центру.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32550" y="2296041"/>
            <a:ext cx="53721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Интервью со старожилами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32550" y="2564011"/>
            <a:ext cx="47625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Опрос 9 старожилов дал устные сюжеты о быте и праздниках, которых нет в архивных документах.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022350" y="4604960"/>
            <a:ext cx="53721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Сравнение карт разных лет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1022350" y="4872930"/>
            <a:ext cx="47625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Карты разных лет показали, как менялись границы улицы и её место в структуре города.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432550" y="4604960"/>
            <a:ext cx="53721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2A2622"/>
                </a:solidFill>
                <a:latin typeface="Golos Text"/>
              </a:rPr>
              <a:t>Апробация маршрута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6432550" y="4872930"/>
            <a:ext cx="47625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706C67"/>
                </a:solidFill>
                <a:latin typeface="Golos Text"/>
              </a:rPr>
              <a:t>Маршрут прошли 43 участника из двух классов; опрос после экскурсии дал положительные отзывы.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2622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4577953"/>
            <a:ext cx="3413522" cy="533400"/>
          </a:xfrm>
          <a:prstGeom prst="roundRect">
            <a:avLst>
              <a:gd name="adj" fmla="val 28571"/>
            </a:avLst>
          </a:prstGeom>
          <a:solidFill>
            <a:srgbClr val="6E1E2A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4327922" y="4577953"/>
            <a:ext cx="3240782" cy="533400"/>
          </a:xfrm>
          <a:prstGeom prst="roundRect">
            <a:avLst>
              <a:gd name="adj" fmla="val 28571"/>
            </a:avLst>
          </a:prstGeom>
          <a:noFill/>
          <a:ln w="6350" cap="flat">
            <a:solidFill>
              <a:srgbClr val="F5F2EB">
                <a:alpha val="30196"/>
              </a:srgbClr>
            </a:solidFill>
          </a:ln>
        </p:spPr>
      </p:sp>
      <p:sp>
        <p:nvSpPr>
          <p:cNvPr id="6" name="card6"/>
          <p:cNvSpPr/>
          <p:nvPr/>
        </p:nvSpPr>
        <p:spPr>
          <a:xfrm>
            <a:off x="762000" y="5263753"/>
            <a:ext cx="3193951" cy="533400"/>
          </a:xfrm>
          <a:prstGeom prst="roundRect">
            <a:avLst>
              <a:gd name="adj" fmla="val 28571"/>
            </a:avLst>
          </a:prstGeom>
          <a:noFill/>
          <a:ln w="6350" cap="flat">
            <a:solidFill>
              <a:srgbClr val="F5F2EB">
                <a:alpha val="30196"/>
              </a:srgbClr>
            </a:solidFill>
          </a:ln>
        </p:spPr>
      </p:sp>
      <p:sp>
        <p:nvSpPr>
          <p:cNvPr id="7" name="card7"/>
          <p:cNvSpPr/>
          <p:nvPr/>
        </p:nvSpPr>
        <p:spPr>
          <a:xfrm>
            <a:off x="8890000" y="2222500"/>
            <a:ext cx="2413000" cy="2413000"/>
          </a:xfrm>
          <a:prstGeom prst="roundRect">
            <a:avLst>
              <a:gd name="adj" fmla="val 789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6350" cap="flat">
            <a:solidFill>
              <a:srgbClr val="C9C6BF"/>
            </a:solidFill>
          </a:ln>
        </p:spPr>
      </p:sp>
      <p:pic>
        <p:nvPicPr>
          <p:cNvPr id="9" name="pic9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18600" y="2451100"/>
            <a:ext cx="1955800" cy="1955800"/>
          </a:xfrm>
          <a:prstGeom prst="rect">
            <a:avLst/>
          </a:prstGeom>
        </p:spPr>
      </p:pic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060748"/>
            <a:ext cx="7747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F6F3EB"/>
                </a:solidFill>
                <a:latin typeface="Golos Text"/>
              </a:rPr>
              <a:t>Следующий шаг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1346498"/>
            <a:ext cx="7137400" cy="19328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040"/>
              </a:lnSpc>
            </a:pPr>
            <a:r>
              <a:rPr lang="ru-RU" sz="4800" b="1" spc="-119">
                <a:solidFill>
                  <a:srgbClr val="F6F3EC"/>
                </a:solidFill>
                <a:latin typeface="Lora"/>
              </a:rPr>
              <a:t>Планы на второе полугодие: март — май 2027 года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3338116"/>
            <a:ext cx="5740400" cy="84137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75"/>
              </a:lnSpc>
            </a:pPr>
            <a:r>
              <a:rPr lang="ru-RU" sz="1450">
                <a:solidFill>
                  <a:srgbClr val="F6F4EC"/>
                </a:solidFill>
                <a:latin typeface="Golos Text"/>
              </a:rPr>
              <a:t>В марте — мае 2027 года дополним маршрут двумя точками и подготовим текст для самостоятельного прохождения, а материалы передадим в музей.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47368" y="4741783"/>
            <a:ext cx="3242786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620"/>
              </a:lnSpc>
            </a:pPr>
            <a:r>
              <a:rPr lang="ru-RU" sz="1350" b="1">
                <a:solidFill>
                  <a:srgbClr val="FFFFFF"/>
                </a:solidFill>
                <a:latin typeface="Golos Text"/>
              </a:rPr>
              <a:t>Расширить маршрут до 8 точек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430564" y="4741783"/>
            <a:ext cx="3035498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620"/>
              </a:lnSpc>
            </a:pPr>
            <a:r>
              <a:rPr lang="ru-RU" sz="1350" b="1">
                <a:solidFill>
                  <a:srgbClr val="F6F3EC"/>
                </a:solidFill>
                <a:latin typeface="Golos Text"/>
              </a:rPr>
              <a:t>Подготовить текст маршрута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869325" y="5427583"/>
            <a:ext cx="2979301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620"/>
              </a:lnSpc>
            </a:pPr>
            <a:r>
              <a:rPr lang="ru-RU" sz="1350" b="1">
                <a:solidFill>
                  <a:srgbClr val="F6F3EC"/>
                </a:solidFill>
                <a:latin typeface="Golos Text"/>
              </a:rPr>
              <a:t>Экскурсии для трёх классов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Улица моего города</dc:title>
  <dc:creator>Слайда</dc:creator>
</cp:coreProperties>
</file>