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</p:sldIdLst>
  <p:sldSz cx="12192000" cy="6858000"/>
  <p:notesSz cx="6858000" cy="9144000"/>
  <p:embeddedFontLst>
    <p:embeddedFont>
      <p:font typeface="Golos Text"/>
      <p:regular r:id="rId200"/>
      <p:bold r:id="rId201"/>
    </p:embeddedFont>
    <p:embeddedFont>
      <p:font typeface="Lora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1E5B8A"/>
              </a:solidFill>
              <a:round/>
            </a:ln>
          </c:spPr>
          <c:marker>
            <c:symbol val="circle"/>
            <c:size val="7"/>
            <c:spPr>
              <a:solidFill>
                <a:srgbClr val="FFFFFF"/>
              </a:solidFill>
              <a:ln w="28575">
                <a:solidFill>
                  <a:srgbClr val="1E5B8A"/>
                </a:solidFill>
              </a:ln>
            </c:spPr>
          </c:marker>
          <c:cat>
            <c:strRef>
              <c:f>Sheet1!$A$2:$A$7</c:f>
              <c:strCache>
                <c:ptCount val="6"/>
                <c:pt idx="0">
                  <c:v>До</c:v>
                </c:pt>
                <c:pt idx="1">
                  <c:v>После</c:v>
                </c:pt>
                <c:pt idx="2">
                  <c:v>До</c:v>
                </c:pt>
                <c:pt idx="3">
                  <c:v>После</c:v>
                </c:pt>
                <c:pt idx="4">
                  <c:v>До</c:v>
                </c:pt>
                <c:pt idx="5">
                  <c:v>После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</c:v>
                </c:pt>
                <c:pt idx="1">
                  <c:v>71</c:v>
                </c:pt>
                <c:pt idx="2">
                  <c:v>40</c:v>
                </c:pt>
                <c:pt idx="3">
                  <c:v>79</c:v>
                </c:pt>
                <c:pt idx="4">
                  <c:v>35</c:v>
                </c:pt>
                <c:pt idx="5">
                  <c:v>58</c:v>
                </c:pt>
              </c:numCache>
            </c:numRef>
          </c:val>
          <c:smooth val="0"/>
        </c:ser>
        <c:marker val="1"/>
        <c:axId val="101"/>
        <c:axId val="102"/>
      </c:line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solidFill>
                  <a:srgbClr val="2A2622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>
          <a:solidFill>
            <a:srgbClr val="706C67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Здравствуйте, уважаемая комиссия! Меня зовут Панов Кирилл, я ученик 10 класса. Представляю вашему вниманию мой индивидуальный проект продуктового типа — настольную игру по финансовой грамотности для подростков. В отличие от исследования, моя задача — не изучить тему, а создать готовый продукт, который можно взять в руки и играть. Руководитель проекта — учитель обществознания Зотова Елена Павловна.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Подводя итоги, могу уверенно сказать: цель проекта достигнута. Мы создали играбельный прототип настольной игры, и тестирование показало, что она действительно работает — навыки финансового планирования у участников выросли. Конечно, есть куда развиваться: я планирую расширить набор карточек, добавить больше жизненных сценариев и со временем адаптировать игру для младших школьников. Это сделает продукт ещё полезнее и интереснее.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Главное, что я хочу подчеркнуть, — игра получилась не «для галочки», а по-настоящему рабочая. Её можно использовать прямо на уроках обществознания, когда проходим тему финансовой грамотности, — это нагляднее, чем просто параграф в учебнике. Подойдёт она и для экономического кружка, и для классного часа: партия идёт 40–60 минут, как раз укладывается в занятие. А ещё в неё можно играть дома с родителями или в летнем лагере — от 2 до 6 человек, правила простые, освоить можно за пару минут. То есть один продукт закрывает сразу несколько форматов — от школьного урока до семейного досуга.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решили проверить, насколько мои сверстники разбираются в личных финансах, и опросили 48 одноклассников. Результаты оказались тревожными: 77% не ведут учёт расходов, 60% не знают, куда уходят их карманные деньги, а 65% вообще не откладывают на цели. Это значит, что большинство подростков живут «на авось» и не задумываются о своём бюджете. Именно эту проблему я и хочу решить своей игрой — научить финансовой грамотности в понятном и увлекательном формате.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Моя цель — не просто придумать идею, а сделать работающий продукт. Я создал играбельный прототип настольной игры по финансовой грамотности своими руками: поле, карточки и правила. Это не тиражное издание, а действующий образец, в который можно играть. Игра рассчитана на подростков и помогает на практике освоить учёт расходов и накопления.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Исходя из цели, я разбил работу на четыре основных этапа. Сначала я изучил, какие игры по финансовой грамотности уже есть на рынке, чтобы понять, что можно взять за основу, а чего не хватает. Затем я разработал собственные правила и механику, создал игровое поле и карточки событий. После этого я провёл тестирование с целевой аудиторией — моими одноклассниками, — и по его итогам доработал игру. И наконец, я подготовил всё для защиты проекта. Каждый этап был важен и логично вытекал из предыдущего.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таблицу: я сравнил свою игру с тремя известными аналогами. У «Монополии» партия может затянуться на три часа, а правила «Денежного потока» слишком сложны для новичков. «Финансики» — простые, но слишком детские. Моя игра рассчитана на 40–60 минут, правила простые, а ситуации взяты из реальной жизни подростка — это и есть её главное преимущество.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Расскажу, как устроена сама игра. В комплекте — игровое поле, карточки событий и правила. Игроки двигаются по полю, получают доход, оплачивают расходы и попадают в непредвиденные жизненные ситуации. В партии участвуют от двух до шести человек, а одна игра занимает 40–60 минут. Главное — игроки сами выбирают стратегию и учатся планировать бюджет.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Разработка шла по плану с октября по март. Сначала я поставил задачу и изучил аналоги, чтобы понять, что уже есть на рынке. Затем перешёл к правилам и механике — это основа любой настольной игры. В декабре и январе сделал прототип поля и подготовил карточки событий. В феврале провёл тестирование с одноклассниками, а март ушёл на доработку и подготовку к защите. Такой порядок позволил мне вовремя получить обратную связь и улучшить продукт.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 феврале мы провели две пробные партии с 24 участниками. Играли живыми классами, и это сразу показало слабые места. Ребята путались в формулировках карточек, долго считали очки и спотыкались о финансовые термины. Поэтому мы переписали тексты событий простым языком, упростили подсчёт и добавили пояснения к сложным словам. После этих правок партия стала проходить заметно легче — и мы перешли к замерам результата.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самое главное — что показало тестирование. Мы сравнили ответы одних и тех же 24 участников до игры и после неё. Видно, что доля тех, кто начал вести учёт расходов, выросла с 23 до 71 процента — почти в три раза. Понимание того, куда уходят карманные деньги, подскочило с 40 до 79 процентов. И даже привычка откладывать часть денег — самая сложная для подростков — выросла с 35 до 58 процентов. То есть игра реально меняет финансовые привычки, а не просто даёт знания. Дальше я подведу итоги и расскажу, что можно улучшить.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85d17273c559914e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72bdcf0e240e5b8c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5b23def9c85048e3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ba29a4353f3dac75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5b23def9c85048e3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44e2feeba8041b03.png"/><Relationship Id="rId4" Type="http://schemas.openxmlformats.org/officeDocument/2006/relationships/image" Target="../media/ma455053017d78801.png"/><Relationship Id="rId5" Type="http://schemas.openxmlformats.org/officeDocument/2006/relationships/image" Target="../media/m633c96692a45c41d.svg"/><Relationship Id="rId6" Type="http://schemas.openxmlformats.org/officeDocument/2006/relationships/image" Target="../media/m42eb4e2f1258e2f3.png"/><Relationship Id="rId7" Type="http://schemas.openxmlformats.org/officeDocument/2006/relationships/image" Target="../media/m633c96692a45c41d.svg"/><Relationship Id="rId8" Type="http://schemas.openxmlformats.org/officeDocument/2006/relationships/image" Target="../media/ma455053017d78801.png"/><Relationship Id="rId9" Type="http://schemas.openxmlformats.org/officeDocument/2006/relationships/image" Target="../media/m633c96692a45c41d.sv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2ea71e0f5ccf5edb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5b23def9c85048e3.png"/><Relationship Id="rId4" Type="http://schemas.openxmlformats.org/officeDocument/2006/relationships/image" Target="../media/m31b44ad8af3a3b50.png"/><Relationship Id="rId5" Type="http://schemas.openxmlformats.org/officeDocument/2006/relationships/image" Target="../media/m71661c55974952e4.svg"/><Relationship Id="rId6" Type="http://schemas.openxmlformats.org/officeDocument/2006/relationships/image" Target="../media/m8c4bed1e2af98e2b.png"/><Relationship Id="rId8" Type="http://schemas.openxmlformats.org/officeDocument/2006/relationships/image" Target="../media/m9cb7bb584896c9c8.png"/><Relationship Id="rId9" Type="http://schemas.openxmlformats.org/officeDocument/2006/relationships/image" Target="../media/m9786aa3e243ba488.svg"/><Relationship Id="rId10" Type="http://schemas.openxmlformats.org/officeDocument/2006/relationships/image" Target="../media/mdc4d2ed6e41297cd.png"/><Relationship Id="rId11" Type="http://schemas.openxmlformats.org/officeDocument/2006/relationships/image" Target="../media/m76925d7afb1f0a40.sv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4be62811f016627f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f6ea33d4b04846c0.png"/><Relationship Id="rId4" Type="http://schemas.openxmlformats.org/officeDocument/2006/relationships/image" Target="../media/md203e38a5066281a.png"/><Relationship Id="rId5" Type="http://schemas.openxmlformats.org/officeDocument/2006/relationships/image" Target="../media/m4b4fde0c85574ff7.sv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2f4df1e512ea5814.png"/><Relationship Id="rId100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1E5B8A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155700" y="635000"/>
            <a:ext cx="870585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2A2622"/>
                </a:solidFill>
                <a:latin typeface="Golos Text"/>
              </a:rPr>
              <a:t>Школа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536204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E5B8A"/>
                </a:solidFill>
                <a:latin typeface="Golos Text"/>
              </a:rPr>
              <a:t>Индивидуальный проект · 10 класс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815604"/>
            <a:ext cx="9423400" cy="21727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53">
                <a:solidFill>
                  <a:srgbClr val="2A2622"/>
                </a:solidFill>
                <a:latin typeface="Lora"/>
              </a:rPr>
              <a:t>Настольная игра по финансовой грамотности для подростков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058245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706C67"/>
                </a:solidFill>
                <a:latin typeface="Golos Text"/>
              </a:rPr>
              <a:t>Создание готового продукта — играбельного прототипа настольной игры, который помогает подросткам научиться управлять личными финансами.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5892800"/>
            <a:ext cx="1533938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Автор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6089015"/>
            <a:ext cx="1413034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Панов Кирилл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345928" y="5892800"/>
            <a:ext cx="97994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Роль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2345928" y="6089015"/>
            <a:ext cx="859036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10 класс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3468191" y="5892800"/>
            <a:ext cx="7331174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Аудитория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3468191" y="6089015"/>
            <a:ext cx="7331174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Руководитель проекта: Зотова Елена Павловна, учитель обществознания ·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3068976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E5B8A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998457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E5B8A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927939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E5B8A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1319808"/>
            <a:ext cx="893008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1E5B8A"/>
                </a:solidFill>
                <a:latin typeface="Golos Text"/>
              </a:rPr>
              <a:t>Выводы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514078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Игра работает: навыки растут, продукт готов к развитию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299045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Цель достигнута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Создан играбельный прототип настольной игры, который показал положительную динамику у 24 участников тестирования.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91993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Навыки растут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После игры участники стали чаще вести учёт расходов, понимать, куда уходят деньги, и откладывать на цели.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4849416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Что улучшить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Расширить набор карточек событий, добавить новые жизненные сценарии и адаптировать игру для других возрастных групп.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8961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28961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25180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25180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622300"/>
            <a:ext cx="1286986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1E5B8A"/>
                </a:solidFill>
                <a:latin typeface="Golos Text"/>
              </a:rPr>
              <a:t>Применение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Где и как можно использовать игру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18147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E5B8A"/>
                </a:solidFill>
                <a:latin typeface="Golos Text"/>
              </a:rPr>
              <a:t>01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1118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Уроки обществознания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44276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Наглядный материал по теме «Финансовая грамотность»: разбор бюджета, планирование, учёт расходов.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18147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E5B8A"/>
                </a:solidFill>
                <a:latin typeface="Golos Text"/>
              </a:rPr>
              <a:t>02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1118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Экономический кружок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83350" y="244276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Практическое занятие: игроки применяют знания о доходах, расходах и накоплениях в реальных ситуациях.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110930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E5B8A"/>
                </a:solidFill>
                <a:latin typeface="Golos Text"/>
              </a:rPr>
              <a:t>03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408110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Классный час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73150" y="473898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Командная игра на 40–60 минут: сплочение класса и полезный разговор о деньгах в лёгкой форме.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110930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E5B8A"/>
                </a:solidFill>
                <a:latin typeface="Golos Text"/>
              </a:rPr>
              <a:t>04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408110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Летний лагерь и семья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83350" y="473898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Досуг для 2–6 игроков: от семейного вечера до отрядного мероприятия в лагере.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3331170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D9DEE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3331170"/>
            <a:ext cx="8214320" cy="165100"/>
          </a:xfrm>
          <a:prstGeom prst="roundRect">
            <a:avLst>
              <a:gd name="adj" fmla="val 50000"/>
            </a:avLst>
          </a:prstGeom>
          <a:solidFill>
            <a:srgbClr val="1E5B8A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62000" y="4143970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D9DEE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62000" y="4143970"/>
            <a:ext cx="6400800" cy="165100"/>
          </a:xfrm>
          <a:prstGeom prst="roundRect">
            <a:avLst>
              <a:gd name="adj" fmla="val 50000"/>
            </a:avLst>
          </a:prstGeom>
          <a:solidFill>
            <a:srgbClr val="1E5B8A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4956770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D9DEE0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62000" y="4956770"/>
            <a:ext cx="6934200" cy="165100"/>
          </a:xfrm>
          <a:prstGeom prst="roundRect">
            <a:avLst>
              <a:gd name="adj" fmla="val 50000"/>
            </a:avLst>
          </a:prstGeom>
          <a:solidFill>
            <a:srgbClr val="1E5B8A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1723430"/>
            <a:ext cx="1067673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1E5B8A"/>
                </a:solidFill>
                <a:latin typeface="Golos Text"/>
              </a:rPr>
              <a:t>Проблема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2095500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35">
                <a:solidFill>
                  <a:srgbClr val="2A2622"/>
                </a:solidFill>
                <a:latin typeface="Lora"/>
              </a:rPr>
              <a:t>Финансовая неграмотность подростков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2980650"/>
            <a:ext cx="28956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Не ведут учёт расходов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982127" y="2937470"/>
            <a:ext cx="574873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1E5B8A"/>
                </a:solidFill>
                <a:latin typeface="Lora"/>
              </a:rPr>
              <a:t>77%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3793450"/>
            <a:ext cx="484763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Не знают, куда уходят карманные деньги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919619" y="3750270"/>
            <a:ext cx="637381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1E5B8A"/>
                </a:solidFill>
                <a:latin typeface="Lora"/>
              </a:rPr>
              <a:t>60%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2000" y="4606250"/>
            <a:ext cx="3009186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Не откладывают на цели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942737" y="4563070"/>
            <a:ext cx="614263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1E5B8A"/>
                </a:solidFill>
                <a:latin typeface="Lora"/>
              </a:rPr>
              <a:t>65%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Опрос 48 одноклассников, осень 2025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955602"/>
            <a:ext cx="5257800" cy="1930499"/>
          </a:xfrm>
          <a:prstGeom prst="roundRect">
            <a:avLst>
              <a:gd name="adj" fmla="val 986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955602"/>
            <a:ext cx="5257800" cy="1930499"/>
          </a:xfrm>
          <a:prstGeom prst="roundRect">
            <a:avLst>
              <a:gd name="adj" fmla="val 986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4038501"/>
            <a:ext cx="5257800" cy="1930499"/>
          </a:xfrm>
          <a:prstGeom prst="roundRect">
            <a:avLst>
              <a:gd name="adj" fmla="val 986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22300"/>
            <a:ext cx="1609527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1E5B8A"/>
                </a:solidFill>
                <a:latin typeface="Golos Text"/>
              </a:rPr>
              <a:t>Цель и продукт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95920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Цель проекта — играбельный прототип своими руками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2241352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E5B8A"/>
                </a:solidFill>
                <a:latin typeface="Golos Text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538532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Цель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86940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Создать играбельный прототип настольной игры по финансовой грамотности, изготовленный своими руками.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2241352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E5B8A"/>
                </a:solidFill>
                <a:latin typeface="Golos Text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538532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Продукт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86940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Действующий прототип: игровое поле, карточки событий и правила. Не тиражное издание.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32425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E5B8A"/>
                </a:solidFill>
                <a:latin typeface="Golos Text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62143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Аудитория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95230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Подростки 13–17 лет. Игра помогает освоить учёт расходов, планирование и накопления.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084288"/>
            <a:ext cx="2247900" cy="3735784"/>
          </a:xfrm>
          <a:prstGeom prst="roundRect">
            <a:avLst>
              <a:gd name="adj" fmla="val 847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568700" y="2084288"/>
            <a:ext cx="2247900" cy="3735784"/>
          </a:xfrm>
          <a:prstGeom prst="roundRect">
            <a:avLst>
              <a:gd name="adj" fmla="val 847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375400" y="2084288"/>
            <a:ext cx="2247900" cy="3735784"/>
          </a:xfrm>
          <a:prstGeom prst="roundRect">
            <a:avLst>
              <a:gd name="adj" fmla="val 847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9182100" y="2084288"/>
            <a:ext cx="2247900" cy="3735784"/>
          </a:xfrm>
          <a:prstGeom prst="roundRect">
            <a:avLst>
              <a:gd name="adj" fmla="val 847"/>
            </a:avLst>
          </a:prstGeom>
          <a:solidFill>
            <a:srgbClr val="2A2622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2300" y="3844230"/>
            <a:ext cx="254000" cy="2159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9000" y="3844230"/>
            <a:ext cx="254000" cy="215900"/>
          </a:xfrm>
          <a:prstGeom prst="rect">
            <a:avLst/>
          </a:prstGeom>
        </p:spPr>
      </p:pic>
      <p:pic>
        <p:nvPicPr>
          <p:cNvPr id="10" name="pic10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75700" y="3844230"/>
            <a:ext cx="254000" cy="215900"/>
          </a:xfrm>
          <a:prstGeom prst="rect">
            <a:avLst/>
          </a:prstGeom>
        </p:spPr>
      </p:pic>
      <p:sp>
        <p:nvSpPr>
          <p:cNvPr id="11" name="text11"/>
          <p:cNvSpPr>
            <a:spLocks noChangeArrowheads="1"/>
          </p:cNvSpPr>
          <p:nvPr/>
        </p:nvSpPr>
        <p:spPr>
          <a:xfrm>
            <a:off x="1117600" y="1025227"/>
            <a:ext cx="1459270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1E5B8A"/>
                </a:solidFill>
                <a:latin typeface="Golos Text"/>
              </a:rPr>
              <a:t>Этапы работы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109884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Задачи проекта по этапам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2325588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E5B8A"/>
                </a:solidFill>
                <a:latin typeface="Lora"/>
              </a:rPr>
              <a:t>1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800" y="3252688"/>
            <a:ext cx="1663700" cy="482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550" b="1">
                <a:solidFill>
                  <a:srgbClr val="2A2622"/>
                </a:solidFill>
                <a:latin typeface="Golos Text"/>
              </a:rPr>
              <a:t>Анализ аналогов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66800" y="3836293"/>
            <a:ext cx="1663700" cy="166568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Изучил существующие настольные игры по финансовой грамотности, выделил их сильные и слабые стороны.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873500" y="2325588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E5B8A"/>
                </a:solidFill>
                <a:latin typeface="Lora"/>
              </a:rPr>
              <a:t>2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73500" y="3252688"/>
            <a:ext cx="1663700" cy="7175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550" b="1">
                <a:solidFill>
                  <a:srgbClr val="2A2622"/>
                </a:solidFill>
                <a:latin typeface="Golos Text"/>
              </a:rPr>
              <a:t>Разработка правил и механики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3873500" y="4071243"/>
            <a:ext cx="1663700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Создал правила игры, игровое поле и карточки событий, опираясь на выводы анализа.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680200" y="2325588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E5B8A"/>
                </a:solidFill>
                <a:latin typeface="Lora"/>
              </a:rPr>
              <a:t>3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680200" y="3252688"/>
            <a:ext cx="1663700" cy="482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550" b="1">
                <a:solidFill>
                  <a:srgbClr val="2A2622"/>
                </a:solidFill>
                <a:latin typeface="Golos Text"/>
              </a:rPr>
              <a:t>Тестирование и доработка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680200" y="3836293"/>
            <a:ext cx="1663700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Провёл две пробные партии с 24 участниками, внёс изменения по итогам тестирования.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486900" y="2325588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E5B8A"/>
                </a:solidFill>
                <a:latin typeface="Lora"/>
              </a:rPr>
              <a:t>4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486900" y="3252688"/>
            <a:ext cx="1663700" cy="482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550" b="1">
                <a:solidFill>
                  <a:srgbClr val="F6F3EC"/>
                </a:solidFill>
                <a:latin typeface="Golos Text"/>
              </a:rPr>
              <a:t>Подготовка к защите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486900" y="3836293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Golos Text"/>
              </a:rPr>
              <a:t>Оформил проект, подготовил презентацию и выступление для защиты перед комиссией.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375198"/>
            <a:ext cx="10668000" cy="2743200"/>
          </a:xfrm>
          <a:prstGeom prst="roundRect">
            <a:avLst>
              <a:gd name="adj" fmla="val 694"/>
            </a:avLst>
          </a:prstGeom>
          <a:noFill/>
          <a:ln w="12700" cap="flat">
            <a:solidFill>
              <a:srgbClr val="D9DEE0"/>
            </a:solidFill>
          </a:ln>
        </p:spPr>
      </p:sp>
      <p:sp>
        <p:nvSpPr>
          <p:cNvPr id="4" name="card4"/>
          <p:cNvSpPr/>
          <p:nvPr/>
        </p:nvSpPr>
        <p:spPr>
          <a:xfrm>
            <a:off x="3815358" y="2387898"/>
            <a:ext cx="1900535" cy="812800"/>
          </a:xfrm>
          <a:prstGeom prst="rect">
            <a:avLst/>
          </a:prstGeom>
          <a:solidFill>
            <a:srgbClr val="D9DEE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815358" y="3200698"/>
            <a:ext cx="1900535" cy="558800"/>
          </a:xfrm>
          <a:prstGeom prst="rect">
            <a:avLst/>
          </a:prstGeom>
          <a:solidFill>
            <a:srgbClr val="D9DEE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815358" y="3759498"/>
            <a:ext cx="1900535" cy="558800"/>
          </a:xfrm>
          <a:prstGeom prst="rect">
            <a:avLst/>
          </a:prstGeom>
          <a:solidFill>
            <a:srgbClr val="D9DEE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3815358" y="4318298"/>
            <a:ext cx="1900535" cy="787400"/>
          </a:xfrm>
          <a:prstGeom prst="rect">
            <a:avLst/>
          </a:prstGeom>
          <a:solidFill>
            <a:srgbClr val="D9DEE0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17600" y="1377652"/>
            <a:ext cx="1786811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1E5B8A"/>
                </a:solidFill>
                <a:latin typeface="Golos Text"/>
              </a:rPr>
              <a:t>Анализ аналогов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603673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A2622"/>
                </a:solidFill>
                <a:latin typeface="Lora"/>
              </a:rPr>
              <a:t>Сравнение с существующими играми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65200" y="2673648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Lora"/>
              </a:rPr>
              <a:t>Критерий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853904" y="2673648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E5B8A"/>
                </a:solidFill>
                <a:latin typeface="Lora"/>
              </a:rPr>
              <a:t>Наша игра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754449" y="2673648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Lora"/>
              </a:rPr>
              <a:t>Монополия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794129" y="2552998"/>
            <a:ext cx="1544836" cy="495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900"/>
              </a:lnSpc>
            </a:pPr>
            <a:r>
              <a:rPr lang="ru-RU" sz="1500" b="1">
                <a:solidFill>
                  <a:srgbClr val="2A2622"/>
                </a:solidFill>
                <a:latin typeface="Lora"/>
              </a:rPr>
              <a:t>Денежный поток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555321" y="2673648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Lora"/>
              </a:rPr>
              <a:t>Финансики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65200" y="3365798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Длительность партии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53904" y="3365798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40–60 минут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5754449" y="3365798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60–180 минут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654885" y="3365798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60–120 минут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555321" y="3365798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20–30 минут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65200" y="3924598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Сложность правил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3853904" y="3924598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Простые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5754449" y="3924598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Средние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7654885" y="3924598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Сложные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9555321" y="3924598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Простые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965200" y="4597698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Жизненные ситуации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3993158" y="4483398"/>
            <a:ext cx="1544935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Из жизни подростка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5754449" y="4597698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Абстрактные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7654885" y="4597698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Инвестиции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9555321" y="4597698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Базовые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762000" y="527016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Наша игра — оптимальна для подростков: короткая партия и понятные правила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03561"/>
            <a:ext cx="5257800" cy="2156520"/>
          </a:xfrm>
          <a:prstGeom prst="roundRect">
            <a:avLst>
              <a:gd name="adj" fmla="val 883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4" name="card4"/>
          <p:cNvSpPr/>
          <p:nvPr/>
        </p:nvSpPr>
        <p:spPr>
          <a:xfrm>
            <a:off x="1022350" y="175121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172200" y="1503561"/>
            <a:ext cx="5257800" cy="2156520"/>
          </a:xfrm>
          <a:prstGeom prst="roundRect">
            <a:avLst>
              <a:gd name="adj" fmla="val 883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6" name="card6"/>
          <p:cNvSpPr/>
          <p:nvPr/>
        </p:nvSpPr>
        <p:spPr>
          <a:xfrm>
            <a:off x="6432550" y="175121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3812480"/>
            <a:ext cx="5257800" cy="2156520"/>
          </a:xfrm>
          <a:prstGeom prst="roundRect">
            <a:avLst>
              <a:gd name="adj" fmla="val 883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8" name="card8"/>
          <p:cNvSpPr/>
          <p:nvPr/>
        </p:nvSpPr>
        <p:spPr>
          <a:xfrm>
            <a:off x="1022350" y="4060130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6172200" y="3812480"/>
            <a:ext cx="5257800" cy="2156520"/>
          </a:xfrm>
          <a:prstGeom prst="roundRect">
            <a:avLst>
              <a:gd name="adj" fmla="val 883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10" name="card10"/>
          <p:cNvSpPr/>
          <p:nvPr/>
        </p:nvSpPr>
        <p:spPr>
          <a:xfrm>
            <a:off x="6432550" y="4060130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pic>
        <p:nvPicPr>
          <p:cNvPr id="12" name="pic12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3950" y="1852811"/>
            <a:ext cx="177800" cy="177800"/>
          </a:xfrm>
          <a:prstGeom prst="rect">
            <a:avLst/>
          </a:prstGeom>
        </p:spPr>
      </p:pic>
      <p:pic>
        <p:nvPicPr>
          <p:cNvPr id="13" name="pic13"/>
          <p:cNvPicPr/>
          <p:nvPr/>
        </p:nvPicPr>
        <p:blipFill>
          <a:blip r:embed="rId6"/>
          <a:stretch>
            <a:fillRect/>
          </a:stretch>
        </p:blipFill>
        <p:spPr>
          <a:xfrm>
            <a:off x="6534150" y="1852811"/>
            <a:ext cx="177800" cy="177800"/>
          </a:xfrm>
          <a:prstGeom prst="rect">
            <a:avLst/>
          </a:prstGeom>
        </p:spPr>
      </p:pic>
      <p:pic>
        <p:nvPicPr>
          <p:cNvPr id="14" name="pic14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3950" y="4161730"/>
            <a:ext cx="177800" cy="177800"/>
          </a:xfrm>
          <a:prstGeom prst="rect">
            <a:avLst/>
          </a:prstGeom>
        </p:spPr>
      </p:pic>
      <p:pic>
        <p:nvPicPr>
          <p:cNvPr id="15" name="pic15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34150" y="4161730"/>
            <a:ext cx="177800" cy="177800"/>
          </a:xfrm>
          <a:prstGeom prst="rect">
            <a:avLst/>
          </a:prstGeom>
        </p:spPr>
      </p:pic>
      <p:sp>
        <p:nvSpPr>
          <p:cNvPr id="16" name="text16"/>
          <p:cNvSpPr>
            <a:spLocks noChangeArrowheads="1"/>
          </p:cNvSpPr>
          <p:nvPr/>
        </p:nvSpPr>
        <p:spPr>
          <a:xfrm>
            <a:off x="1117600" y="622300"/>
            <a:ext cx="1968500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1E5B8A"/>
                </a:solidFill>
                <a:latin typeface="Golos Text"/>
              </a:rPr>
              <a:t>Состав и механики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Как устроена игра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22350" y="2296041"/>
            <a:ext cx="53721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Игровое поле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022350" y="2564011"/>
            <a:ext cx="53721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06C67"/>
                </a:solidFill>
                <a:latin typeface="Golos Text"/>
              </a:rPr>
              <a:t>Маршрут с клетками доходов, расходов и жизненных событий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32550" y="2296041"/>
            <a:ext cx="53721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Карточки событий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32550" y="2564011"/>
            <a:ext cx="53721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06C67"/>
                </a:solidFill>
                <a:latin typeface="Golos Text"/>
              </a:rPr>
              <a:t>Непредвиденные ситуации: покупки, подработки, траты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22350" y="4604960"/>
            <a:ext cx="53721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Правила игры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022350" y="4872930"/>
            <a:ext cx="53721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06C67"/>
                </a:solidFill>
                <a:latin typeface="Golos Text"/>
              </a:rPr>
              <a:t>Выбор стратегии, учёт доходов и расходов, планирование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432550" y="4604960"/>
            <a:ext cx="53721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Компания игроков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6432550" y="4872930"/>
            <a:ext cx="53721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06C67"/>
                </a:solidFill>
                <a:latin typeface="Golos Text"/>
              </a:rPr>
              <a:t>От 2 до 6 человек, партия длится 40–60 минут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1902520"/>
            <a:ext cx="1285438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1E5B8A"/>
                </a:solidFill>
                <a:latin typeface="Golos Text"/>
              </a:rPr>
              <a:t>Хронология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97614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Этапы разработки игры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025080"/>
            <a:ext cx="2267664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E5B8A"/>
                </a:solidFill>
                <a:latin typeface="Golos Text"/>
              </a:rPr>
              <a:t>Октябрь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710880"/>
            <a:ext cx="191512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Постановка задачи и анализ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253805"/>
            <a:ext cx="191512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Определил цель и изучил аналоги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2956520" y="3025080"/>
            <a:ext cx="2267664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E5B8A"/>
                </a:solidFill>
                <a:latin typeface="Golos Text"/>
              </a:rPr>
              <a:t>Ноябрь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956520" y="3710880"/>
            <a:ext cx="2267664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Разработка правил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956520" y="4025205"/>
            <a:ext cx="191512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Сформулировал правила и механику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151041" y="3025080"/>
            <a:ext cx="2267783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E5B8A"/>
                </a:solidFill>
                <a:latin typeface="Golos Text"/>
              </a:rPr>
              <a:t>Дек–янв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151041" y="3710880"/>
            <a:ext cx="191522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Прототип поля и карточки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5151041" y="4253805"/>
            <a:ext cx="191522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Изготовил поле и карточки событий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345660" y="3025080"/>
            <a:ext cx="2267664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E5B8A"/>
                </a:solidFill>
                <a:latin typeface="Golos Text"/>
              </a:rPr>
              <a:t>Февраль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345660" y="3710880"/>
            <a:ext cx="2267664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Тестирование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345660" y="4025205"/>
            <a:ext cx="191512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Провёл две партии с 24 участниками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540180" y="3025080"/>
            <a:ext cx="2267783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Март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540180" y="3710880"/>
            <a:ext cx="191522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706C67"/>
                </a:solidFill>
                <a:latin typeface="Golos Text"/>
              </a:rPr>
              <a:t>Доработка и подготовка к защите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540180" y="4482405"/>
            <a:ext cx="191522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Внёс правки и оформил проект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2A2622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731000" y="698500"/>
            <a:ext cx="901105" cy="330200"/>
          </a:xfrm>
          <a:prstGeom prst="roundRect">
            <a:avLst>
              <a:gd name="adj" fmla="val 50000"/>
            </a:avLst>
          </a:prstGeom>
          <a:solidFill>
            <a:srgbClr val="1E5B8A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791200" y="3124200"/>
            <a:ext cx="609600" cy="609600"/>
          </a:xfrm>
          <a:prstGeom prst="roundRect">
            <a:avLst>
              <a:gd name="adj" fmla="val 50000"/>
            </a:avLst>
          </a:prstGeom>
          <a:solidFill>
            <a:srgbClr val="F6F3EC"/>
          </a:solidFill>
          <a:ln>
            <a:noFill/>
          </a:ln>
          <a:effectLst>
            <a:outerShdw blurRad="203200" dist="50800" dir="5400000" rotWithShape="0">
              <a:srgbClr val="000000">
                <a:alpha val="25098"/>
              </a:srgbClr>
            </a:outerShdw>
          </a:effectLst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8050" y="3333750"/>
            <a:ext cx="215900" cy="1905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768350" y="1295400"/>
            <a:ext cx="5321300" cy="361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706C67"/>
                </a:solidFill>
                <a:latin typeface="Golos Text"/>
              </a:rPr>
              <a:t>Что мешало игрокам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8350" y="1967865"/>
            <a:ext cx="256877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706C67"/>
                </a:solidFill>
                <a:latin typeface="Golos Text"/>
              </a:rPr>
              <a:t>—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50627" y="1968500"/>
            <a:ext cx="3355181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Сложные формулировки карточек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8350" y="2432606"/>
            <a:ext cx="256877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706C67"/>
                </a:solidFill>
                <a:latin typeface="Golos Text"/>
              </a:rPr>
              <a:t>—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50627" y="2433241"/>
            <a:ext cx="2636996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Запутанный подсчёт очков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8350" y="2897346"/>
            <a:ext cx="256877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706C67"/>
                </a:solidFill>
                <a:latin typeface="Golos Text"/>
              </a:rPr>
              <a:t>—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50627" y="2897981"/>
            <a:ext cx="2124908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Непонятные термины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908800" y="787400"/>
            <a:ext cx="835065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6F3EC"/>
                </a:solidFill>
                <a:latin typeface="Golos Text"/>
              </a:rPr>
              <a:t>После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6731000" y="1289050"/>
            <a:ext cx="5334000" cy="361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F6F3EC"/>
                </a:solidFill>
                <a:latin typeface="Golos Text"/>
              </a:rPr>
              <a:t>Что улучшили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731000" y="1961515"/>
            <a:ext cx="224830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1E5B8A"/>
                </a:solidFill>
                <a:latin typeface="Golos Text"/>
              </a:rPr>
              <a:t>+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981230" y="1962150"/>
            <a:ext cx="436632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Golos Text"/>
              </a:rPr>
              <a:t>Переписали тексты событий простым языком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731000" y="2426256"/>
            <a:ext cx="224830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1E5B8A"/>
                </a:solidFill>
                <a:latin typeface="Golos Text"/>
              </a:rPr>
              <a:t>+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981230" y="2426891"/>
            <a:ext cx="4413349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Golos Text"/>
              </a:rPr>
              <a:t>Упростили правила — теперь считают быстрее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731000" y="2890996"/>
            <a:ext cx="224830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1E5B8A"/>
                </a:solidFill>
                <a:latin typeface="Golos Text"/>
              </a:rPr>
              <a:t>+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6981230" y="2891631"/>
            <a:ext cx="3915569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Golos Text"/>
              </a:rPr>
              <a:t>Добавили пояснения к сложным словам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По итогам тестирования, февраль 2026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4" name="chart4"/>
          <p:cNvGraphicFramePr/>
          <p:nvPr/>
        </p:nvGraphicFramePr>
        <p:xfrm>
          <a:off x="762000" y="2092325"/>
          <a:ext cx="1066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5" name="text5"/>
          <p:cNvSpPr>
            <a:spLocks noChangeArrowheads="1"/>
          </p:cNvSpPr>
          <p:nvPr/>
        </p:nvSpPr>
        <p:spPr>
          <a:xfrm>
            <a:off x="762000" y="549275"/>
            <a:ext cx="10693400" cy="946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A2622"/>
                </a:solidFill>
                <a:latin typeface="Lora"/>
              </a:rPr>
              <a:t>Результаты тестирования: динамика показателей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660525"/>
            <a:ext cx="113030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706C67"/>
                </a:solidFill>
                <a:latin typeface="Golos Text"/>
              </a:rPr>
              <a:t>Доля участников, % — до и после игры (24 участника, февраль 2026)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605409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Учёт расходов 23→71%, понимание трат 40→79%, накопления 35→58%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Тестирование: 24 участника, февраль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Индивидуальный проект «Настольная игра по финансовой грамотности»</dc:title>
  <dc:creator>Слайда</dc:creator>
</cp:coreProperties>
</file>