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</p:sldIdLst>
  <p:sldSz cx="12192000" cy="6858000"/>
  <p:notesSz cx="6858000" cy="9144000"/>
  <p:embeddedFontLst>
    <p:embeddedFont>
      <p:font typeface="Golos Text"/>
      <p:regular r:id="rId200"/>
      <p:bold r:id="rId201"/>
    </p:embeddedFont>
    <p:embeddedFont>
      <p:font typeface="Lora"/>
      <p:regular r:id="rId204"/>
      <p:bold r:id="rId205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8B0000"/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rgbClr val="C27B6D"/>
              </a:solidFill>
              <a:ln>
                <a:noFill/>
              </a:ln>
            </c:spPr>
          </c:dPt>
          <c:dPt>
            <c:idx val="2"/>
            <c:bubble3D val="0"/>
            <c:spPr>
              <a:solidFill>
                <a:srgbClr val="602118"/>
              </a:solidFill>
              <a:ln>
                <a:noFill/>
              </a:ln>
            </c:spPr>
          </c:dPt>
          <c:dLbls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Sheet1!$A$2:$A$4</c:f>
              <c:strCache>
                <c:ptCount val="3"/>
                <c:pt idx="0">
                  <c:v>Каждый день</c:v>
                </c:pt>
                <c:pt idx="1">
                  <c:v>Несколько раз в неделю</c:v>
                </c:pt>
                <c:pt idx="2">
                  <c:v>Реже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77</c:v>
                </c:pt>
                <c:pt idx="1">
                  <c:v>18</c:v>
                </c:pt>
                <c:pt idx="2">
                  <c:v>5</c:v>
                </c:pt>
              </c:numCache>
            </c:numRef>
          </c:val>
        </c:ser>
        <c:firstSliceAng val="0"/>
        <c:holeSize val="70"/>
      </c:doughnutChart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400">
          <a:solidFill>
            <a:srgbClr val="706C67"/>
          </a:solidFill>
          <a:latin typeface="+mn-lt"/>
        </a:defRPr>
      </a:pPr>
      <a:endParaRPr lang="ru-RU"/>
    </a:p>
  </c:tx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8B0000"/>
            </a:solidFill>
            <a:ln>
              <a:noFill/>
            </a:ln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A2622"/>
                        </a:solidFill>
                        <a:latin typeface="+mn-lt"/>
                      </a:rPr>
                      <a:t>24,3 балла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A2622"/>
                        </a:solidFill>
                        <a:latin typeface="+mn-lt"/>
                      </a:rPr>
                      <a:t>31,7 балла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</c:dLbls>
          <c:cat>
            <c:strRef>
              <c:f>Sheet1!$A$2:$A$3</c:f>
              <c:strCache>
                <c:ptCount val="2"/>
                <c:pt idx="0">
                  <c:v>Основная группа (регулярный просмотр коротких видео)</c:v>
                </c:pt>
                <c:pt idx="1">
                  <c:v>Контрольная группа (редкий просмотр)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24.3</c:v>
                </c:pt>
                <c:pt idx="1">
                  <c:v>31.7</c:v>
                </c:pt>
              </c:numCache>
            </c:numRef>
          </c:val>
        </c:ser>
        <c:gapWidth val="60"/>
        <c:axId val="101"/>
        <c:axId val="102"/>
      </c:barChart>
      <c:catAx>
        <c:axId val="101"/>
        <c:scaling>
          <c:orientation val="maxMin"/>
        </c:scaling>
        <c:delete val="0"/>
        <c:axPos val="l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>
                <a:solidFill>
                  <a:srgbClr val="2A2622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b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00">
          <a:solidFill>
            <a:srgbClr val="706C67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Здравствуйте! Меня зовут Иван Петров, я учусь в 10 классе. Представляю вашему вниманию проект о том, как короткие видео влияют на концентрацию внимания подростков. Вместе с руководителем мы провели исследование среди учеников нашей школы, и сейчас я расскажу о результатах.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Итак, что мы получили в итоге. Во-первых, мы действительно видим корреляцию: чем больше времени ребята проводят за короткими видео, тем хуже у них результаты корректурной пробы. Но гипотеза подтвердилась лишь частично — не у всех, кто много смотрит, внимание снижено. Важно подчеркнуть: это корреляция, а не доказанная причина. Мы не можем утверждать, что именно видео вызывают снижение внимания, возможно, дело в других факторах. Поэтому наша рекомендация — умеренное использование коротких видео, а не полный отказ. Спасибо за внимание, я готов ответить на ваши вопросы.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Итогом моей работы стала памятка для одноклассников — практические советы, как управлять своим вниманием при просмотре коротких видео. В ней собраны простые и выполнимые правила: делать перерывы, ставить таймер, чередовать просмотр с учёбой и тренировать внимание специальными упражнениями. Эта памятка — не просто список рекомендаций, а реальный инструмент, который можно использовать каждый день. Я планирую распечатать её и раздать в классах, а также предложить учителям использовать её на классных часах. Надеюсь, что мои советы помогут ребятам стать внимательнее и успешнее в учёбе.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Актуальность нашей темы очевидна: короткие видео в соцсетях стали неотъемлемой частью жизни почти каждого подростка. Мы проводим в телефоне по несколько часов в день, и всё чаще слышим от учителей и родителей жалобы на рассеянность. Но это пока только ощущения — нам захотелось проверить, есть ли реальная связь между просмотром коротких видео и вниманием. Поэтому мы решили провести собственное исследование на базе нашей школы.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Итак, перед нами три ключевых элемента проекта. Проблема: короткие видео в соцсетях могут снижать концентрацию внимания у подростков — это то, что мы хотим проверить. Цель — изучить эту связь на конкретных данных, а не просто порассуждать. Для этого мы поставили четыре задачи: провести анкетирование, провести тест на внимание, изучить литературу и в итоге создать практический продукт — памятку для одноклассников.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перейти к методам, зафиксируем, что именно мы изучаем. Объект нашего исследования — внимание подростков 14–17 лет, то есть учеников 8–11 классов. Предмет — как регулярный просмотр коротких видео в соцсетях влияет на концентрацию. И наша гипотеза: такая привычка коррелирует со снижением концентрации внимания. Важно подчеркнуть: мы говорим о корреляции, а не о доказанной причине — это школьное исследование, а не медицинское.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Для исследования я выбрал три метода. Первый — анкетирование: я опросил 60 учеников нашей школы, чтобы понять, как часто они смотрят короткие видео. Второй — корректурная проба, это классический тест на внимание, его прошли две группы по 30 человек. И третий — анализ литературы, чтобы опереться на уже существующие исследования. Важно, что все участники — ученики 8–11 классов в возрасте от 14 до 17 лет.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проводить собственное исследование, я изучил литературу по теме. Во-первых, это учебные пособия по психологии внимания — они дали мне теоретическую базу и познакомили с классическими методами диагностики, в частности с корректурной пробой Бурдона. Во-вторых, я проанализировал статьи о влиянии цифровых медиа на когнитивные функции — они помогли сформулировать гипотезу и спланировать эксперимент. Опираясь на эти источники, я построил методику своего исследования, о которой расскажу дальше.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Расскажу, как было организовано исследование. Оно заняло несколько месяцев в этом учебном году. Сначала я изучил литературу и подготовил инструменты — анкету и бланки для теста на внимание. Затем провёл анкетирование среди шестидесяти учеников восьмых-одиннадцатых классов. После этого разделил участников на две группы по тридцать человек и провёл корректурную пробу. В конце я обработал все данные и сравнил результаты групп — об этом расскажу дальше.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Анкетирование показало, что короткие видео стали неотъемлемой частью дня почти каждого подростка. 77% опрошенных смотрят их ежедневно, а ещё 18% — несколько раз в неделю. То есть регулярно погружаются в этот формат 95% учеников нашей выборки. При этом большинство ребят сами отмечают, что после долгого просмотра им сложнее сосредоточиться на уроках. Это и стало отправной точкой для проверки нашей гипотезы.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посмотрим, что показала корректурная проба. Мы сравнивали средние баллы двух групп по 30 человек. У тех, кто регулярно смотрит короткие видео в соцсетях, средний результат — 24,3 балла. В контрольной группе, где такие видео смотрят редко, средний балл заметно выше — 31,7. Разница почти в 7,5 балла, это около 23 процентов. Конечно, это не доказательство прямой причины, но корреляция между просмотром коротких видео и снижением показателей внимания прослеживается довольно отчётливо.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f95f6dc214692272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e3b9864a9c4ccc2f.pn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0782b3a01d6e5c57.png"/><Relationship Id="rId4" Type="http://schemas.openxmlformats.org/officeDocument/2006/relationships/image" Target="../media/m984442da6cb667ae.png"/><Relationship Id="rId5" Type="http://schemas.openxmlformats.org/officeDocument/2006/relationships/image" Target="../media/mee7e43ea91856620.svg"/><Relationship Id="rId6" Type="http://schemas.openxmlformats.org/officeDocument/2006/relationships/image" Target="../media/me5be2f3bc541a638.png"/><Relationship Id="rId8" Type="http://schemas.openxmlformats.org/officeDocument/2006/relationships/image" Target="../media/mea2eef5b814832a5.png"/><Relationship Id="rId9" Type="http://schemas.openxmlformats.org/officeDocument/2006/relationships/image" Target="../media/m4e6b8c31087790fa.svg"/><Relationship Id="rId10" Type="http://schemas.openxmlformats.org/officeDocument/2006/relationships/image" Target="../media/m53bf652b2abaad72.png"/><Relationship Id="rId11" Type="http://schemas.openxmlformats.org/officeDocument/2006/relationships/image" Target="../media/m9ccc6878191fb255.svg"/><Relationship Id="rId12" Type="http://schemas.openxmlformats.org/officeDocument/2006/relationships/image" Target="../media/mc9d7774be284d96b.png"/><Relationship Id="rId13" Type="http://schemas.openxmlformats.org/officeDocument/2006/relationships/image" Target="../media/m91d8035c5b8b4cf6.svg"/><Relationship Id="rId14" Type="http://schemas.openxmlformats.org/officeDocument/2006/relationships/image" Target="../media/mf09b8dd8e4be6c1e.png"/><Relationship Id="rId15" Type="http://schemas.openxmlformats.org/officeDocument/2006/relationships/image" Target="../media/m6d526e89b260790b.sv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866f099e300b7d6e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0782b3a01d6e5c57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0782b3a01d6e5c57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a63449eed70321fb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313f88a86dacbe6d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721af681cd6614ba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2f4df1e512ea5814.png"/><Relationship Id="rId100" Type="http://schemas.openxmlformats.org/officeDocument/2006/relationships/chart" Target="../charts/chart1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2f4df1e512ea5814.png"/><Relationship Id="rId100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155700" y="635000"/>
            <a:ext cx="870585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2A2622"/>
                </a:solidFill>
                <a:latin typeface="Golos Text"/>
              </a:rPr>
              <a:t>Школа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688604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8B0000"/>
                </a:solidFill>
                <a:latin typeface="Golos Text"/>
              </a:rPr>
              <a:t>Индивидуальный проект · 10 класс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968004"/>
            <a:ext cx="9423400" cy="217279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53">
                <a:solidFill>
                  <a:srgbClr val="2A2622"/>
                </a:solidFill>
                <a:latin typeface="Lora"/>
              </a:rPr>
              <a:t>Как короткие видео влияют на концентрацию внимания подростков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4210645"/>
            <a:ext cx="70104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706C67"/>
                </a:solidFill>
                <a:latin typeface="Golos Text"/>
              </a:rPr>
              <a:t>Исследование влияния просмотра коротких видео на показатели внимания учеников 8–11 классов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5892800"/>
            <a:ext cx="139392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706C67"/>
                </a:solidFill>
                <a:latin typeface="Golos Text"/>
              </a:rPr>
              <a:t>Автор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6089015"/>
            <a:ext cx="1273016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A2622"/>
                </a:solidFill>
                <a:latin typeface="Golos Text"/>
              </a:rPr>
              <a:t>Иван Петров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2229247" y="5892800"/>
            <a:ext cx="77545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706C67"/>
                </a:solidFill>
                <a:latin typeface="Golos Text"/>
              </a:rPr>
              <a:t>Роль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2229247" y="6089015"/>
            <a:ext cx="654546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A2622"/>
                </a:solidFill>
                <a:latin typeface="Golos Text"/>
              </a:rPr>
              <a:t>10 «А»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3163193" y="5892800"/>
            <a:ext cx="5346502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706C67"/>
                </a:solidFill>
                <a:latin typeface="Golos Text"/>
              </a:rPr>
              <a:t>Аудитория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3163193" y="6089015"/>
            <a:ext cx="5346502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A2622"/>
                </a:solidFill>
                <a:latin typeface="Golos Text"/>
              </a:rPr>
              <a:t>Руководитель: Мария Сергеевна Иванова · Школа № 123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1711564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641046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908268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5175490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469106"/>
            <a:ext cx="893008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Выводы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63377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A2622"/>
                </a:solidFill>
                <a:latin typeface="Lora"/>
              </a:rPr>
              <a:t>Выводы и проверка гипотезы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163304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Корреляция выявлена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Чем больше времени подростки проводят за короткими видео, тем ниже их результаты в корректурной пробе.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2562523"/>
            <a:ext cx="9232900" cy="10259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Гипотеза подтверждена частично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Связь прослеживается, но не у всех участников: у части группы с высоким временем просмотра результаты остались высокими.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3829745"/>
            <a:ext cx="9232900" cy="10259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Связь корреляционная, не причинная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Мы не можем утверждать, что именно короткие видео вызывают снижение внимания — возможно влияние других факторов.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5096966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Рекомендация — умеренное использование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Советуем ограничивать время просмотра коротких видео и чередовать его с активным отдыхом и учебой.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6178808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Исследование проводилось в 2025–2026 учебном году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03561"/>
            <a:ext cx="3454400" cy="2051745"/>
          </a:xfrm>
          <a:prstGeom prst="roundRect">
            <a:avLst>
              <a:gd name="adj" fmla="val 928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4" name="card4"/>
          <p:cNvSpPr/>
          <p:nvPr/>
        </p:nvSpPr>
        <p:spPr>
          <a:xfrm>
            <a:off x="1022350" y="1751211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6F3EC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368800" y="1503561"/>
            <a:ext cx="3454400" cy="2051745"/>
          </a:xfrm>
          <a:prstGeom prst="roundRect">
            <a:avLst>
              <a:gd name="adj" fmla="val 928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6" name="card6"/>
          <p:cNvSpPr/>
          <p:nvPr/>
        </p:nvSpPr>
        <p:spPr>
          <a:xfrm>
            <a:off x="4629150" y="1751211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6F3EC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975600" y="1503561"/>
            <a:ext cx="3454400" cy="2051745"/>
          </a:xfrm>
          <a:prstGeom prst="roundRect">
            <a:avLst>
              <a:gd name="adj" fmla="val 928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8" name="card8"/>
          <p:cNvSpPr/>
          <p:nvPr/>
        </p:nvSpPr>
        <p:spPr>
          <a:xfrm>
            <a:off x="8235950" y="1751211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6F3EC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762000" y="3707705"/>
            <a:ext cx="3454400" cy="2261295"/>
          </a:xfrm>
          <a:prstGeom prst="roundRect">
            <a:avLst>
              <a:gd name="adj" fmla="val 842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10" name="card10"/>
          <p:cNvSpPr/>
          <p:nvPr/>
        </p:nvSpPr>
        <p:spPr>
          <a:xfrm>
            <a:off x="1022350" y="3955355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6F3EC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4368800" y="3707705"/>
            <a:ext cx="3454400" cy="2261295"/>
          </a:xfrm>
          <a:prstGeom prst="roundRect">
            <a:avLst>
              <a:gd name="adj" fmla="val 842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12" name="card12"/>
          <p:cNvSpPr/>
          <p:nvPr/>
        </p:nvSpPr>
        <p:spPr>
          <a:xfrm>
            <a:off x="4629150" y="3955355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6F3EC"/>
          </a:solidFill>
          <a:ln>
            <a:noFill/>
          </a:ln>
        </p:spPr>
      </p:sp>
      <p:sp>
        <p:nvSpPr>
          <p:cNvPr id="13" name="card13"/>
          <p:cNvSpPr/>
          <p:nvPr/>
        </p:nvSpPr>
        <p:spPr>
          <a:xfrm>
            <a:off x="7975600" y="3707705"/>
            <a:ext cx="3454400" cy="2261295"/>
          </a:xfrm>
          <a:prstGeom prst="roundRect">
            <a:avLst>
              <a:gd name="adj" fmla="val 842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14" name="card14"/>
          <p:cNvSpPr/>
          <p:nvPr/>
        </p:nvSpPr>
        <p:spPr>
          <a:xfrm>
            <a:off x="8235950" y="3955355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6F3EC"/>
          </a:solidFill>
          <a:ln>
            <a:noFill/>
          </a:ln>
        </p:spPr>
      </p:sp>
      <p:sp>
        <p:nvSpPr>
          <p:cNvPr id="15" name="card15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pic>
        <p:nvPicPr>
          <p:cNvPr id="16" name="pic16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3950" y="1852811"/>
            <a:ext cx="177800" cy="177800"/>
          </a:xfrm>
          <a:prstGeom prst="rect">
            <a:avLst/>
          </a:prstGeom>
        </p:spPr>
      </p:pic>
      <p:pic>
        <p:nvPicPr>
          <p:cNvPr id="17" name="pic17"/>
          <p:cNvPicPr/>
          <p:nvPr/>
        </p:nvPicPr>
        <p:blipFill>
          <a:blip r:embed="rId6"/>
          <a:stretch>
            <a:fillRect/>
          </a:stretch>
        </p:blipFill>
        <p:spPr>
          <a:xfrm>
            <a:off x="4730750" y="1852811"/>
            <a:ext cx="177800" cy="177800"/>
          </a:xfrm>
          <a:prstGeom prst="rect">
            <a:avLst/>
          </a:prstGeom>
        </p:spPr>
      </p:pic>
      <p:pic>
        <p:nvPicPr>
          <p:cNvPr id="18" name="pic18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37550" y="1852811"/>
            <a:ext cx="177800" cy="177800"/>
          </a:xfrm>
          <a:prstGeom prst="rect">
            <a:avLst/>
          </a:prstGeom>
        </p:spPr>
      </p:pic>
      <p:pic>
        <p:nvPicPr>
          <p:cNvPr id="19" name="pic19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23950" y="4056955"/>
            <a:ext cx="177800" cy="177800"/>
          </a:xfrm>
          <a:prstGeom prst="rect">
            <a:avLst/>
          </a:prstGeom>
        </p:spPr>
      </p:pic>
      <p:pic>
        <p:nvPicPr>
          <p:cNvPr id="20" name="pic20"/>
          <p:cNvPicPr/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30750" y="4056955"/>
            <a:ext cx="177800" cy="177800"/>
          </a:xfrm>
          <a:prstGeom prst="rect">
            <a:avLst/>
          </a:prstGeom>
        </p:spPr>
      </p:pic>
      <p:pic>
        <p:nvPicPr>
          <p:cNvPr id="21" name="pic21"/>
          <p:cNvPicPr/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337550" y="4056955"/>
            <a:ext cx="177800" cy="177800"/>
          </a:xfrm>
          <a:prstGeom prst="rect">
            <a:avLst/>
          </a:prstGeom>
        </p:spPr>
      </p:pic>
      <p:sp>
        <p:nvSpPr>
          <p:cNvPr id="22" name="text22"/>
          <p:cNvSpPr>
            <a:spLocks noChangeArrowheads="1"/>
          </p:cNvSpPr>
          <p:nvPr/>
        </p:nvSpPr>
        <p:spPr>
          <a:xfrm>
            <a:off x="1117600" y="622300"/>
            <a:ext cx="1759545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Продукт проекта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762000" y="6959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Памятка «Как управлять своим вниманием»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1022350" y="2296041"/>
            <a:ext cx="35204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A2622"/>
                </a:solidFill>
                <a:latin typeface="Golos Text"/>
              </a:rPr>
              <a:t>Правило перерыва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1022350" y="2564011"/>
            <a:ext cx="29591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706C67"/>
                </a:solidFill>
                <a:latin typeface="Golos Text"/>
              </a:rPr>
              <a:t>После 20 минут просмотра делай перерыв: встань, разомнись и переключись на другое занятие.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4629150" y="2296041"/>
            <a:ext cx="35204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A2622"/>
                </a:solidFill>
                <a:latin typeface="Golos Text"/>
              </a:rPr>
              <a:t>Таймер на просмотр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4629150" y="2564011"/>
            <a:ext cx="29591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706C67"/>
                </a:solidFill>
                <a:latin typeface="Golos Text"/>
              </a:rPr>
              <a:t>Ставь таймер на 15–20 минут в день на короткие видео в соцсетях — и выключай их по сигналу.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8235950" y="2296041"/>
            <a:ext cx="35204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A2622"/>
                </a:solidFill>
                <a:latin typeface="Golos Text"/>
              </a:rPr>
              <a:t>Чередование задач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8235950" y="2564011"/>
            <a:ext cx="29591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706C67"/>
                </a:solidFill>
                <a:latin typeface="Golos Text"/>
              </a:rPr>
              <a:t>Чередуй просмотр видео с чтением или учёбой: так мозг не привыкает к быстрой смене кадров.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1022350" y="4500185"/>
            <a:ext cx="35204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A2622"/>
                </a:solidFill>
                <a:latin typeface="Golos Text"/>
              </a:rPr>
              <a:t>Тренировка внимания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1022350" y="4768155"/>
            <a:ext cx="29591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706C67"/>
                </a:solidFill>
                <a:latin typeface="Golos Text"/>
              </a:rPr>
              <a:t>Выполняй корректурную пробу 2–3 раза в неделю — это развивает устойчивость и концентрацию внимания.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4629150" y="4500185"/>
            <a:ext cx="35204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A2622"/>
                </a:solidFill>
                <a:latin typeface="Golos Text"/>
              </a:rPr>
              <a:t>Осознанный выбор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4629150" y="4768155"/>
            <a:ext cx="29591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706C67"/>
                </a:solidFill>
                <a:latin typeface="Golos Text"/>
              </a:rPr>
              <a:t>Смотри короткие видео осознанно: выбирай полезный контент, а не листай ленту без цели.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8235950" y="4500185"/>
            <a:ext cx="35204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A2622"/>
                </a:solidFill>
                <a:latin typeface="Golos Text"/>
              </a:rPr>
              <a:t>Практическая значимость</a:t>
            </a:r>
          </a:p>
        </p:txBody>
      </p:sp>
      <p:sp>
        <p:nvSpPr>
          <p:cNvPr id="35" name="text35"/>
          <p:cNvSpPr>
            <a:spLocks noChangeArrowheads="1"/>
          </p:cNvSpPr>
          <p:nvPr/>
        </p:nvSpPr>
        <p:spPr>
          <a:xfrm>
            <a:off x="8235950" y="4768155"/>
            <a:ext cx="2959100" cy="850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706C67"/>
                </a:solidFill>
                <a:latin typeface="Golos Text"/>
              </a:rPr>
              <a:t>Памятка помогает одноклассникам следить за временем просмотра и планировать перерывы; её можно использовать на классных часах.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1964870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894351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4161573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5091054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215702"/>
            <a:ext cx="1482130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Актуальность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409972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A2622"/>
                </a:solidFill>
                <a:latin typeface="Lora"/>
              </a:rPr>
              <a:t>Почему мы решили исследовать короткие видео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1886347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Формат стал повседневным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Короткие видео в соцсетях — один из самых популярных форматов досуга у подростков 14–17 лет.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2815828"/>
            <a:ext cx="9232900" cy="10259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Растёт время в соцсетях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Школьники проводят в соцсетях по несколько часов в день, и значительная часть этого времени уходит на короткие ролики.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408305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Жалобы на рассеянность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Ученики и учителя всё чаще замечают трудности с сосредоточением на уроках и при выполнении домашних заданий.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5012531"/>
            <a:ext cx="9232900" cy="10259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Нужны данные, а не догадки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Мы хотим проверить, действительно ли просмотр коротких видео связан с концентрацией внимания, на примере нашей школы.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643211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Исследование проводилось в 2025–2026 учебном году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8961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28961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25180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22300"/>
            <a:ext cx="2518093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Проблема, цель и задачи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959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Проблема, цель и задачи проекта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1471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1189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Проблема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442766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Возможное снижение концентрации внимания у подростков из-за коротких видео в соцсетях.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1471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1189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Цель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442766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Изучить, как просмотр коротких видео связан с концентрацией внимания подростков.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10930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08110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Задачи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738985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Провести анкетирование, тест на внимание, проанализировать литературу и создать памятку.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8961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28961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25180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22300"/>
            <a:ext cx="2805271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Объект, предмет и гипотеза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959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Что именно мы исследуем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1471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1189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Объект исследования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442726"/>
            <a:ext cx="52705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Внимание подростков 14–17 лет — учеников 8–11 классов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1471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1189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Предмет исследования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442766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Влияние регулярного просмотра коротких видео в соцсетях на концентрацию внимания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10930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08110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Гипотеза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738985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Регулярный просмотр коротких видео коррелирует со снижением концентрации внимания у подростков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744391"/>
            <a:ext cx="3420467" cy="1981200"/>
          </a:xfrm>
          <a:prstGeom prst="roundRect">
            <a:avLst>
              <a:gd name="adj" fmla="val 961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4" name="card4"/>
          <p:cNvSpPr/>
          <p:nvPr/>
        </p:nvSpPr>
        <p:spPr>
          <a:xfrm>
            <a:off x="4385667" y="2744391"/>
            <a:ext cx="3420566" cy="1981200"/>
          </a:xfrm>
          <a:prstGeom prst="roundRect">
            <a:avLst>
              <a:gd name="adj" fmla="val 961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5" name="card5"/>
          <p:cNvSpPr/>
          <p:nvPr/>
        </p:nvSpPr>
        <p:spPr>
          <a:xfrm>
            <a:off x="8009434" y="2744391"/>
            <a:ext cx="3420566" cy="1981200"/>
          </a:xfrm>
          <a:prstGeom prst="roundRect">
            <a:avLst>
              <a:gd name="adj" fmla="val 961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1732260"/>
            <a:ext cx="1900396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Методы и выборка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990030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A2622"/>
                </a:solidFill>
                <a:latin typeface="Lora"/>
              </a:rPr>
              <a:t>Методы исследования и выборка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7750" y="2966641"/>
            <a:ext cx="34839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0000"/>
                </a:solidFill>
                <a:latin typeface="Lora"/>
              </a:rPr>
              <a:t>60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7750" y="3741341"/>
            <a:ext cx="341876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Анкетирование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7750" y="4046141"/>
            <a:ext cx="2874367" cy="381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5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Опрос 60 учеников о привычках просмотра коротких видео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71417" y="2966641"/>
            <a:ext cx="34840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0000"/>
                </a:solidFill>
                <a:latin typeface="Lora"/>
              </a:rPr>
              <a:t>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71417" y="3741341"/>
            <a:ext cx="34188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Корректурная проба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1417" y="4046141"/>
            <a:ext cx="2874466" cy="381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5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Тест на внимание в двух группах по 30 человек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95184" y="2966641"/>
            <a:ext cx="34840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0000"/>
                </a:solidFill>
                <a:latin typeface="Lora"/>
              </a:rPr>
              <a:t>8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95184" y="3741341"/>
            <a:ext cx="34188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Анализ литературы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95184" y="4046141"/>
            <a:ext cx="2874466" cy="381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5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Изучено 8 источников о влиянии видео на внимание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62000" y="4915456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Выборка: 60 учеников 8–11 классов (14–17 лет), две группы по 30 человек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17600" y="1809849"/>
            <a:ext cx="1902658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Обзор источников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004120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35">
                <a:solidFill>
                  <a:srgbClr val="2A2622"/>
                </a:solidFill>
                <a:latin typeface="Lora"/>
              </a:rPr>
              <a:t>На чём основано исследование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144540"/>
            <a:ext cx="5702300" cy="2755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70"/>
              </a:lnSpc>
            </a:pPr>
            <a:r>
              <a:rPr lang="ru-RU" sz="1800" b="1">
                <a:solidFill>
                  <a:srgbClr val="2A2622"/>
                </a:solidFill>
                <a:latin typeface="Golos Text"/>
              </a:rPr>
              <a:t>Учебные пособия по психологии внимания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573115"/>
            <a:ext cx="5092700" cy="8660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706C67"/>
                </a:solidFill>
                <a:latin typeface="Golos Text"/>
              </a:rPr>
              <a:t>Изучены базовые теории внимания и методы его диагностики, включая классическую корректурную пробу Бурдона.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6362700" y="3144540"/>
            <a:ext cx="5702300" cy="2755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70"/>
              </a:lnSpc>
            </a:pPr>
            <a:r>
              <a:rPr lang="ru-RU" sz="1800" b="1">
                <a:solidFill>
                  <a:srgbClr val="2A2622"/>
                </a:solidFill>
                <a:latin typeface="Golos Text"/>
              </a:rPr>
              <a:t>Статьи о влиянии цифровых медиа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362700" y="3573115"/>
            <a:ext cx="5092700" cy="8660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706C67"/>
                </a:solidFill>
                <a:latin typeface="Golos Text"/>
              </a:rPr>
              <a:t>Рассмотрены публикации о связи коротких видео в соцсетях с концентрацией и когнитивными функциями подростков.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4837966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Все источники использованы для подготовки методики и интерпретации результатов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17600" y="2016820"/>
            <a:ext cx="2688590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Хронология исследования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09044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Ход исследования: сроки и выборка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139380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B0000"/>
                </a:solidFill>
                <a:latin typeface="Golos Text"/>
              </a:rPr>
              <a:t>Сентябрь 2025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825180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Подготовка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4139505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Изучение литературы, разработка анкеты и бланков корректурной пробы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3505200" y="3139380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B0000"/>
                </a:solidFill>
                <a:latin typeface="Golos Text"/>
              </a:rPr>
              <a:t>Октябрь 2025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505200" y="3825180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Анкетирование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3505200" y="4139505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Опрос 60 учеников 8–11 классов о привычках просмотра коротких видео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248400" y="3139380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B0000"/>
                </a:solidFill>
                <a:latin typeface="Golos Text"/>
              </a:rPr>
              <a:t>Ноябрь 2025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248400" y="3825180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Корректурная проба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248400" y="4139505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Тест на внимание в двух группах по 30 человек: активные и редкие зрители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991600" y="3139380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Декабрь 2025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991600" y="3825180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706C67"/>
                </a:solidFill>
                <a:latin typeface="Golos Text"/>
              </a:rPr>
              <a:t>Обработка данных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991600" y="4139505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Сравнение результатов групп, формулировка выводов и создание памятки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3937000" y="3540125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937000" y="3965575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C27B6D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937000" y="4391025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602118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graphicFrame>
        <p:nvGraphicFramePr>
          <p:cNvPr id="7" name="chart7"/>
          <p:cNvGraphicFramePr/>
          <p:nvPr/>
        </p:nvGraphicFramePr>
        <p:xfrm>
          <a:off x="762000" y="2460625"/>
          <a:ext cx="26670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8" name="text8"/>
          <p:cNvSpPr>
            <a:spLocks noChangeArrowheads="1"/>
          </p:cNvSpPr>
          <p:nvPr/>
        </p:nvSpPr>
        <p:spPr>
          <a:xfrm>
            <a:off x="762000" y="1196975"/>
            <a:ext cx="10693400" cy="946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34">
                <a:solidFill>
                  <a:srgbClr val="2A2622"/>
                </a:solidFill>
                <a:latin typeface="Lora"/>
              </a:rPr>
              <a:t>Результаты анкетирования: как часто подростки смотрят короткие видео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586280" y="3502025"/>
            <a:ext cx="1018342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4320"/>
              </a:lnSpc>
            </a:pPr>
            <a:r>
              <a:rPr lang="ru-RU" sz="3600" b="1">
                <a:solidFill>
                  <a:srgbClr val="8B0000"/>
                </a:solidFill>
                <a:latin typeface="Lora"/>
              </a:rPr>
              <a:t>77%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49300" y="5241925"/>
            <a:ext cx="2692400" cy="381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45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смотрят короткие видео каждый день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191000" y="3495675"/>
            <a:ext cx="738247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Каждый день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1052770" y="3479800"/>
            <a:ext cx="50423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77%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191000" y="3921125"/>
            <a:ext cx="737721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Несколько раз в неделю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1047512" y="3905250"/>
            <a:ext cx="509488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18%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191000" y="4346575"/>
            <a:ext cx="746621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Реже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1136511" y="4330700"/>
            <a:ext cx="420489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5%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Анкетирование 60 учеников 8–11 классов, 2025–2026 учебный год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graphicFrame>
        <p:nvGraphicFramePr>
          <p:cNvPr id="4" name="chart4"/>
          <p:cNvGraphicFramePr/>
          <p:nvPr/>
        </p:nvGraphicFramePr>
        <p:xfrm>
          <a:off x="762000" y="3046710"/>
          <a:ext cx="10668000" cy="1384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5" name="text5"/>
          <p:cNvSpPr>
            <a:spLocks noChangeArrowheads="1"/>
          </p:cNvSpPr>
          <p:nvPr/>
        </p:nvSpPr>
        <p:spPr>
          <a:xfrm>
            <a:off x="762000" y="1671340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A2622"/>
                </a:solidFill>
                <a:latin typeface="Lora"/>
              </a:rPr>
              <a:t>Результаты корректурной пробы: средний балл внимания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4735810"/>
            <a:ext cx="7645400" cy="406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5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Разница средних баллов — 7,4 балла (23%). Выборка: 60 учеников 8–11 классов, две группы по 30 человек.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Корректурная проба, 2025–2026 учебный год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Индивидуальный проект: как короткие видео влияют на внимание подростков</dc:title>
  <dc:creator>Слайда</dc:creator>
</cp:coreProperties>
</file>