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Nunito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2F7D5B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186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41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17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Без обработки</c:v>
                </c:pt>
                <c:pt idx="1">
                  <c:v>После мытья с мылом (30 с)</c:v>
                </c:pt>
                <c:pt idx="2">
                  <c:v>После спиртового антисептика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186</c:v>
                </c:pt>
                <c:pt idx="1">
                  <c:v>41</c:v>
                </c:pt>
                <c:pt idx="2">
                  <c:v>17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1E3A24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677D69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2F7D5B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186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41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E3A24"/>
                        </a:solidFill>
                        <a:latin typeface="+mn-lt"/>
                      </a:rPr>
                      <a:t>17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Без обработки (контроль)</c:v>
                </c:pt>
                <c:pt idx="1">
                  <c:v>Мытьё с мылом 30 секунд</c:v>
                </c:pt>
                <c:pt idx="2">
                  <c:v>Спиртовой антисептик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186</c:v>
                </c:pt>
                <c:pt idx="1">
                  <c:v>41</c:v>
                </c:pt>
                <c:pt idx="2">
                  <c:v>17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1E3A24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677D69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уважаемые члены комиссии и одноклассники. Тема моего индивидуального проекта — микробиологическая оценка чистоты рук: сравнение способов обработки. Я решил проверить это не на словах, а в школьной лаборатории: вырастить колонии микроорганизмов со смывов с ладоней и посчитать их. Работа выполнена в 2025/2026 учебном году, защита — в мае 2026. Перейдём к тому, почему эта тема вообще важна.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Начну с того, почему я вообще взялся за эту тему. Руки — это самый простой путь, по которому микробы перемещаются в школе: в столовой, в спортзале, на переменах. При этом я заметил, что почти никто из одноклассников не может уверенно сказать, что эффективнее — обычное мытьё с мылом или спиртовой антисептик. А данных, полученных прямо в школьной лаборатории, по этому вопросу практически нет. Именно это противоречие между бытовым мнением и отсутствием проверенных измерений и стало проблемой моего проекта.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Сначала о том, что именно я проверял. Цель работы — сравнить, как меняется число колоний микроорганизмов после мытья с мылом и после спиртового антисептика. Для этого я поставил четыре задачи: отобрать 30 смывов, посеять их на питательную среду, подсчитать выросшие колонии и сравнить группы между собой. Отдельная задача — оформить памятку по гигиене рук для младших классов. Гипотеза была такая: механическое мытьё с мылом снижает число колоний сильнее, чем обработка антисептиком без мытья. Проверить её я и попытался в школьной лаборатории.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что именно я изучал и какими методами пользовался. Объект моей работы — микрофлора кожи ладоней, а предмет — то, как меняется число колоний микроорганизмов после обработки рук. Чтобы это измерить, я брал смыв с ладоней стерильным тампоном, сеял его на питательную среду в чашки Петри и через двое суток подсчитывал выросшие колонии. Дальше оставалось сравнить средние значения по трём группам проб — именно на этом сравнении строится весь опыт.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как именно я проводил опыт. Я взял три группы проб, по десять смывов в каждой. Первая группа — контрольная, руки вообще не обрабатывались. Вторую группу мыли с мылом тридцать секунд, третью обрабатывали спиртовым антисептиком. Каждый смыв я сеял в чашку Петри, чашки ставил в термостат при тридцати градусах и через сорок восемь часов считал выросшие колонии. Такая схема позволяет сравнить все три способа в одинаковых условиях.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Работа шла полгода, и я разбил её на понятные этапы. Осенью я готовился: читал литературу по микробиологии и учился работать с питательной средой. В ноябре и декабре отбирал смывы — всего три группы по десять проб. В январе делал посев и держал чашки в термостате при 30 градусах ровно 48 часов. В феврале считал колонии, а в марте обрабатывал данные и оформлял работу. Теперь посмотрим, что же выросло в чашках.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показан главный результат опыта — среднее число колоний, выросших на одной чашке Петри. В контрольной группе без обработки выросло в среднем 186 колоний. После обычного мытья рук с мылом в течение 30 секунд это число упало до 41, а после обработки спиртовым антисептиком — до 17. В каждой группе было по 10 смывов, посев делали на питательную среду, чашки держали в термостате при 30 градусах, а колонии считали через 48 часов. Уже по этим цифрам видно, что оба способа обработки резко уменьшают число микроорганизмов на руках. На следующем слайде я посчитаю, во сколько раз снизилось загрязнение в каждой группе.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посмотрим, что показал подсчёт колоний. За контроль мы взяли пробы без всякой обработки — в среднем 186 колоний на чашку. После мытья с мылом осталось 41, то есть примерно в 4,5 раза меньше. А после спиртового антисептика — 17 колоний, это снижение почти в 11 раз. При этом внутри каждой группы пробы заметно расходились между собой, и об этом важно сказать честно. И ещё про ограничения: у нас было всего по 10 смывов на группу, работали мы в школьной лаборатории и не определяли, какие именно микроорганизмы выросли.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Наша гипотеза звучала так: механическое мытьё с мылом снижает число колоний сильнее, чем обработка антисептиком без мытья. Опыт этого не подтвердил. В среднем по группе меньше колоний дал именно антисептик — 17 против 41 после мыла, и это прямо противоречит нашему предположению. При этом в отдельных пробах мыло всё же обгоняло антисептик, то есть результат нестабилен. Сочетание мытья и обработки антисептиком мы отдельной группой не проверяли — это задача для продолжения работы.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Помимо самих измерений у проекта есть практический продукт — памятка по гигиене рук для начальных классов. В ней пять простых шагов: намочить руки, намылить, мыть 30 секунд, смыть и вытереть. Эти шаги я взял не из общих соображений, а из нашего опыта: именно после мытья с мылом число колоний на чашку в среднем падало с 186 до 41. По этой памятке я провёл классный час в младших классах и показал ребятам, как правильно мыть руки. Важно подчеркнуть: это результаты школьного опыта, а не медицинские рекомендации.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Подведём итоги. Любая обработка рук в нашем опыте снижала число колоний: с 186 без обработки до 41 после мытья с мылом и до 17 после спиртового антисептика. При этом гипотеза не подтвердилась: по средним значениям меньше колоний дал антисептик, хотя в части проб мыло его обгоняло. Работа опиралась на школьный учебник биологии, методическое пособие по микробиологии и действующие санитарные правила. Это был учебный опыт в школьной лаборатории, поэтому выводы мы не переносим на медицинскую практику. Спасибо за внимание, готов ответить на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b133a3fe62b84d73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bd6c19a1696b500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bd6c19a1696b500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bd6c19a1696b500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bd6c19a1696b5004.png"/><Relationship Id="rId4" Type="http://schemas.openxmlformats.org/officeDocument/2006/relationships/image" Target="../media/m423957e076ad3137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d32677d7881c97f5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d6c19a1696b5004.png"/><Relationship Id="rIdChart0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bd6c19a1696b5004.png"/><Relationship Id="rIdChart0" Type="http://schemas.openxmlformats.org/officeDocument/2006/relationships/chart" Target="../charts/char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bd6c19a1696b5004.png"/><Relationship Id="rId4" Type="http://schemas.openxmlformats.org/officeDocument/2006/relationships/image" Target="../media/m6836585135696cd1.png"/><Relationship Id="rId5" Type="http://schemas.openxmlformats.org/officeDocument/2006/relationships/image" Target="../media/mc6eb17f2072d4cf6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d6c19a1696b5004.png"/><Relationship Id="rId4" Type="http://schemas.openxmlformats.org/officeDocument/2006/relationships/image" Target="../media/mcec0ebe00da4cbb4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008b02180d8fc7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2F7D5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31825"/>
            <a:ext cx="401568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E3A24"/>
                </a:solidFill>
                <a:latin typeface="Onest"/>
              </a:rPr>
              <a:t>Школа · Индивидуальный проект 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16661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F7D5B"/>
                </a:solidFill>
                <a:latin typeface="Onest"/>
              </a:rPr>
              <a:t>Индивидуальный проект · Биология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426964"/>
            <a:ext cx="9423400" cy="28928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E3A24"/>
                </a:solidFill>
                <a:latin typeface="Nunito"/>
              </a:rPr>
              <a:t>Микробиологическая оценка чистоты рук: сравнение способов обработки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411861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77D69"/>
                </a:solidFill>
                <a:latin typeface="Onest"/>
              </a:rPr>
              <a:t>Школьный эксперимент: как мытьё с мылом и спиртовой антисептик влияют на число колоний микроорганизмов на ладонях. Защита проекта — май 2026, учебный год 2025/2026.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80100"/>
            <a:ext cx="163335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77D69"/>
                </a:solidFill>
                <a:latin typeface="Onest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76950"/>
            <a:ext cx="151245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Артём Лебедев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28776" y="5880100"/>
            <a:ext cx="180361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77D69"/>
                </a:solidFill>
                <a:latin typeface="Onest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28776" y="6076950"/>
            <a:ext cx="168271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ученик 10 класса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37434" y="5880100"/>
            <a:ext cx="427454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77D69"/>
                </a:solidFill>
                <a:latin typeface="Onest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237434" y="6076950"/>
            <a:ext cx="427454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Руководитель — учитель биологии. 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801390"/>
            <a:ext cx="1992114" cy="220266"/>
          </a:xfrm>
          <a:prstGeom prst="roundRect">
            <a:avLst>
              <a:gd name="adj" fmla="val 50000"/>
            </a:avLst>
          </a:prstGeom>
          <a:solidFill>
            <a:srgbClr val="D7EBD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646403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2F7D5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575885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2F7D5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843107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2F7D5B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89000" y="839490"/>
            <a:ext cx="211164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398D45"/>
                </a:solidFill>
                <a:latin typeface="Onest"/>
              </a:rPr>
              <a:t>Актуальность и проблема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06610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E3A24"/>
                </a:solidFill>
                <a:latin typeface="Nunito"/>
              </a:rPr>
              <a:t>Почему важно проверить чистоту рук в школе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9500" y="2567880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1E3A24"/>
                </a:solidFill>
                <a:latin typeface="Onest"/>
              </a:rPr>
              <a:t>Руки — основной путь переноса микробов</a:t>
            </a:r>
            <a:r>
              <a:rPr lang="ru-RU" sz="1900">
                <a:solidFill>
                  <a:srgbClr val="1E3A24"/>
                </a:solidFill>
                <a:latin typeface="Onest"/>
              </a:rPr>
              <a:t> В школьной столовой, спортзале и на переменах микробы легко переходят с рук на предметы и обратно.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3497362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1E3A24"/>
                </a:solidFill>
                <a:latin typeface="Onest"/>
              </a:rPr>
              <a:t>Ученики не знают, что эффективнее</a:t>
            </a:r>
            <a:r>
              <a:rPr lang="ru-RU" sz="1900">
                <a:solidFill>
                  <a:srgbClr val="1E3A24"/>
                </a:solidFill>
                <a:latin typeface="Onest"/>
              </a:rPr>
              <a:t> Большинство не может сказать, что сильнее снижает число микробов — мытьё с мылом или спиртовой антисептик.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4764584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1E3A24"/>
                </a:solidFill>
                <a:latin typeface="Onest"/>
              </a:rPr>
              <a:t>Нет данных из школьной лаборатории</a:t>
            </a:r>
            <a:r>
              <a:rPr lang="ru-RU" sz="1900">
                <a:solidFill>
                  <a:srgbClr val="1E3A24"/>
                </a:solidFill>
                <a:latin typeface="Onest"/>
              </a:rPr>
              <a:t> Сравнительных опытов по обработке рук, выполненных прямо в школе, практически нет — отсюда и наш интерес.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584706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Индивидуальный проект по биологии, 10 класс, 2025/2026 учебный год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98066" cy="220266"/>
          </a:xfrm>
          <a:prstGeom prst="roundRect">
            <a:avLst>
              <a:gd name="adj" fmla="val 50000"/>
            </a:avLst>
          </a:prstGeom>
          <a:solidFill>
            <a:srgbClr val="D7EBD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5257800" cy="2207617"/>
          </a:xfrm>
          <a:prstGeom prst="roundRect">
            <a:avLst>
              <a:gd name="adj" fmla="val 5177"/>
            </a:avLst>
          </a:prstGeom>
          <a:noFill/>
          <a:ln w="6350" cap="flat">
            <a:solidFill>
              <a:srgbClr val="C9D6C9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7506"/>
            <a:ext cx="5257800" cy="2207617"/>
          </a:xfrm>
          <a:prstGeom prst="roundRect">
            <a:avLst>
              <a:gd name="adj" fmla="val 5177"/>
            </a:avLst>
          </a:prstGeom>
          <a:noFill/>
          <a:ln w="6350" cap="flat">
            <a:solidFill>
              <a:srgbClr val="C9D6C9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997523"/>
            <a:ext cx="5257800" cy="1971477"/>
          </a:xfrm>
          <a:prstGeom prst="roundRect">
            <a:avLst>
              <a:gd name="adj" fmla="val 5797"/>
            </a:avLst>
          </a:prstGeom>
          <a:noFill/>
          <a:ln w="6350" cap="flat">
            <a:solidFill>
              <a:srgbClr val="C9D6C9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89000" y="673100"/>
            <a:ext cx="115878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398D45"/>
                </a:solidFill>
                <a:latin typeface="Onest"/>
              </a:rPr>
              <a:t>Цель и задачи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8541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E3A24"/>
                </a:solidFill>
                <a:latin typeface="Nunito"/>
              </a:rPr>
              <a:t>Цель, задачи и гипотеза исследования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E3A24"/>
                </a:solidFill>
                <a:latin typeface="Onest"/>
              </a:rPr>
              <a:t>Цель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Сравнить число колоний микроорганизмов после мытья рук с мылом и после обработки спиртовым антисептиком.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E3A24"/>
                </a:solidFill>
                <a:latin typeface="Onest"/>
              </a:rPr>
              <a:t>Задачи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73536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Отобрать 30 смывов с ладоней, посеять их на питательную среду, подсчитать колонии, сравнить группы и оформить памятку по гигиене рук.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28327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58807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E3A24"/>
                </a:solidFill>
                <a:latin typeface="Onest"/>
              </a:rPr>
              <a:t>Гипотеза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93355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Механическое мытьё с мылом снижает число колоний сильнее, чем обработка антисептиком без мытья.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47441"/>
            <a:ext cx="5257800" cy="1394420"/>
          </a:xfrm>
          <a:prstGeom prst="roundRect">
            <a:avLst>
              <a:gd name="adj" fmla="val 8196"/>
            </a:avLst>
          </a:prstGeom>
          <a:noFill/>
          <a:ln w="6350" cap="flat">
            <a:solidFill>
              <a:srgbClr val="C9D6C9"/>
            </a:solidFill>
          </a:ln>
        </p:spPr>
      </p:sp>
      <p:sp>
        <p:nvSpPr>
          <p:cNvPr id="4" name="card4"/>
          <p:cNvSpPr/>
          <p:nvPr/>
        </p:nvSpPr>
        <p:spPr>
          <a:xfrm>
            <a:off x="762000" y="3294261"/>
            <a:ext cx="5257800" cy="1394520"/>
          </a:xfrm>
          <a:prstGeom prst="roundRect">
            <a:avLst>
              <a:gd name="adj" fmla="val 8196"/>
            </a:avLst>
          </a:prstGeom>
          <a:noFill/>
          <a:ln w="6350" cap="flat">
            <a:solidFill>
              <a:srgbClr val="C9D6C9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841180"/>
            <a:ext cx="5257800" cy="1381820"/>
          </a:xfrm>
          <a:prstGeom prst="roundRect">
            <a:avLst>
              <a:gd name="adj" fmla="val 8271"/>
            </a:avLst>
          </a:prstGeom>
          <a:solidFill>
            <a:srgbClr val="D5E7D8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47441"/>
            <a:ext cx="5257800" cy="4475559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26">
                <a:alpha val="7843"/>
              </a:srgbClr>
            </a:outerShdw>
          </a:effectLst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F7D5B"/>
                </a:solidFill>
                <a:latin typeface="Onest"/>
              </a:rPr>
              <a:t>Научный аппарат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8699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E3A24"/>
                </a:solidFill>
                <a:latin typeface="Nunito"/>
              </a:rPr>
              <a:t>Объект, предмет и методы исследования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7750" y="1982391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2F7D5B"/>
                </a:solidFill>
                <a:latin typeface="Onest"/>
              </a:rPr>
              <a:t>Объект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7750" y="2221508"/>
            <a:ext cx="47117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Объект исследования — микрофлора кожи ладоней человека.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3529211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2F7D5B"/>
                </a:solidFill>
                <a:latin typeface="Onest"/>
              </a:rPr>
              <a:t>Предмет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3768328"/>
            <a:ext cx="47117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Предмет исследования — изменение числа колоний микроорганизмов после обработки рук.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1400" y="5069780"/>
            <a:ext cx="5334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2F7D5B"/>
                </a:solidFill>
                <a:latin typeface="Onest"/>
              </a:rPr>
              <a:t>Цель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5308898"/>
            <a:ext cx="47244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E3A24"/>
                </a:solidFill>
                <a:latin typeface="Onest"/>
              </a:rPr>
              <a:t>Цель — сравнить, как разные способы обработки рук влияют на число колоний микроорганизмов.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77000" y="2026841"/>
            <a:ext cx="52832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2F7D5B"/>
                </a:solidFill>
                <a:latin typeface="Onest"/>
              </a:rPr>
              <a:t>Задачи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77000" y="2369741"/>
            <a:ext cx="277217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2F7D5B"/>
                </a:solidFill>
                <a:latin typeface="Onest"/>
              </a:rPr>
              <a:t>01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779617" y="2368947"/>
            <a:ext cx="4581922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E3A24"/>
                </a:solidFill>
                <a:latin typeface="Onest"/>
              </a:rPr>
              <a:t>Отбор проб: смыв с ладоней стерильным тампоном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77000" y="2765028"/>
            <a:ext cx="304602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2F7D5B"/>
                </a:solidFill>
                <a:latin typeface="Onest"/>
              </a:rPr>
              <a:t>02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807002" y="2764234"/>
            <a:ext cx="4539952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E3A24"/>
                </a:solidFill>
                <a:latin typeface="Onest"/>
              </a:rPr>
              <a:t>Посев смыва на питательную среду в чашки Петри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77000" y="3160316"/>
            <a:ext cx="31164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2F7D5B"/>
                </a:solidFill>
                <a:latin typeface="Onest"/>
              </a:rPr>
              <a:t>03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814046" y="3159522"/>
            <a:ext cx="3982343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E3A24"/>
                </a:solidFill>
                <a:latin typeface="Onest"/>
              </a:rPr>
              <a:t>Подсчёт выросших колоний через 48 часов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477000" y="3555603"/>
            <a:ext cx="316607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2F7D5B"/>
                </a:solidFill>
                <a:latin typeface="Onest"/>
              </a:rPr>
              <a:t>04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819007" y="3554809"/>
            <a:ext cx="464333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E3A24"/>
                </a:solidFill>
                <a:latin typeface="Onest"/>
              </a:rPr>
              <a:t>Сравнение средних значений по трём группам проб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528068" cy="220266"/>
          </a:xfrm>
          <a:prstGeom prst="roundRect">
            <a:avLst>
              <a:gd name="adj" fmla="val 50000"/>
            </a:avLst>
          </a:prstGeom>
          <a:solidFill>
            <a:srgbClr val="D7EBD6"/>
          </a:solidFill>
          <a:ln>
            <a:noFill/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624806"/>
            <a:ext cx="10668000" cy="4287044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889000" y="673100"/>
            <a:ext cx="155479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398D45"/>
                </a:solidFill>
                <a:latin typeface="Onest"/>
              </a:rPr>
              <a:t>Слайд 5 · Методика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9971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E3A24"/>
                </a:solidFill>
                <a:latin typeface="Nunito"/>
              </a:rPr>
              <a:t>Методика опыта: три группы проб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07695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По 10 смывов в каждой группе — всего 30 проб.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54597"/>
            <a:ext cx="1063228" cy="220266"/>
          </a:xfrm>
          <a:prstGeom prst="roundRect">
            <a:avLst>
              <a:gd name="adj" fmla="val 50000"/>
            </a:avLst>
          </a:prstGeom>
          <a:solidFill>
            <a:srgbClr val="D7EBD6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892697"/>
            <a:ext cx="99698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26">
                <a:solidFill>
                  <a:srgbClr val="398D45"/>
                </a:solidFill>
                <a:latin typeface="Onest"/>
              </a:rPr>
              <a:t>Хронология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05013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E3A24"/>
                </a:solidFill>
                <a:latin typeface="Nunito"/>
              </a:rPr>
              <a:t>Ход работы: октябрь 2025 — март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73003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2F7D5B"/>
                </a:solidFill>
                <a:latin typeface="Onest"/>
              </a:rPr>
              <a:t>Октябрь 2025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758803"/>
            <a:ext cx="22676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E3A24"/>
                </a:solidFill>
                <a:latin typeface="Onest"/>
              </a:rPr>
              <a:t>Подготовка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89003"/>
            <a:ext cx="191512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Изучение литературы и методик, подготовка питательной среды и посуды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2956520" y="3073003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2F7D5B"/>
                </a:solidFill>
                <a:latin typeface="Onest"/>
              </a:rPr>
              <a:t>Ноябрь–декабрь 2025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956520" y="3758803"/>
            <a:ext cx="22676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E3A24"/>
                </a:solidFill>
                <a:latin typeface="Onest"/>
              </a:rPr>
              <a:t>Отбор смывов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956520" y="4089003"/>
            <a:ext cx="191512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Три группы по 10 смывов с ладоней: без обработки, после мыла, после антисептика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151041" y="3073003"/>
            <a:ext cx="226778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2F7D5B"/>
                </a:solidFill>
                <a:latin typeface="Onest"/>
              </a:rPr>
              <a:t>Январь 2026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151041" y="3758803"/>
            <a:ext cx="226778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E3A24"/>
                </a:solidFill>
                <a:latin typeface="Onest"/>
              </a:rPr>
              <a:t>Посев и инкубация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151041" y="4089003"/>
            <a:ext cx="191522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Посев в чашки Петри, термостат 30 °C, инкубация 48 часов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345660" y="3073003"/>
            <a:ext cx="226766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2F7D5B"/>
                </a:solidFill>
                <a:latin typeface="Onest"/>
              </a:rPr>
              <a:t>Февраль 2026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345660" y="3758803"/>
            <a:ext cx="22676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E3A24"/>
                </a:solidFill>
                <a:latin typeface="Onest"/>
              </a:rPr>
              <a:t>Подсчёт колоний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345660" y="4089003"/>
            <a:ext cx="191512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Учёт выросших колоний в каждой чашке и фиксация результатов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540180" y="3073003"/>
            <a:ext cx="226778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Март 2026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540180" y="3758803"/>
            <a:ext cx="226778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677D69"/>
                </a:solidFill>
                <a:latin typeface="Onest"/>
              </a:rPr>
              <a:t>Обработка данных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540180" y="4089003"/>
            <a:ext cx="191522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77D69"/>
                </a:solidFill>
                <a:latin typeface="Onest"/>
              </a:rPr>
              <a:t>Расчёт средних значений, оформление работы и подготовка выводов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2571055"/>
          <a:ext cx="10668000" cy="180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1676995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E3A24"/>
                </a:solidFill>
                <a:latin typeface="Nunito"/>
              </a:rPr>
              <a:t>Среднее число колоний на одну чашку Петри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4679255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В каждой группе по 10 смывов; посев на питательную среду, термостат 30 °C, учёт через 48 часов.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A9A"/>
                </a:solidFill>
                <a:latin typeface="Onest"/>
              </a:rPr>
              <a:t>Данные собственного опыта, октябрь 2025 — март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2580580"/>
          <a:ext cx="10668000" cy="157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1686520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E3A24"/>
                </a:solidFill>
                <a:latin typeface="Nunito"/>
              </a:rPr>
              <a:t>Анализ результатов и ограничения работы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4460180"/>
            <a:ext cx="7645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Мытьё с мылом снизило число колоний в 4,5 раза, спиртовой антисептик — в 10,9 раза относительно контроля. Ограничения работы: малая выборка (10 проб на группу), условия школьной лаборатории, без видового определения микроорганизмов.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A9A"/>
                </a:solidFill>
                <a:latin typeface="Onest"/>
              </a:rPr>
              <a:t>Данные школьного опыта, октябрь 2025 — март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26">
                <a:alpha val="7843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762000" y="698500"/>
            <a:ext cx="1182886" cy="330200"/>
          </a:xfrm>
          <a:prstGeom prst="roundRect">
            <a:avLst>
              <a:gd name="adj" fmla="val 50000"/>
            </a:avLst>
          </a:prstGeom>
          <a:solidFill>
            <a:srgbClr val="EEF7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E3A24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971973" cy="330200"/>
          </a:xfrm>
          <a:prstGeom prst="roundRect">
            <a:avLst>
              <a:gd name="adj" fmla="val 50000"/>
            </a:avLst>
          </a:prstGeom>
          <a:solidFill>
            <a:srgbClr val="2F7D5B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EF7EC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84225"/>
            <a:ext cx="115530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77D69"/>
                </a:solidFill>
                <a:latin typeface="Onest"/>
              </a:rPr>
              <a:t>Гипотеза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63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77D69"/>
                </a:solidFill>
                <a:latin typeface="Onest"/>
              </a:rPr>
              <a:t>Что мы предполагали до опыта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0759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77D69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9437" y="2311400"/>
            <a:ext cx="4436963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Гипотеза: механическое мытьё с мылом снижает число колоний сильнее, чем обработка антисептиком без мытья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2664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77D69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9437" y="3270250"/>
            <a:ext cx="443696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Предполагалось, что мыло будет лидером во всех пробах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9776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77D69"/>
                </a:solidFill>
                <a:latin typeface="Ones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9437" y="3981450"/>
            <a:ext cx="443696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77D69"/>
                </a:solidFill>
                <a:latin typeface="Onest"/>
              </a:rPr>
              <a:t>Сочетание способов не проверялось как отдельная группа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4225"/>
            <a:ext cx="2102207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EF7EC"/>
                </a:solidFill>
                <a:latin typeface="Onest"/>
              </a:rPr>
              <a:t>Что показал опыт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763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EF7EC"/>
                </a:solidFill>
                <a:latin typeface="Onest"/>
              </a:rPr>
              <a:t>Гипотеза не подтвердилась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95834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F7D5B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196215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В среднем по группе меньше колоний дал антисептик — 17 против 41 после мыла, то есть по средним значениям гипотеза не подтвердилась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29171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F7D5B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292100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В части проб мыло действительно дало меньше колоний, чем антисептик, — эффект зависит от конкретного смыва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87604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F7D5B"/>
                </a:solidFill>
                <a:latin typeface="Ones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230" y="387985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Сочетание мытья с мылом и антисептика отдельной группой не проверялось — это задача для продолжения работы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A9A"/>
                </a:solidFill>
                <a:latin typeface="Onest"/>
              </a:rPr>
              <a:t>Данные школьного опыта, 10 смывов на группу, 2025/2026 учебный год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26">
                <a:alpha val="7843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5823588" y="448234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2F7D5B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29500" t="0" r="29500" b="0"/>
          <a:stretch>
            <a:fillRect/>
          </a:stretch>
        </p:blipFill>
        <p:spPr>
          <a:xfrm>
            <a:off x="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F7D5B"/>
                </a:solidFill>
                <a:latin typeface="Onest"/>
              </a:rPr>
              <a:t>Продукт проекта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914400"/>
            <a:ext cx="5613400" cy="1270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1E3A24"/>
                </a:solidFill>
                <a:latin typeface="Nunito"/>
              </a:rPr>
              <a:t>Памятка по гигиене рук и классный час в начальных классах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448570"/>
            <a:ext cx="5613400" cy="17194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77D69"/>
                </a:solidFill>
                <a:latin typeface="Onest"/>
              </a:rPr>
              <a:t>По итогам опыта автор оформил памятку для младших школьников: намочить руки, намылить, мыть 30 секунд, смыть, вытереть. Памятка опирается на результаты школьного опыта: после мытья с мылом число колоний на чашку в среднем снижалось с 186 до 41. По этой памятке был проведён классный час в начальных классах.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441027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1E3A24"/>
                </a:solidFill>
                <a:latin typeface="Onest"/>
              </a:rPr>
              <a:t>Памятка и классный час — практический результат проекта, а не медицинская рекомендация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F7D5B"/>
                </a:solidFill>
                <a:latin typeface="Onest"/>
              </a:rPr>
              <a:t>Заключение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8699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E3A24"/>
                </a:solidFill>
                <a:latin typeface="Nunito"/>
              </a:rPr>
              <a:t>Выводы и источники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442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1.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346200" y="1944291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1E3A24"/>
                </a:solidFill>
                <a:latin typeface="Onest"/>
              </a:rPr>
              <a:t>Любая обработка рук снижает число колоний: без обработки — 186, после мытья с мылом — 41, после спиртового антисептика — 17 колоний на чашку.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7380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2.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346200" y="2738041"/>
            <a:ext cx="959812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1E3A24"/>
                </a:solidFill>
                <a:latin typeface="Onest"/>
              </a:rPr>
              <a:t>Гипотеза не подтвердилась: по средним значениям меньше колоний дал антисептик — 17 против 41 после мытья с мылом.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33031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3.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346200" y="3303191"/>
            <a:ext cx="495220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1E3A24"/>
                </a:solidFill>
                <a:latin typeface="Onest"/>
              </a:rPr>
              <a:t>Школьный учебник биологии (раздел «Гигиена человека»).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8683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4.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346200" y="3868341"/>
            <a:ext cx="742017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1E3A24"/>
                </a:solidFill>
                <a:latin typeface="Onest"/>
              </a:rPr>
              <a:t>Методическое пособие по микробиологии: посев на питательную среду и подсчёт колоний.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4334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F7D5B"/>
                </a:solidFill>
                <a:latin typeface="Onest"/>
              </a:rPr>
              <a:t>5.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346200" y="4433491"/>
            <a:ext cx="505192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1E3A24"/>
                </a:solidFill>
                <a:latin typeface="Onest"/>
              </a:rPr>
              <a:t>Действующие санитарные правила и нормы по гигиене рук.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468541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77D69"/>
                </a:solidFill>
                <a:latin typeface="Onest"/>
              </a:rPr>
              <a:t>Опыт учебный, проведён в школьной лаборатории; выводы на медицинскую практику не переносятся.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A9A"/>
                </a:solidFill>
                <a:latin typeface="Onest"/>
              </a:rPr>
              <a:t>Данные школьного опыта, 2025/2026 учебный год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Микробиологическая оценка чистоты рук: сравнение способов обработки</dc:title>
  <dc:creator>Слайда</dc:creator>
</cp:coreProperties>
</file>