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gif" ContentType="image/gif"/>
  <Default Extension="svg" ContentType="image/svg+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theme/theme1.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charts/chart1.xml" ContentType="application/vnd.openxmlformats-officedocument.drawingml.chart+xml"/>
  <Override PartName="/ppt/notesMasters/notesMaster1.xml" ContentType="application/vnd.openxmlformats-officedocument.presentationml.notesMaster+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
  </p:notesMasterIdLst>
  <p:sldIdLst>
    <p:sldId id="256" r:id="rId101"/>
    <p:sldId id="257" r:id="rId102"/>
    <p:sldId id="258" r:id="rId103"/>
    <p:sldId id="259" r:id="rId104"/>
    <p:sldId id="260" r:id="rId105"/>
    <p:sldId id="261" r:id="rId106"/>
    <p:sldId id="262" r:id="rId107"/>
    <p:sldId id="263" r:id="rId108"/>
    <p:sldId id="264" r:id="rId109"/>
    <p:sldId id="265" r:id="rId110"/>
    <p:sldId id="266" r:id="rId111"/>
  </p:sldIdLst>
  <p:sldSz cx="12192000" cy="6858000"/>
  <p:notesSz cx="6858000" cy="9144000"/>
  <p:embeddedFontLst>
    <p:embeddedFont>
      <p:font typeface="JetBrains Mono"/>
      <p:regular r:id="rIdFont0"/>
      <p:bold r:id="rIdFont1"/>
    </p:embeddedFont>
    <p:embeddedFont>
      <p:font typeface="Golos Text"/>
      <p:regular r:id="rIdFont4"/>
      <p:bold r:id="rIdFont5"/>
    </p:embeddedFont>
  </p:embeddedFontLst>
</p:presentation>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101" Type="http://schemas.openxmlformats.org/officeDocument/2006/relationships/slide" Target="slides/slide1.xml"/><Relationship Id="rId102" Type="http://schemas.openxmlformats.org/officeDocument/2006/relationships/slide" Target="slides/slide2.xml"/><Relationship Id="rId103" Type="http://schemas.openxmlformats.org/officeDocument/2006/relationships/slide" Target="slides/slide3.xml"/><Relationship Id="rId104" Type="http://schemas.openxmlformats.org/officeDocument/2006/relationships/slide" Target="slides/slide4.xml"/><Relationship Id="rId105" Type="http://schemas.openxmlformats.org/officeDocument/2006/relationships/slide" Target="slides/slide5.xml"/><Relationship Id="rId106" Type="http://schemas.openxmlformats.org/officeDocument/2006/relationships/slide" Target="slides/slide6.xml"/><Relationship Id="rId107" Type="http://schemas.openxmlformats.org/officeDocument/2006/relationships/slide" Target="slides/slide7.xml"/><Relationship Id="rId108" Type="http://schemas.openxmlformats.org/officeDocument/2006/relationships/slide" Target="slides/slide8.xml"/><Relationship Id="rId109" Type="http://schemas.openxmlformats.org/officeDocument/2006/relationships/slide" Target="slides/slide9.xml"/><Relationship Id="rId110" Type="http://schemas.openxmlformats.org/officeDocument/2006/relationships/slide" Target="slides/slide10.xml"/><Relationship Id="rId111" Type="http://schemas.openxmlformats.org/officeDocument/2006/relationships/slide" Target="slides/slide11.xml"/><Relationship Id="rIdFont0" Type="http://schemas.openxmlformats.org/officeDocument/2006/relationships/font" Target="fonts/font1.fntdata"/><Relationship Id="rIdFont1" Type="http://schemas.openxmlformats.org/officeDocument/2006/relationships/font" Target="fonts/font2.fntdata"/><Relationship Id="rIdFont4" Type="http://schemas.openxmlformats.org/officeDocument/2006/relationships/font" Target="fonts/font5.fntdata"/><Relationship Id="rIdFont5" Type="http://schemas.openxmlformats.org/officeDocument/2006/relationships/font" Target="fonts/font6.fntdata"/></Relationships>
</file>

<file path=ppt/charts/chart1.xml><?xml version="1.0" encoding="utf-8"?>
<c:chartSpace xmlns:c="http://schemas.openxmlformats.org/drawingml/2006/chart" xmlns:a="http://schemas.openxmlformats.org/drawingml/2006/main" xmlns:r="http://schemas.openxmlformats.org/officeDocument/2006/relationships">
  <c:roundedCorners val="0"/>
  <c:chart>
    <c:autoTitleDeleted val="1"/>
    <c:plotArea>
      <c:layout/>
      <c:lineChart>
        <c:grouping val="standard"/>
        <c:varyColors val="0"/>
        <c:ser>
          <c:idx val="0"/>
          <c:order val="0"/>
          <c:spPr>
            <a:ln w="57150" cap="rnd">
              <a:solidFill>
                <a:srgbClr val="517FBB"/>
              </a:solidFill>
              <a:round/>
            </a:ln>
          </c:spPr>
          <c:marker>
            <c:symbol val="circle"/>
            <c:size val="7"/>
            <c:spPr>
              <a:solidFill>
                <a:srgbClr val="FFFFFF"/>
              </a:solidFill>
              <a:ln w="28575">
                <a:solidFill>
                  <a:srgbClr val="517FBB"/>
                </a:solidFill>
              </a:ln>
            </c:spPr>
          </c:marker>
          <c:cat>
            <c:strRef>
              <c:f>Sheet1!$A$2:$A$7</c:f>
              <c:strCache>
                <c:ptCount val="6"/>
                <c:pt idx="0">
                  <c:v>8 сен</c:v>
                </c:pt>
                <c:pt idx="1">
                  <c:v>12 сен</c:v>
                </c:pt>
                <c:pt idx="2">
                  <c:v>16 сен</c:v>
                </c:pt>
                <c:pt idx="3">
                  <c:v>20 сен</c:v>
                </c:pt>
                <c:pt idx="4">
                  <c:v>24 сен</c:v>
                </c:pt>
                <c:pt idx="5">
                  <c:v>28 сен</c:v>
                </c:pt>
              </c:strCache>
            </c:strRef>
          </c:cat>
          <c:val>
            <c:numRef>
              <c:f>Sheet1!$B$2:$B$7</c:f>
              <c:numCache>
                <c:formatCode>General</c:formatCode>
                <c:ptCount val="6"/>
                <c:pt idx="0">
                  <c:v>41</c:v>
                </c:pt>
                <c:pt idx="1">
                  <c:v>43</c:v>
                </c:pt>
                <c:pt idx="2">
                  <c:v>39</c:v>
                </c:pt>
                <c:pt idx="3">
                  <c:v>44</c:v>
                </c:pt>
                <c:pt idx="4">
                  <c:v>47</c:v>
                </c:pt>
                <c:pt idx="5">
                  <c:v>42</c:v>
                </c:pt>
              </c:numCache>
            </c:numRef>
          </c:val>
          <c:smooth val="0"/>
        </c:ser>
        <c:marker val="1"/>
        <c:axId val="101"/>
        <c:axId val="102"/>
      </c:lineChart>
      <c:catAx>
        <c:axId val="101"/>
        <c:scaling>
          <c:orientation val="minMax"/>
        </c:scaling>
        <c:delete val="0"/>
        <c:axPos val="b"/>
        <c:majorTickMark val="none"/>
        <c:minorTickMark val="none"/>
        <c:tickLblPos val="nextTo"/>
        <c:spPr>
          <a:ln>
            <a:noFill/>
          </a:ln>
        </c:spPr>
        <c:txPr>
          <a:bodyPr/>
          <a:lstStyle/>
          <a:p>
            <a:pPr>
              <a:defRPr sz="1300">
                <a:solidFill>
                  <a:srgbClr val="FFFFFF"/>
                </a:solidFill>
                <a:latin typeface="+mn-lt"/>
              </a:defRPr>
            </a:pPr>
            <a:endParaRPr lang="ru-RU"/>
          </a:p>
        </c:txPr>
        <c:crossAx val="102"/>
      </c:catAx>
      <c:valAx>
        <c:axId val="102"/>
        <c:scaling>
          <c:orientation val="minMax"/>
        </c:scaling>
        <c:delete val="1"/>
        <c:axPos val="l"/>
        <c:majorTickMark val="none"/>
        <c:minorTickMark val="none"/>
        <c:tickLblPos val="none"/>
        <c:crossAx val="101"/>
      </c:valAx>
      <c:spPr>
        <a:noFill/>
        <a:ln>
          <a:noFill/>
        </a:ln>
      </c:spPr>
    </c:plotArea>
    <c:plotVisOnly val="1"/>
    <c:dispBlanksAs val="gap"/>
  </c:chart>
  <c:spPr>
    <a:noFill/>
    <a:ln>
      <a:noFill/>
    </a:ln>
  </c:spPr>
  <c:txPr>
    <a:bodyPr/>
    <a:lstStyle/>
    <a:p>
      <a:pPr>
        <a:defRPr sz="1300">
          <a:solidFill>
            <a:srgbClr val="9EADC0"/>
          </a:solidFill>
          <a:latin typeface="+mn-lt"/>
        </a:defRPr>
      </a:pPr>
      <a:endParaRPr lang="ru-RU"/>
    </a:p>
  </c:txPr>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Добрый день, уважаемые члены комиссии. Вашему вниманию представляется индивидуальный проект на тему «Автоматический полив растений в кабинете биологии». Работа выполнена в 2026/2027 учебном году, испытания устройства проходили в сентябре 2026 года и длились три недели. В докладе я расскажу о проблеме, цели и задачах, покажу схему устройства, ход сборки, методику и результаты испытаний, а также выводы и готовый продукт.</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Начну с того, что меня подтолкнуло к проекту. В нашем кабинете биологии 14 горшечных растений, и они фактически остаются без присмотра каждые выходные — это два дня без воды. Но настоящая проблема начинается в каникулы: осенью, зимой и весной растения не поливают неделю и больше, а летом — до двух месяцев. Дежурные поливают по графику, но он постоянно срывается: замены уроков, экскурсии, соревнования. В результате часть растений теряет вид уже к концу первой недели каникул. Именно эту проблему я решил решить своим проектом.</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Цель проекта сформулирована измеримо: устройство должно удерживать влажность почвы в диапазоне 35–50 % без участия человека не менее 21 дня. Именно 21 день — это три недели, которые мы отвели на испытания, и заодно типичная длина каникул, когда кабинет остаётся без присмотра. Для достижения цели я поставил четыре задачи: изучить готовые решения, собрать устройство, провести испытания 8–28 сентября 2026 года и оформить инструкцию по сборке. Задачи идут последовательно: каждая следующая опирается на результат предыдущей. Дальше я коротко покажу, какие готовые решения существуют и почему они не подошли для нашего кабинета.</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Прежде чем что-то собирать, я посмотрел, что уже продаётся. Первый вариант — фитильная система за 900 рублей: вода по шнуру постоянно подтягивается к грунту, регулировки нет, и растения легко залить. Второй — таймер с помпой за 2 700 рублей: он поливает по расписанию, а не по влажности, то есть в дождливую неделю или зимой может перелить. Третий, за 4 500 рублей, уже с датчиком влажности — принцип правильный, но цена для школьного кабинета высокая, а прошивка закрытая, доработать под себя нельзя. Поэтому я беру за основу именно принцип третьего варианта — полив по влажности почвы — но собираю устройство сам, чтобы уложиться в бюджет и иметь доступ к настройкам.</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Устройство состоит из пяти узлов. Ёмкость на пять литров — это запас воды, которого хватает примерно на три недели испытаний. Ёмкостной датчик влажности погружён в почву опытного горшка и постоянно отдаёт показания на микроконтроллер Arduino Nano. Контроллер сравнивает влажность с порогом: если она ниже тридцати процентов, он через реле на пять вольт включает помпу. Помпа качает воду из ёмкости по шлангу прямо под корень. Работает она двадцать секунд, потом пауза пять минут — и новый замер, чтобы не залить растение. Если влажность выше порога, помпа просто остаётся выключенной.</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Работу я начал 1 сентября и вёл по неделям. Первые два дня ушли на схему и подбор деталей: датчик влажности, микроконтроллер, помпа, реле и ёмкость для воды. Третьего и четвёртого сентября собрал макет на столе и убедился, что помпа качает воду по команде датчика. Пятого и шестого сентября прошивал программу и настраивал порог срабатывания. Седьмого сентября перенёс устройство в кабинет биологии и закрепил его на горшке. С восьмого сентября начались испытания, которые длились три недели — о них дальше.</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Чтобы сравнение было честным, я взял два одинаковых горшка с хлорофитумом: один сорт, один грунт, объём по 1,5 литра. Контрольный горшок я поливал сам — за три недели получилось 11 поливов и 4,6 литра воды. Опытный горшок обслуживало устройство: оно включало помпу, когда влажность почвы опускалась ниже порога 30 процентов. Влажность я замерял датчиком три раза в день — в девять утра, в два и в семь вечера, а расход воды каждый день сверял по отметке в ёмкости и мерным стаканом. Температура в кабинете всё время держалась в пределах 22–24 градусов, то есть условия у обоих горшков были одинаковые. Теперь посмотрим, что показали эти замеры.</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Три недели испытаний дали две разные картины. В опытном горшке влажность держалась в узком коридоре — от 39 до 47 процентов, в среднем 43. Контрольный горшок, который поливали вручную, скакал от 21 до 52 процентов: то пересыхание, то перелив, средняя всего 35. По расходу воды разница тоже заметная: устройство израсходовало 2,7 литра за 18 включений по 150 миллилитров, а на ручной полив ушло 4,6 литра — на 41 процент больше. То есть автоматика не только стабильнее держит влажность, но и экономит воду. Эти же числа я привожу в выводах, чтобы не было расхождений.</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Первая версия прошивки работала плохо: с 8 по 10 сентября устройство включилось девять раз, хотя земля была влажной. Датчик показывал 26–28 процентов, а фактическая влажность составляла 39–41 процент. Причина в том, что верхний слой грунта пересыхает быстрее, а питание даёт разброс показаний. Я откалибровал датчик в двух точках, снизил порог с 45 до 30 процентов, добавил задержку подтверждения 10 секунд и три замера с интервалом 5 минут. С 11 сентября ложных срабатываний ноль.</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Главный вопрос был простой: удержит ли устройство влажность почвы в норме без человека. Ответ прямой — да, предположение подтвердилось. Опытный горшок держался в диапазоне 39–47 процентов, в среднем 43, и на это ушло 2,7 литра воды. Контрольный горшок скакал от 21 до 52 процентов, в среднем 35, и выпил 4,6 литра — то есть вручную мы и поливали неравномерно, и тратили больше. Все четыре задачи выполнены, за три недели ни одно растение не потеряло вид. Но честно скажу про ограничение: это один вид растения и всего три недели, поэтому дальше нужно проверять на других культурах и на более длинном сроке.</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Главный результат — готовое устройство, которое уже работает в кабинете биологии. Ёмкости на пять литров хватает примерно на двадцать один день, значит каникулы кабинет проходит без ежедневных дежурных. Чтобы решение можно было повторить, я оформил инструкцию по сборке на шесть страниц: там схема, перечень деталей и настройка порога. Практическая значимость в том, что растения больше не зависят от того, кто и когда вспомнит про полив. Спасибо за внимание, готов ответить на вопросы комиссии.</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xStyles>
    <p:titleStyle/>
    <p:bodyStyle/>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m0e006f080cd88ad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mbeb2b8b4eca2926f.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ma6fa68a6f706ce1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mf52b2081183f6da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ma6fa68a6f706ce15.png"/><Relationship Id="rId4" Type="http://schemas.openxmlformats.org/officeDocument/2006/relationships/image" Target="../media/m56a48ead8644acf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m600a1372dd2e11f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m330df6286c45531b.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m74dea4cdc13952a5.png"/><Relationship Id="rIdChart0" Type="http://schemas.openxmlformats.org/officeDocument/2006/relationships/chart" Target="../charts/char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m36f34dc3926106bc.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mbe70c7c4e5138c8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m74dea4cdc13952a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E335C"/>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card3"/>
          <p:cNvSpPr/>
          <p:nvPr/>
        </p:nvSpPr>
        <p:spPr>
          <a:xfrm>
            <a:off x="762000" y="571500"/>
            <a:ext cx="279400" cy="279400"/>
          </a:xfrm>
          <a:prstGeom prst="roundRect">
            <a:avLst>
              <a:gd name="adj" fmla="val 40909"/>
            </a:avLst>
          </a:prstGeom>
          <a:solidFill>
            <a:srgbClr val="517FBB"/>
          </a:solidFill>
          <a:ln>
            <a:noFill/>
          </a:ln>
        </p:spPr>
      </p:sp>
      <p:sp>
        <p:nvSpPr>
          <p:cNvPr id="4" name="card4"/>
          <p:cNvSpPr/>
          <p:nvPr/>
        </p:nvSpPr>
        <p:spPr>
          <a:xfrm>
            <a:off x="177800" y="177800"/>
            <a:ext cx="11836400" cy="6502400"/>
          </a:xfrm>
          <a:prstGeom prst="rect">
            <a:avLst/>
          </a:prstGeom>
          <a:noFill/>
          <a:ln w="6350" cap="flat">
            <a:solidFill>
              <a:srgbClr val="DBE8F6">
                <a:alpha val="21961"/>
              </a:srgbClr>
            </a:solidFill>
          </a:ln>
        </p:spPr>
      </p:sp>
      <p:sp>
        <p:nvSpPr>
          <p:cNvPr id="5" name="text5"/>
          <p:cNvSpPr>
            <a:spLocks noChangeArrowheads="1"/>
          </p:cNvSpPr>
          <p:nvPr/>
        </p:nvSpPr>
        <p:spPr>
          <a:xfrm>
            <a:off x="1155700" y="628650"/>
            <a:ext cx="3723680" cy="165100"/>
          </a:xfrm>
          <a:prstGeom prst="rect">
            <a:avLst/>
          </a:prstGeom>
          <a:noFill/>
        </p:spPr>
        <p:txBody>
          <a:bodyPr wrap="square" anchor="t" lIns="0" tIns="0" rIns="0" bIns="0"/>
          <a:lstStyle/>
          <a:p>
            <a:pPr>
              <a:lnSpc>
                <a:spcPts val="1200"/>
              </a:lnSpc>
            </a:pPr>
            <a:r>
              <a:rPr lang="ru-RU" sz="1000" cap="all" spc="160">
                <a:solidFill>
                  <a:srgbClr val="FFFFFF"/>
                </a:solidFill>
                <a:latin typeface="JetBrains Mono"/>
              </a:rPr>
              <a:t>Индивидуальный проект · 10 класс</a:t>
            </a:r>
          </a:p>
        </p:txBody>
      </p:sp>
      <p:sp>
        <p:nvSpPr>
          <p:cNvPr id="6" name="text6"/>
          <p:cNvSpPr>
            <a:spLocks noChangeArrowheads="1"/>
          </p:cNvSpPr>
          <p:nvPr/>
        </p:nvSpPr>
        <p:spPr>
          <a:xfrm>
            <a:off x="762000" y="1428254"/>
            <a:ext cx="10033000" cy="180340"/>
          </a:xfrm>
          <a:prstGeom prst="rect">
            <a:avLst/>
          </a:prstGeom>
          <a:noFill/>
        </p:spPr>
        <p:txBody>
          <a:bodyPr wrap="square" anchor="t" lIns="0" tIns="0" rIns="0" bIns="0"/>
          <a:lstStyle/>
          <a:p>
            <a:pPr>
              <a:lnSpc>
                <a:spcPts val="1320"/>
              </a:lnSpc>
            </a:pPr>
            <a:r>
              <a:rPr lang="ru-RU" sz="1100" cap="all" spc="198">
                <a:solidFill>
                  <a:srgbClr val="517FBB"/>
                </a:solidFill>
                <a:latin typeface="JetBrains Mono"/>
              </a:rPr>
              <a:t>Индивидуальный проект · 10 класс</a:t>
            </a:r>
          </a:p>
        </p:txBody>
      </p:sp>
      <p:sp>
        <p:nvSpPr>
          <p:cNvPr id="7" name="text7"/>
          <p:cNvSpPr>
            <a:spLocks noChangeArrowheads="1"/>
          </p:cNvSpPr>
          <p:nvPr/>
        </p:nvSpPr>
        <p:spPr>
          <a:xfrm>
            <a:off x="762000" y="1707654"/>
            <a:ext cx="9423400" cy="2172791"/>
          </a:xfrm>
          <a:prstGeom prst="rect">
            <a:avLst/>
          </a:prstGeom>
          <a:noFill/>
        </p:spPr>
        <p:txBody>
          <a:bodyPr wrap="square" anchor="t" lIns="0" tIns="0" rIns="0" bIns="0"/>
          <a:lstStyle/>
          <a:p>
            <a:pPr>
              <a:lnSpc>
                <a:spcPts val="5670"/>
              </a:lnSpc>
            </a:pPr>
            <a:r>
              <a:rPr lang="ru-RU" sz="5400" b="1" spc="-53">
                <a:solidFill>
                  <a:srgbClr val="FFFFFF"/>
                </a:solidFill>
                <a:latin typeface="JetBrains Mono"/>
              </a:rPr>
              <a:t>Автоматический полив растений в кабинете биологии</a:t>
            </a:r>
          </a:p>
        </p:txBody>
      </p:sp>
      <p:sp>
        <p:nvSpPr>
          <p:cNvPr id="8" name="text8"/>
          <p:cNvSpPr>
            <a:spLocks noChangeArrowheads="1"/>
          </p:cNvSpPr>
          <p:nvPr/>
        </p:nvSpPr>
        <p:spPr>
          <a:xfrm>
            <a:off x="762000" y="3962995"/>
            <a:ext cx="7010400" cy="927100"/>
          </a:xfrm>
          <a:prstGeom prst="rect">
            <a:avLst/>
          </a:prstGeom>
          <a:noFill/>
        </p:spPr>
        <p:txBody>
          <a:bodyPr wrap="square" anchor="t" lIns="0" tIns="0" rIns="0" bIns="0"/>
          <a:lstStyle/>
          <a:p>
            <a:pPr>
              <a:lnSpc>
                <a:spcPts val="2400"/>
              </a:lnSpc>
            </a:pPr>
            <a:r>
              <a:rPr lang="ru-RU" sz="1600">
                <a:solidFill>
                  <a:srgbClr val="9EADC0"/>
                </a:solidFill>
                <a:latin typeface="Golos Text"/>
              </a:rPr>
              <a:t>Устройство, которое поддерживает влажность почвы в горшках без участия человека: датчик, микроконтроллер и помпа подают воду по необходимости. Испытания проведены в сентябре 2026 года.</a:t>
            </a:r>
          </a:p>
        </p:txBody>
      </p:sp>
      <p:sp>
        <p:nvSpPr>
          <p:cNvPr id="9" name="text9"/>
          <p:cNvSpPr>
            <a:spLocks noChangeArrowheads="1"/>
          </p:cNvSpPr>
          <p:nvPr/>
        </p:nvSpPr>
        <p:spPr>
          <a:xfrm>
            <a:off x="762000" y="5689600"/>
            <a:ext cx="3455095" cy="142240"/>
          </a:xfrm>
          <a:prstGeom prst="rect">
            <a:avLst/>
          </a:prstGeom>
          <a:noFill/>
        </p:spPr>
        <p:txBody>
          <a:bodyPr wrap="square" anchor="t" lIns="0" tIns="0" rIns="0" bIns="0"/>
          <a:lstStyle/>
          <a:p>
            <a:pPr>
              <a:lnSpc>
                <a:spcPts val="1020"/>
              </a:lnSpc>
            </a:pPr>
            <a:r>
              <a:rPr lang="ru-RU" sz="850" cap="all" spc="119">
                <a:solidFill>
                  <a:srgbClr val="9EADC0"/>
                </a:solidFill>
                <a:latin typeface="JetBrains Mono"/>
              </a:rPr>
              <a:t>Автор</a:t>
            </a:r>
          </a:p>
        </p:txBody>
      </p:sp>
      <p:sp>
        <p:nvSpPr>
          <p:cNvPr id="10" name="text10"/>
          <p:cNvSpPr>
            <a:spLocks noChangeArrowheads="1"/>
          </p:cNvSpPr>
          <p:nvPr/>
        </p:nvSpPr>
        <p:spPr>
          <a:xfrm>
            <a:off x="762000" y="5892800"/>
            <a:ext cx="2845495" cy="406400"/>
          </a:xfrm>
          <a:prstGeom prst="rect">
            <a:avLst/>
          </a:prstGeom>
          <a:noFill/>
        </p:spPr>
        <p:txBody>
          <a:bodyPr wrap="square" anchor="t" lIns="0" tIns="0" rIns="0" bIns="0"/>
          <a:lstStyle/>
          <a:p>
            <a:pPr>
              <a:lnSpc>
                <a:spcPts val="1550"/>
              </a:lnSpc>
            </a:pPr>
            <a:r>
              <a:rPr lang="ru-RU" sz="1300" b="1">
                <a:solidFill>
                  <a:srgbClr val="FFFFFF"/>
                </a:solidFill>
                <a:latin typeface="Golos Text"/>
              </a:rPr>
              <a:t>Автор: Артём Соколов, ученик 10 «А» класса</a:t>
            </a:r>
          </a:p>
        </p:txBody>
      </p:sp>
      <p:sp>
        <p:nvSpPr>
          <p:cNvPr id="11" name="text11"/>
          <p:cNvSpPr>
            <a:spLocks noChangeArrowheads="1"/>
          </p:cNvSpPr>
          <p:nvPr/>
        </p:nvSpPr>
        <p:spPr>
          <a:xfrm>
            <a:off x="3988495" y="5689600"/>
            <a:ext cx="3641130" cy="142240"/>
          </a:xfrm>
          <a:prstGeom prst="rect">
            <a:avLst/>
          </a:prstGeom>
          <a:noFill/>
        </p:spPr>
        <p:txBody>
          <a:bodyPr wrap="square" anchor="t" lIns="0" tIns="0" rIns="0" bIns="0"/>
          <a:lstStyle/>
          <a:p>
            <a:pPr>
              <a:lnSpc>
                <a:spcPts val="1020"/>
              </a:lnSpc>
            </a:pPr>
            <a:r>
              <a:rPr lang="ru-RU" sz="850" cap="all" spc="119">
                <a:solidFill>
                  <a:srgbClr val="9EADC0"/>
                </a:solidFill>
                <a:latin typeface="JetBrains Mono"/>
              </a:rPr>
              <a:t>Роль</a:t>
            </a:r>
          </a:p>
        </p:txBody>
      </p:sp>
      <p:sp>
        <p:nvSpPr>
          <p:cNvPr id="12" name="text12"/>
          <p:cNvSpPr>
            <a:spLocks noChangeArrowheads="1"/>
          </p:cNvSpPr>
          <p:nvPr/>
        </p:nvSpPr>
        <p:spPr>
          <a:xfrm>
            <a:off x="3988495" y="5892800"/>
            <a:ext cx="3031530" cy="406400"/>
          </a:xfrm>
          <a:prstGeom prst="rect">
            <a:avLst/>
          </a:prstGeom>
          <a:noFill/>
        </p:spPr>
        <p:txBody>
          <a:bodyPr wrap="square" anchor="t" lIns="0" tIns="0" rIns="0" bIns="0"/>
          <a:lstStyle/>
          <a:p>
            <a:pPr>
              <a:lnSpc>
                <a:spcPts val="1550"/>
              </a:lnSpc>
            </a:pPr>
            <a:r>
              <a:rPr lang="ru-RU" sz="1300" b="1">
                <a:solidFill>
                  <a:srgbClr val="FFFFFF"/>
                </a:solidFill>
                <a:latin typeface="Golos Text"/>
              </a:rPr>
              <a:t>Руководитель: И. В. Петрова, учитель биологии</a:t>
            </a:r>
          </a:p>
        </p:txBody>
      </p:sp>
      <p:sp>
        <p:nvSpPr>
          <p:cNvPr id="13" name="text13"/>
          <p:cNvSpPr>
            <a:spLocks noChangeArrowheads="1"/>
          </p:cNvSpPr>
          <p:nvPr/>
        </p:nvSpPr>
        <p:spPr>
          <a:xfrm>
            <a:off x="7401024" y="5689600"/>
            <a:ext cx="4663976" cy="142240"/>
          </a:xfrm>
          <a:prstGeom prst="rect">
            <a:avLst/>
          </a:prstGeom>
          <a:noFill/>
        </p:spPr>
        <p:txBody>
          <a:bodyPr wrap="square" anchor="t" lIns="0" tIns="0" rIns="0" bIns="0"/>
          <a:lstStyle/>
          <a:p>
            <a:pPr>
              <a:lnSpc>
                <a:spcPts val="1020"/>
              </a:lnSpc>
            </a:pPr>
            <a:r>
              <a:rPr lang="ru-RU" sz="850" cap="all" spc="119">
                <a:solidFill>
                  <a:srgbClr val="9EADC0"/>
                </a:solidFill>
                <a:latin typeface="JetBrains Mono"/>
              </a:rPr>
              <a:t>Аудитория</a:t>
            </a:r>
          </a:p>
        </p:txBody>
      </p:sp>
      <p:sp>
        <p:nvSpPr>
          <p:cNvPr id="14" name="text14"/>
          <p:cNvSpPr>
            <a:spLocks noChangeArrowheads="1"/>
          </p:cNvSpPr>
          <p:nvPr/>
        </p:nvSpPr>
        <p:spPr>
          <a:xfrm>
            <a:off x="7401024" y="5892800"/>
            <a:ext cx="4054376" cy="406400"/>
          </a:xfrm>
          <a:prstGeom prst="rect">
            <a:avLst/>
          </a:prstGeom>
          <a:noFill/>
        </p:spPr>
        <p:txBody>
          <a:bodyPr wrap="square" anchor="t" lIns="0" tIns="0" rIns="0" bIns="0"/>
          <a:lstStyle/>
          <a:p>
            <a:pPr>
              <a:lnSpc>
                <a:spcPts val="1550"/>
              </a:lnSpc>
            </a:pPr>
            <a:r>
              <a:rPr lang="ru-RU" sz="1300" b="1">
                <a:solidFill>
                  <a:srgbClr val="FFFFFF"/>
                </a:solidFill>
                <a:latin typeface="Golos Text"/>
              </a:rPr>
              <a:t>Защита проекта · МБОУ «Школа № 25» · 2026/2027 учебный год</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E335C"/>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card3"/>
          <p:cNvSpPr/>
          <p:nvPr/>
        </p:nvSpPr>
        <p:spPr>
          <a:xfrm>
            <a:off x="738328" y="1961397"/>
            <a:ext cx="161645" cy="161645"/>
          </a:xfrm>
          <a:prstGeom prst="roundRect">
            <a:avLst>
              <a:gd name="adj" fmla="val 29462"/>
            </a:avLst>
          </a:prstGeom>
          <a:solidFill>
            <a:srgbClr val="517FBB"/>
          </a:solidFill>
          <a:ln>
            <a:noFill/>
          </a:ln>
        </p:spPr>
      </p:sp>
      <p:sp>
        <p:nvSpPr>
          <p:cNvPr id="4" name="card4"/>
          <p:cNvSpPr/>
          <p:nvPr/>
        </p:nvSpPr>
        <p:spPr>
          <a:xfrm>
            <a:off x="738328" y="3228619"/>
            <a:ext cx="161645" cy="161645"/>
          </a:xfrm>
          <a:prstGeom prst="roundRect">
            <a:avLst>
              <a:gd name="adj" fmla="val 29462"/>
            </a:avLst>
          </a:prstGeom>
          <a:solidFill>
            <a:srgbClr val="517FBB"/>
          </a:solidFill>
          <a:ln>
            <a:noFill/>
          </a:ln>
        </p:spPr>
      </p:sp>
      <p:sp>
        <p:nvSpPr>
          <p:cNvPr id="5" name="card5"/>
          <p:cNvSpPr/>
          <p:nvPr/>
        </p:nvSpPr>
        <p:spPr>
          <a:xfrm>
            <a:off x="738328" y="4158100"/>
            <a:ext cx="161645" cy="161644"/>
          </a:xfrm>
          <a:prstGeom prst="roundRect">
            <a:avLst>
              <a:gd name="adj" fmla="val 29462"/>
            </a:avLst>
          </a:prstGeom>
          <a:solidFill>
            <a:srgbClr val="517FBB"/>
          </a:solidFill>
          <a:ln>
            <a:noFill/>
          </a:ln>
        </p:spPr>
      </p:sp>
      <p:sp>
        <p:nvSpPr>
          <p:cNvPr id="6" name="card6"/>
          <p:cNvSpPr/>
          <p:nvPr/>
        </p:nvSpPr>
        <p:spPr>
          <a:xfrm>
            <a:off x="738328" y="5087582"/>
            <a:ext cx="161645" cy="161644"/>
          </a:xfrm>
          <a:prstGeom prst="roundRect">
            <a:avLst>
              <a:gd name="adj" fmla="val 29462"/>
            </a:avLst>
          </a:prstGeom>
          <a:solidFill>
            <a:srgbClr val="517FBB"/>
          </a:solidFill>
          <a:ln>
            <a:noFill/>
          </a:ln>
        </p:spPr>
      </p:sp>
      <p:sp>
        <p:nvSpPr>
          <p:cNvPr id="7" name="card7"/>
          <p:cNvSpPr/>
          <p:nvPr/>
        </p:nvSpPr>
        <p:spPr>
          <a:xfrm>
            <a:off x="177800" y="177800"/>
            <a:ext cx="11836400" cy="6502400"/>
          </a:xfrm>
          <a:prstGeom prst="rect">
            <a:avLst/>
          </a:prstGeom>
          <a:noFill/>
          <a:ln w="6350" cap="flat">
            <a:solidFill>
              <a:srgbClr val="DBE8F6">
                <a:alpha val="21961"/>
              </a:srgbClr>
            </a:solidFill>
          </a:ln>
        </p:spPr>
      </p:sp>
      <p:sp>
        <p:nvSpPr>
          <p:cNvPr id="8" name="text8"/>
          <p:cNvSpPr>
            <a:spLocks noChangeArrowheads="1"/>
          </p:cNvSpPr>
          <p:nvPr/>
        </p:nvSpPr>
        <p:spPr>
          <a:xfrm>
            <a:off x="1117600" y="225524"/>
            <a:ext cx="1714857" cy="117475"/>
          </a:xfrm>
          <a:prstGeom prst="rect">
            <a:avLst/>
          </a:prstGeom>
          <a:noFill/>
        </p:spPr>
        <p:txBody>
          <a:bodyPr wrap="square" anchor="t" lIns="0" tIns="0" rIns="0" bIns="0"/>
          <a:lstStyle/>
          <a:p>
            <a:pPr>
              <a:lnSpc>
                <a:spcPts val="825"/>
              </a:lnSpc>
            </a:pPr>
            <a:r>
              <a:rPr lang="ru-RU" sz="750" b="1" cap="all" spc="135">
                <a:solidFill>
                  <a:srgbClr val="517FBB"/>
                </a:solidFill>
                <a:latin typeface="Golos Text"/>
              </a:rPr>
              <a:t>Проблема проекта</a:t>
            </a:r>
          </a:p>
        </p:txBody>
      </p:sp>
      <p:sp>
        <p:nvSpPr>
          <p:cNvPr id="9" name="text9"/>
          <p:cNvSpPr>
            <a:spLocks noChangeArrowheads="1"/>
          </p:cNvSpPr>
          <p:nvPr/>
        </p:nvSpPr>
        <p:spPr>
          <a:xfrm>
            <a:off x="762000" y="393799"/>
            <a:ext cx="10693400" cy="1026120"/>
          </a:xfrm>
          <a:prstGeom prst="rect">
            <a:avLst/>
          </a:prstGeom>
          <a:noFill/>
        </p:spPr>
        <p:txBody>
          <a:bodyPr wrap="square" anchor="t" lIns="0" tIns="0" rIns="0" bIns="0"/>
          <a:lstStyle/>
          <a:p>
            <a:pPr>
              <a:lnSpc>
                <a:spcPts val="3990"/>
              </a:lnSpc>
            </a:pPr>
            <a:r>
              <a:rPr lang="ru-RU" sz="3800" b="1" spc="-37">
                <a:solidFill>
                  <a:srgbClr val="FFFFFF"/>
                </a:solidFill>
                <a:latin typeface="JetBrains Mono"/>
              </a:rPr>
              <a:t>Растения в кабинете остаются без полива</a:t>
            </a:r>
          </a:p>
        </p:txBody>
      </p:sp>
      <p:sp>
        <p:nvSpPr>
          <p:cNvPr id="10" name="text10"/>
          <p:cNvSpPr>
            <a:spLocks noChangeArrowheads="1"/>
          </p:cNvSpPr>
          <p:nvPr/>
        </p:nvSpPr>
        <p:spPr>
          <a:xfrm>
            <a:off x="1079500" y="1882874"/>
            <a:ext cx="9232900" cy="1025922"/>
          </a:xfrm>
          <a:prstGeom prst="rect">
            <a:avLst/>
          </a:prstGeom>
          <a:noFill/>
        </p:spPr>
        <p:txBody>
          <a:bodyPr wrap="square" anchor="t" lIns="0" tIns="0" rIns="0" bIns="0"/>
          <a:lstStyle/>
          <a:p>
            <a:pPr>
              <a:lnSpc>
                <a:spcPts val="2659"/>
              </a:lnSpc>
            </a:pPr>
            <a:r>
              <a:rPr lang="ru-RU" sz="1900" b="1">
                <a:solidFill>
                  <a:srgbClr val="FFFFFF"/>
                </a:solidFill>
                <a:latin typeface="Golos Text"/>
              </a:rPr>
              <a:t>14 горшечных растений в кабинете</a:t>
            </a:r>
            <a:r>
              <a:rPr lang="ru-RU" sz="1900">
                <a:solidFill>
                  <a:srgbClr val="FFFFFF"/>
                </a:solidFill>
                <a:latin typeface="Golos Text"/>
              </a:rPr>
              <a:t> В кабинете биологии постоянно находятся 14 горшечных растений разных видов — от фикуса до хлорофитума.</a:t>
            </a:r>
          </a:p>
        </p:txBody>
      </p:sp>
      <p:sp>
        <p:nvSpPr>
          <p:cNvPr id="11" name="text11"/>
          <p:cNvSpPr>
            <a:spLocks noChangeArrowheads="1"/>
          </p:cNvSpPr>
          <p:nvPr/>
        </p:nvSpPr>
        <p:spPr>
          <a:xfrm>
            <a:off x="1079500" y="3150096"/>
            <a:ext cx="9232900" cy="688181"/>
          </a:xfrm>
          <a:prstGeom prst="rect">
            <a:avLst/>
          </a:prstGeom>
          <a:noFill/>
        </p:spPr>
        <p:txBody>
          <a:bodyPr wrap="square" anchor="t" lIns="0" tIns="0" rIns="0" bIns="0"/>
          <a:lstStyle/>
          <a:p>
            <a:pPr>
              <a:lnSpc>
                <a:spcPts val="2659"/>
              </a:lnSpc>
            </a:pPr>
            <a:r>
              <a:rPr lang="ru-RU" sz="1900" b="1">
                <a:solidFill>
                  <a:srgbClr val="FFFFFF"/>
                </a:solidFill>
                <a:latin typeface="Golos Text"/>
              </a:rPr>
              <a:t>2 дня без воды каждые выходные</a:t>
            </a:r>
            <a:r>
              <a:rPr lang="ru-RU" sz="1900">
                <a:solidFill>
                  <a:srgbClr val="FFFFFF"/>
                </a:solidFill>
                <a:latin typeface="Golos Text"/>
              </a:rPr>
              <a:t> С вечера пятницы до утра понедельника растения не получают полива — это 2 суток подряд каждую неделю.</a:t>
            </a:r>
          </a:p>
        </p:txBody>
      </p:sp>
      <p:sp>
        <p:nvSpPr>
          <p:cNvPr id="12" name="text12"/>
          <p:cNvSpPr>
            <a:spLocks noChangeArrowheads="1"/>
          </p:cNvSpPr>
          <p:nvPr/>
        </p:nvSpPr>
        <p:spPr>
          <a:xfrm>
            <a:off x="1079500" y="4079577"/>
            <a:ext cx="9232900" cy="688181"/>
          </a:xfrm>
          <a:prstGeom prst="rect">
            <a:avLst/>
          </a:prstGeom>
          <a:noFill/>
        </p:spPr>
        <p:txBody>
          <a:bodyPr wrap="square" anchor="t" lIns="0" tIns="0" rIns="0" bIns="0"/>
          <a:lstStyle/>
          <a:p>
            <a:pPr>
              <a:lnSpc>
                <a:spcPts val="2659"/>
              </a:lnSpc>
            </a:pPr>
            <a:r>
              <a:rPr lang="ru-RU" sz="1900" b="1">
                <a:solidFill>
                  <a:srgbClr val="FFFFFF"/>
                </a:solidFill>
                <a:latin typeface="Golos Text"/>
              </a:rPr>
              <a:t>От 7 до 60 суток в каникулы</a:t>
            </a:r>
            <a:r>
              <a:rPr lang="ru-RU" sz="1900">
                <a:solidFill>
                  <a:srgbClr val="FFFFFF"/>
                </a:solidFill>
                <a:latin typeface="Golos Text"/>
              </a:rPr>
              <a:t> Осенние, зимние и весенние каникулы длятся от 7 суток, летние — до 60; поливать в это время некому.</a:t>
            </a:r>
          </a:p>
        </p:txBody>
      </p:sp>
      <p:sp>
        <p:nvSpPr>
          <p:cNvPr id="13" name="text13"/>
          <p:cNvSpPr>
            <a:spLocks noChangeArrowheads="1"/>
          </p:cNvSpPr>
          <p:nvPr/>
        </p:nvSpPr>
        <p:spPr>
          <a:xfrm>
            <a:off x="1079500" y="5009059"/>
            <a:ext cx="9232900" cy="1025922"/>
          </a:xfrm>
          <a:prstGeom prst="rect">
            <a:avLst/>
          </a:prstGeom>
          <a:noFill/>
        </p:spPr>
        <p:txBody>
          <a:bodyPr wrap="square" anchor="t" lIns="0" tIns="0" rIns="0" bIns="0"/>
          <a:lstStyle/>
          <a:p>
            <a:pPr>
              <a:lnSpc>
                <a:spcPts val="2659"/>
              </a:lnSpc>
            </a:pPr>
            <a:r>
              <a:rPr lang="ru-RU" sz="1900" b="1">
                <a:solidFill>
                  <a:srgbClr val="FFFFFF"/>
                </a:solidFill>
                <a:latin typeface="Golos Text"/>
              </a:rPr>
              <a:t>Ручной полив дежурных нерегулярен</a:t>
            </a:r>
            <a:r>
              <a:rPr lang="ru-RU" sz="1900">
                <a:solidFill>
                  <a:srgbClr val="FFFFFF"/>
                </a:solidFill>
                <a:latin typeface="Golos Text"/>
              </a:rPr>
              <a:t> График дежурств срывается из-за замен уроков и экскурсий, и часть растений теряет вид уже к концу первой недели каникул.</a:t>
            </a:r>
          </a:p>
        </p:txBody>
      </p:sp>
      <p:sp>
        <p:nvSpPr>
          <p:cNvPr id="14" name="text14"/>
          <p:cNvSpPr>
            <a:spLocks noChangeArrowheads="1"/>
          </p:cNvSpPr>
          <p:nvPr/>
        </p:nvSpPr>
        <p:spPr>
          <a:xfrm>
            <a:off x="762000" y="6428641"/>
            <a:ext cx="8255000" cy="210820"/>
          </a:xfrm>
          <a:prstGeom prst="rect">
            <a:avLst/>
          </a:prstGeom>
          <a:noFill/>
        </p:spPr>
        <p:txBody>
          <a:bodyPr wrap="square" anchor="t" lIns="0" tIns="0" rIns="0" bIns="0"/>
          <a:lstStyle/>
          <a:p>
            <a:pPr>
              <a:lnSpc>
                <a:spcPts val="1560"/>
              </a:lnSpc>
            </a:pPr>
            <a:r>
              <a:rPr lang="ru-RU" sz="1300">
                <a:solidFill>
                  <a:srgbClr val="9EADC0"/>
                </a:solidFill>
                <a:latin typeface="Golos Text"/>
              </a:rPr>
              <a:t>Наблюдение проведено в кабинете биологии в сентябре 2026 года.</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E335C"/>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card3"/>
          <p:cNvSpPr/>
          <p:nvPr/>
        </p:nvSpPr>
        <p:spPr>
          <a:xfrm>
            <a:off x="762000" y="1522016"/>
            <a:ext cx="5257800" cy="2265363"/>
          </a:xfrm>
          <a:prstGeom prst="roundRect">
            <a:avLst>
              <a:gd name="adj" fmla="val 840"/>
            </a:avLst>
          </a:prstGeom>
          <a:noFill/>
          <a:ln w="6350" cap="flat">
            <a:solidFill>
              <a:srgbClr val="335175"/>
            </a:solidFill>
          </a:ln>
        </p:spPr>
      </p:sp>
      <p:sp>
        <p:nvSpPr>
          <p:cNvPr id="4" name="card4"/>
          <p:cNvSpPr/>
          <p:nvPr/>
        </p:nvSpPr>
        <p:spPr>
          <a:xfrm>
            <a:off x="6172200" y="1522016"/>
            <a:ext cx="5257800" cy="2265363"/>
          </a:xfrm>
          <a:prstGeom prst="roundRect">
            <a:avLst>
              <a:gd name="adj" fmla="val 840"/>
            </a:avLst>
          </a:prstGeom>
          <a:noFill/>
          <a:ln w="6350" cap="flat">
            <a:solidFill>
              <a:srgbClr val="335175"/>
            </a:solidFill>
          </a:ln>
        </p:spPr>
      </p:sp>
      <p:sp>
        <p:nvSpPr>
          <p:cNvPr id="5" name="card5"/>
          <p:cNvSpPr/>
          <p:nvPr/>
        </p:nvSpPr>
        <p:spPr>
          <a:xfrm>
            <a:off x="762000" y="3939778"/>
            <a:ext cx="5257800" cy="2029222"/>
          </a:xfrm>
          <a:prstGeom prst="roundRect">
            <a:avLst>
              <a:gd name="adj" fmla="val 938"/>
            </a:avLst>
          </a:prstGeom>
          <a:noFill/>
          <a:ln w="6350" cap="flat">
            <a:solidFill>
              <a:srgbClr val="335175"/>
            </a:solidFill>
          </a:ln>
        </p:spPr>
      </p:sp>
      <p:sp>
        <p:nvSpPr>
          <p:cNvPr id="6" name="card6"/>
          <p:cNvSpPr/>
          <p:nvPr/>
        </p:nvSpPr>
        <p:spPr>
          <a:xfrm>
            <a:off x="6172200" y="3939778"/>
            <a:ext cx="5257800" cy="2029222"/>
          </a:xfrm>
          <a:prstGeom prst="roundRect">
            <a:avLst>
              <a:gd name="adj" fmla="val 938"/>
            </a:avLst>
          </a:prstGeom>
          <a:noFill/>
          <a:ln w="6350" cap="flat">
            <a:solidFill>
              <a:srgbClr val="335175"/>
            </a:solidFill>
          </a:ln>
        </p:spPr>
      </p:sp>
      <p:sp>
        <p:nvSpPr>
          <p:cNvPr id="7" name="card7"/>
          <p:cNvSpPr/>
          <p:nvPr/>
        </p:nvSpPr>
        <p:spPr>
          <a:xfrm>
            <a:off x="177800" y="177800"/>
            <a:ext cx="11836400" cy="6502400"/>
          </a:xfrm>
          <a:prstGeom prst="rect">
            <a:avLst/>
          </a:prstGeom>
          <a:noFill/>
          <a:ln w="6350" cap="flat">
            <a:solidFill>
              <a:srgbClr val="DBE8F6">
                <a:alpha val="21961"/>
              </a:srgbClr>
            </a:solidFill>
          </a:ln>
        </p:spPr>
      </p:sp>
      <p:sp>
        <p:nvSpPr>
          <p:cNvPr id="8" name="text8"/>
          <p:cNvSpPr>
            <a:spLocks noChangeArrowheads="1"/>
          </p:cNvSpPr>
          <p:nvPr/>
        </p:nvSpPr>
        <p:spPr>
          <a:xfrm>
            <a:off x="1117600" y="628650"/>
            <a:ext cx="1439228" cy="117475"/>
          </a:xfrm>
          <a:prstGeom prst="rect">
            <a:avLst/>
          </a:prstGeom>
          <a:noFill/>
        </p:spPr>
        <p:txBody>
          <a:bodyPr wrap="square" anchor="t" lIns="0" tIns="0" rIns="0" bIns="0"/>
          <a:lstStyle/>
          <a:p>
            <a:pPr>
              <a:lnSpc>
                <a:spcPts val="825"/>
              </a:lnSpc>
            </a:pPr>
            <a:r>
              <a:rPr lang="ru-RU" sz="750" b="1" cap="all" spc="135">
                <a:solidFill>
                  <a:srgbClr val="517FBB"/>
                </a:solidFill>
                <a:latin typeface="Golos Text"/>
              </a:rPr>
              <a:t>Целеполагание</a:t>
            </a:r>
          </a:p>
        </p:txBody>
      </p:sp>
      <p:sp>
        <p:nvSpPr>
          <p:cNvPr id="9" name="text9"/>
          <p:cNvSpPr>
            <a:spLocks noChangeArrowheads="1"/>
          </p:cNvSpPr>
          <p:nvPr/>
        </p:nvSpPr>
        <p:spPr>
          <a:xfrm>
            <a:off x="762000" y="682625"/>
            <a:ext cx="11303000" cy="439420"/>
          </a:xfrm>
          <a:prstGeom prst="rect">
            <a:avLst/>
          </a:prstGeom>
          <a:noFill/>
        </p:spPr>
        <p:txBody>
          <a:bodyPr wrap="square" anchor="t" lIns="0" tIns="0" rIns="0" bIns="0"/>
          <a:lstStyle/>
          <a:p>
            <a:pPr>
              <a:lnSpc>
                <a:spcPts val="3360"/>
              </a:lnSpc>
            </a:pPr>
            <a:r>
              <a:rPr lang="ru-RU" sz="3200" b="1" spc="-31">
                <a:solidFill>
                  <a:srgbClr val="FFFFFF"/>
                </a:solidFill>
                <a:latin typeface="JetBrains Mono"/>
              </a:rPr>
              <a:t>Цель и задачи проекта</a:t>
            </a:r>
          </a:p>
        </p:txBody>
      </p:sp>
      <p:sp>
        <p:nvSpPr>
          <p:cNvPr id="10" name="text10"/>
          <p:cNvSpPr>
            <a:spLocks noChangeArrowheads="1"/>
          </p:cNvSpPr>
          <p:nvPr/>
        </p:nvSpPr>
        <p:spPr>
          <a:xfrm>
            <a:off x="1073150" y="1807766"/>
            <a:ext cx="5270500" cy="180340"/>
          </a:xfrm>
          <a:prstGeom prst="rect">
            <a:avLst/>
          </a:prstGeom>
          <a:noFill/>
        </p:spPr>
        <p:txBody>
          <a:bodyPr wrap="square" anchor="t" lIns="0" tIns="0" rIns="0" bIns="0"/>
          <a:lstStyle/>
          <a:p>
            <a:pPr>
              <a:lnSpc>
                <a:spcPts val="1320"/>
              </a:lnSpc>
            </a:pPr>
            <a:r>
              <a:rPr lang="ru-RU" sz="1100">
                <a:solidFill>
                  <a:srgbClr val="517FBB"/>
                </a:solidFill>
                <a:latin typeface="JetBrains Mono"/>
              </a:rPr>
              <a:t>01</a:t>
            </a:r>
          </a:p>
        </p:txBody>
      </p:sp>
      <p:sp>
        <p:nvSpPr>
          <p:cNvPr id="11" name="text11"/>
          <p:cNvSpPr>
            <a:spLocks noChangeArrowheads="1"/>
          </p:cNvSpPr>
          <p:nvPr/>
        </p:nvSpPr>
        <p:spPr>
          <a:xfrm>
            <a:off x="1073150" y="2117646"/>
            <a:ext cx="5270500" cy="256540"/>
          </a:xfrm>
          <a:prstGeom prst="rect">
            <a:avLst/>
          </a:prstGeom>
          <a:noFill/>
        </p:spPr>
        <p:txBody>
          <a:bodyPr wrap="square" anchor="t" lIns="0" tIns="0" rIns="0" bIns="0"/>
          <a:lstStyle/>
          <a:p>
            <a:pPr>
              <a:lnSpc>
                <a:spcPts val="1920"/>
              </a:lnSpc>
            </a:pPr>
            <a:r>
              <a:rPr lang="ru-RU" sz="1600" b="1">
                <a:solidFill>
                  <a:srgbClr val="FFFFFF"/>
                </a:solidFill>
                <a:latin typeface="Golos Text"/>
              </a:rPr>
              <a:t>Изучить готовые решения</a:t>
            </a:r>
          </a:p>
        </p:txBody>
      </p:sp>
      <p:sp>
        <p:nvSpPr>
          <p:cNvPr id="12" name="text12"/>
          <p:cNvSpPr>
            <a:spLocks noChangeArrowheads="1"/>
          </p:cNvSpPr>
          <p:nvPr/>
        </p:nvSpPr>
        <p:spPr>
          <a:xfrm>
            <a:off x="1073150" y="2448520"/>
            <a:ext cx="4660900" cy="721122"/>
          </a:xfrm>
          <a:prstGeom prst="rect">
            <a:avLst/>
          </a:prstGeom>
          <a:noFill/>
        </p:spPr>
        <p:txBody>
          <a:bodyPr wrap="square" anchor="t" lIns="0" tIns="0" rIns="0" bIns="0"/>
          <a:lstStyle/>
          <a:p>
            <a:pPr>
              <a:lnSpc>
                <a:spcPts val="1859"/>
              </a:lnSpc>
            </a:pPr>
            <a:r>
              <a:rPr lang="ru-RU" sz="1200">
                <a:solidFill>
                  <a:srgbClr val="9EADC0"/>
                </a:solidFill>
                <a:latin typeface="Golos Text"/>
              </a:rPr>
              <a:t>Сравнить покупные системы автоматического полива: принцип работы, цена, пригодность для школьного кабинета.</a:t>
            </a:r>
          </a:p>
        </p:txBody>
      </p:sp>
      <p:sp>
        <p:nvSpPr>
          <p:cNvPr id="13" name="text13"/>
          <p:cNvSpPr>
            <a:spLocks noChangeArrowheads="1"/>
          </p:cNvSpPr>
          <p:nvPr/>
        </p:nvSpPr>
        <p:spPr>
          <a:xfrm>
            <a:off x="6483350" y="1807766"/>
            <a:ext cx="5270500" cy="180340"/>
          </a:xfrm>
          <a:prstGeom prst="rect">
            <a:avLst/>
          </a:prstGeom>
          <a:noFill/>
        </p:spPr>
        <p:txBody>
          <a:bodyPr wrap="square" anchor="t" lIns="0" tIns="0" rIns="0" bIns="0"/>
          <a:lstStyle/>
          <a:p>
            <a:pPr>
              <a:lnSpc>
                <a:spcPts val="1320"/>
              </a:lnSpc>
            </a:pPr>
            <a:r>
              <a:rPr lang="ru-RU" sz="1100">
                <a:solidFill>
                  <a:srgbClr val="517FBB"/>
                </a:solidFill>
                <a:latin typeface="JetBrains Mono"/>
              </a:rPr>
              <a:t>02</a:t>
            </a:r>
          </a:p>
        </p:txBody>
      </p:sp>
      <p:sp>
        <p:nvSpPr>
          <p:cNvPr id="14" name="text14"/>
          <p:cNvSpPr>
            <a:spLocks noChangeArrowheads="1"/>
          </p:cNvSpPr>
          <p:nvPr/>
        </p:nvSpPr>
        <p:spPr>
          <a:xfrm>
            <a:off x="6483350" y="2117646"/>
            <a:ext cx="5270500" cy="256540"/>
          </a:xfrm>
          <a:prstGeom prst="rect">
            <a:avLst/>
          </a:prstGeom>
          <a:noFill/>
        </p:spPr>
        <p:txBody>
          <a:bodyPr wrap="square" anchor="t" lIns="0" tIns="0" rIns="0" bIns="0"/>
          <a:lstStyle/>
          <a:p>
            <a:pPr>
              <a:lnSpc>
                <a:spcPts val="1920"/>
              </a:lnSpc>
            </a:pPr>
            <a:r>
              <a:rPr lang="ru-RU" sz="1600" b="1">
                <a:solidFill>
                  <a:srgbClr val="FFFFFF"/>
                </a:solidFill>
                <a:latin typeface="Golos Text"/>
              </a:rPr>
              <a:t>Собрать устройство</a:t>
            </a:r>
          </a:p>
        </p:txBody>
      </p:sp>
      <p:sp>
        <p:nvSpPr>
          <p:cNvPr id="15" name="text15"/>
          <p:cNvSpPr>
            <a:spLocks noChangeArrowheads="1"/>
          </p:cNvSpPr>
          <p:nvPr/>
        </p:nvSpPr>
        <p:spPr>
          <a:xfrm>
            <a:off x="6483350" y="2448520"/>
            <a:ext cx="4660900" cy="484981"/>
          </a:xfrm>
          <a:prstGeom prst="rect">
            <a:avLst/>
          </a:prstGeom>
          <a:noFill/>
        </p:spPr>
        <p:txBody>
          <a:bodyPr wrap="square" anchor="t" lIns="0" tIns="0" rIns="0" bIns="0"/>
          <a:lstStyle/>
          <a:p>
            <a:pPr>
              <a:lnSpc>
                <a:spcPts val="1859"/>
              </a:lnSpc>
            </a:pPr>
            <a:r>
              <a:rPr lang="ru-RU" sz="1200">
                <a:solidFill>
                  <a:srgbClr val="9EADC0"/>
                </a:solidFill>
                <a:latin typeface="Golos Text"/>
              </a:rPr>
              <a:t>Собрать устройство из датчика влажности почвы, микроконтроллера и помпы с реле и ёмкостью для воды.</a:t>
            </a:r>
          </a:p>
        </p:txBody>
      </p:sp>
      <p:sp>
        <p:nvSpPr>
          <p:cNvPr id="16" name="text16"/>
          <p:cNvSpPr>
            <a:spLocks noChangeArrowheads="1"/>
          </p:cNvSpPr>
          <p:nvPr/>
        </p:nvSpPr>
        <p:spPr>
          <a:xfrm>
            <a:off x="1073150" y="4225528"/>
            <a:ext cx="5270500" cy="180340"/>
          </a:xfrm>
          <a:prstGeom prst="rect">
            <a:avLst/>
          </a:prstGeom>
          <a:noFill/>
        </p:spPr>
        <p:txBody>
          <a:bodyPr wrap="square" anchor="t" lIns="0" tIns="0" rIns="0" bIns="0"/>
          <a:lstStyle/>
          <a:p>
            <a:pPr>
              <a:lnSpc>
                <a:spcPts val="1320"/>
              </a:lnSpc>
            </a:pPr>
            <a:r>
              <a:rPr lang="ru-RU" sz="1100">
                <a:solidFill>
                  <a:srgbClr val="517FBB"/>
                </a:solidFill>
                <a:latin typeface="JetBrains Mono"/>
              </a:rPr>
              <a:t>03</a:t>
            </a:r>
          </a:p>
        </p:txBody>
      </p:sp>
      <p:sp>
        <p:nvSpPr>
          <p:cNvPr id="17" name="text17"/>
          <p:cNvSpPr>
            <a:spLocks noChangeArrowheads="1"/>
          </p:cNvSpPr>
          <p:nvPr/>
        </p:nvSpPr>
        <p:spPr>
          <a:xfrm>
            <a:off x="1073150" y="4535408"/>
            <a:ext cx="5270500" cy="256540"/>
          </a:xfrm>
          <a:prstGeom prst="rect">
            <a:avLst/>
          </a:prstGeom>
          <a:noFill/>
        </p:spPr>
        <p:txBody>
          <a:bodyPr wrap="square" anchor="t" lIns="0" tIns="0" rIns="0" bIns="0"/>
          <a:lstStyle/>
          <a:p>
            <a:pPr>
              <a:lnSpc>
                <a:spcPts val="1920"/>
              </a:lnSpc>
            </a:pPr>
            <a:r>
              <a:rPr lang="ru-RU" sz="1600" b="1">
                <a:solidFill>
                  <a:srgbClr val="FFFFFF"/>
                </a:solidFill>
                <a:latin typeface="Golos Text"/>
              </a:rPr>
              <a:t>Провести испытания</a:t>
            </a:r>
          </a:p>
        </p:txBody>
      </p:sp>
      <p:sp>
        <p:nvSpPr>
          <p:cNvPr id="18" name="text18"/>
          <p:cNvSpPr>
            <a:spLocks noChangeArrowheads="1"/>
          </p:cNvSpPr>
          <p:nvPr/>
        </p:nvSpPr>
        <p:spPr>
          <a:xfrm>
            <a:off x="1073150" y="4866283"/>
            <a:ext cx="4660900" cy="484981"/>
          </a:xfrm>
          <a:prstGeom prst="rect">
            <a:avLst/>
          </a:prstGeom>
          <a:noFill/>
        </p:spPr>
        <p:txBody>
          <a:bodyPr wrap="square" anchor="t" lIns="0" tIns="0" rIns="0" bIns="0"/>
          <a:lstStyle/>
          <a:p>
            <a:pPr>
              <a:lnSpc>
                <a:spcPts val="1859"/>
              </a:lnSpc>
            </a:pPr>
            <a:r>
              <a:rPr lang="ru-RU" sz="1200">
                <a:solidFill>
                  <a:srgbClr val="9EADC0"/>
                </a:solidFill>
                <a:latin typeface="Golos Text"/>
              </a:rPr>
              <a:t>Провести испытания 8–28 сентября 2026 года: контрольный и опытный горшки, замеры влажности и расхода воды.</a:t>
            </a:r>
          </a:p>
        </p:txBody>
      </p:sp>
      <p:sp>
        <p:nvSpPr>
          <p:cNvPr id="19" name="text19"/>
          <p:cNvSpPr>
            <a:spLocks noChangeArrowheads="1"/>
          </p:cNvSpPr>
          <p:nvPr/>
        </p:nvSpPr>
        <p:spPr>
          <a:xfrm>
            <a:off x="6483350" y="4225528"/>
            <a:ext cx="5270500" cy="180340"/>
          </a:xfrm>
          <a:prstGeom prst="rect">
            <a:avLst/>
          </a:prstGeom>
          <a:noFill/>
        </p:spPr>
        <p:txBody>
          <a:bodyPr wrap="square" anchor="t" lIns="0" tIns="0" rIns="0" bIns="0"/>
          <a:lstStyle/>
          <a:p>
            <a:pPr>
              <a:lnSpc>
                <a:spcPts val="1320"/>
              </a:lnSpc>
            </a:pPr>
            <a:r>
              <a:rPr lang="ru-RU" sz="1100">
                <a:solidFill>
                  <a:srgbClr val="517FBB"/>
                </a:solidFill>
                <a:latin typeface="JetBrains Mono"/>
              </a:rPr>
              <a:t>04</a:t>
            </a:r>
          </a:p>
        </p:txBody>
      </p:sp>
      <p:sp>
        <p:nvSpPr>
          <p:cNvPr id="20" name="text20"/>
          <p:cNvSpPr>
            <a:spLocks noChangeArrowheads="1"/>
          </p:cNvSpPr>
          <p:nvPr/>
        </p:nvSpPr>
        <p:spPr>
          <a:xfrm>
            <a:off x="6483350" y="4535408"/>
            <a:ext cx="5270500" cy="256540"/>
          </a:xfrm>
          <a:prstGeom prst="rect">
            <a:avLst/>
          </a:prstGeom>
          <a:noFill/>
        </p:spPr>
        <p:txBody>
          <a:bodyPr wrap="square" anchor="t" lIns="0" tIns="0" rIns="0" bIns="0"/>
          <a:lstStyle/>
          <a:p>
            <a:pPr>
              <a:lnSpc>
                <a:spcPts val="1920"/>
              </a:lnSpc>
            </a:pPr>
            <a:r>
              <a:rPr lang="ru-RU" sz="1600" b="1">
                <a:solidFill>
                  <a:srgbClr val="FFFFFF"/>
                </a:solidFill>
                <a:latin typeface="Golos Text"/>
              </a:rPr>
              <a:t>Оформить инструкцию</a:t>
            </a:r>
          </a:p>
        </p:txBody>
      </p:sp>
      <p:sp>
        <p:nvSpPr>
          <p:cNvPr id="21" name="text21"/>
          <p:cNvSpPr>
            <a:spLocks noChangeArrowheads="1"/>
          </p:cNvSpPr>
          <p:nvPr/>
        </p:nvSpPr>
        <p:spPr>
          <a:xfrm>
            <a:off x="6483350" y="4866283"/>
            <a:ext cx="4660900" cy="484981"/>
          </a:xfrm>
          <a:prstGeom prst="rect">
            <a:avLst/>
          </a:prstGeom>
          <a:noFill/>
        </p:spPr>
        <p:txBody>
          <a:bodyPr wrap="square" anchor="t" lIns="0" tIns="0" rIns="0" bIns="0"/>
          <a:lstStyle/>
          <a:p>
            <a:pPr>
              <a:lnSpc>
                <a:spcPts val="1859"/>
              </a:lnSpc>
            </a:pPr>
            <a:r>
              <a:rPr lang="ru-RU" sz="1200">
                <a:solidFill>
                  <a:srgbClr val="9EADC0"/>
                </a:solidFill>
                <a:latin typeface="Golos Text"/>
              </a:rPr>
              <a:t>Оформить инструкцию по сборке устройства для школьного кружка.</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E335C"/>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card3"/>
          <p:cNvSpPr/>
          <p:nvPr/>
        </p:nvSpPr>
        <p:spPr>
          <a:xfrm>
            <a:off x="762000" y="2151063"/>
            <a:ext cx="10668000" cy="3454400"/>
          </a:xfrm>
          <a:prstGeom prst="roundRect">
            <a:avLst>
              <a:gd name="adj" fmla="val 551"/>
            </a:avLst>
          </a:prstGeom>
          <a:noFill/>
          <a:ln w="12700" cap="flat">
            <a:solidFill>
              <a:srgbClr val="173C68"/>
            </a:solidFill>
          </a:ln>
        </p:spPr>
      </p:sp>
      <p:sp>
        <p:nvSpPr>
          <p:cNvPr id="4" name="card4"/>
          <p:cNvSpPr/>
          <p:nvPr/>
        </p:nvSpPr>
        <p:spPr>
          <a:xfrm>
            <a:off x="4476452" y="2163763"/>
            <a:ext cx="2313583" cy="838200"/>
          </a:xfrm>
          <a:prstGeom prst="rect">
            <a:avLst/>
          </a:prstGeom>
          <a:solidFill>
            <a:srgbClr val="173C68"/>
          </a:solidFill>
          <a:ln>
            <a:noFill/>
          </a:ln>
        </p:spPr>
      </p:sp>
      <p:sp>
        <p:nvSpPr>
          <p:cNvPr id="5" name="card5"/>
          <p:cNvSpPr/>
          <p:nvPr/>
        </p:nvSpPr>
        <p:spPr>
          <a:xfrm>
            <a:off x="4476452" y="3001963"/>
            <a:ext cx="2313583" cy="1016000"/>
          </a:xfrm>
          <a:prstGeom prst="rect">
            <a:avLst/>
          </a:prstGeom>
          <a:solidFill>
            <a:srgbClr val="173C68"/>
          </a:solidFill>
          <a:ln>
            <a:noFill/>
          </a:ln>
        </p:spPr>
      </p:sp>
      <p:sp>
        <p:nvSpPr>
          <p:cNvPr id="6" name="card6"/>
          <p:cNvSpPr/>
          <p:nvPr/>
        </p:nvSpPr>
        <p:spPr>
          <a:xfrm>
            <a:off x="4476452" y="4017963"/>
            <a:ext cx="2313583" cy="558800"/>
          </a:xfrm>
          <a:prstGeom prst="rect">
            <a:avLst/>
          </a:prstGeom>
          <a:solidFill>
            <a:srgbClr val="173C68"/>
          </a:solidFill>
          <a:ln>
            <a:noFill/>
          </a:ln>
        </p:spPr>
      </p:sp>
      <p:sp>
        <p:nvSpPr>
          <p:cNvPr id="7" name="card7"/>
          <p:cNvSpPr/>
          <p:nvPr/>
        </p:nvSpPr>
        <p:spPr>
          <a:xfrm>
            <a:off x="4476452" y="4576763"/>
            <a:ext cx="2313583" cy="1016000"/>
          </a:xfrm>
          <a:prstGeom prst="rect">
            <a:avLst/>
          </a:prstGeom>
          <a:solidFill>
            <a:srgbClr val="173C68"/>
          </a:solidFill>
          <a:ln>
            <a:noFill/>
          </a:ln>
        </p:spPr>
      </p:sp>
      <p:sp>
        <p:nvSpPr>
          <p:cNvPr id="8" name="card8"/>
          <p:cNvSpPr/>
          <p:nvPr/>
        </p:nvSpPr>
        <p:spPr>
          <a:xfrm>
            <a:off x="177800" y="177800"/>
            <a:ext cx="11836400" cy="6502400"/>
          </a:xfrm>
          <a:prstGeom prst="rect">
            <a:avLst/>
          </a:prstGeom>
          <a:noFill/>
          <a:ln w="6350" cap="flat">
            <a:solidFill>
              <a:srgbClr val="DBE8F6">
                <a:alpha val="21961"/>
              </a:srgbClr>
            </a:solidFill>
          </a:ln>
        </p:spPr>
      </p:sp>
      <p:sp>
        <p:nvSpPr>
          <p:cNvPr id="9" name="text9"/>
          <p:cNvSpPr>
            <a:spLocks noChangeArrowheads="1"/>
          </p:cNvSpPr>
          <p:nvPr/>
        </p:nvSpPr>
        <p:spPr>
          <a:xfrm>
            <a:off x="1117600" y="700088"/>
            <a:ext cx="1433513" cy="117475"/>
          </a:xfrm>
          <a:prstGeom prst="rect">
            <a:avLst/>
          </a:prstGeom>
          <a:noFill/>
        </p:spPr>
        <p:txBody>
          <a:bodyPr wrap="square" anchor="t" lIns="0" tIns="0" rIns="0" bIns="0"/>
          <a:lstStyle/>
          <a:p>
            <a:pPr>
              <a:lnSpc>
                <a:spcPts val="825"/>
              </a:lnSpc>
            </a:pPr>
            <a:r>
              <a:rPr lang="ru-RU" sz="750" b="1" cap="all" spc="135">
                <a:solidFill>
                  <a:srgbClr val="517FBB"/>
                </a:solidFill>
                <a:latin typeface="Golos Text"/>
              </a:rPr>
              <a:t>Обзор решений</a:t>
            </a:r>
          </a:p>
        </p:txBody>
      </p:sp>
      <p:sp>
        <p:nvSpPr>
          <p:cNvPr id="10" name="text10"/>
          <p:cNvSpPr>
            <a:spLocks noChangeArrowheads="1"/>
          </p:cNvSpPr>
          <p:nvPr/>
        </p:nvSpPr>
        <p:spPr>
          <a:xfrm>
            <a:off x="762000" y="900113"/>
            <a:ext cx="10693400" cy="946150"/>
          </a:xfrm>
          <a:prstGeom prst="rect">
            <a:avLst/>
          </a:prstGeom>
          <a:noFill/>
        </p:spPr>
        <p:txBody>
          <a:bodyPr wrap="square" anchor="t" lIns="0" tIns="0" rIns="0" bIns="0"/>
          <a:lstStyle/>
          <a:p>
            <a:pPr>
              <a:lnSpc>
                <a:spcPts val="3675"/>
              </a:lnSpc>
            </a:pPr>
            <a:r>
              <a:rPr lang="ru-RU" sz="3500" b="1" spc="-34">
                <a:solidFill>
                  <a:srgbClr val="FFFFFF"/>
                </a:solidFill>
                <a:latin typeface="JetBrains Mono"/>
              </a:rPr>
              <a:t>Готовые покупные системы полива: сравнение</a:t>
            </a:r>
          </a:p>
        </p:txBody>
      </p:sp>
      <p:sp>
        <p:nvSpPr>
          <p:cNvPr id="11" name="text11"/>
          <p:cNvSpPr>
            <a:spLocks noChangeArrowheads="1"/>
          </p:cNvSpPr>
          <p:nvPr/>
        </p:nvSpPr>
        <p:spPr>
          <a:xfrm>
            <a:off x="965200" y="2455863"/>
            <a:ext cx="3955752" cy="241300"/>
          </a:xfrm>
          <a:prstGeom prst="rect">
            <a:avLst/>
          </a:prstGeom>
          <a:noFill/>
        </p:spPr>
        <p:txBody>
          <a:bodyPr wrap="square" anchor="t" lIns="0" tIns="0" rIns="0" bIns="0"/>
          <a:lstStyle/>
          <a:p>
            <a:pPr>
              <a:lnSpc>
                <a:spcPts val="1800"/>
              </a:lnSpc>
            </a:pPr>
            <a:r>
              <a:rPr lang="ru-RU" sz="1500" b="1">
                <a:solidFill>
                  <a:srgbClr val="FFFFFF"/>
                </a:solidFill>
                <a:latin typeface="JetBrains Mono"/>
              </a:rPr>
              <a:t>Критерий</a:t>
            </a:r>
          </a:p>
        </p:txBody>
      </p:sp>
      <p:sp>
        <p:nvSpPr>
          <p:cNvPr id="12" name="text12"/>
          <p:cNvSpPr>
            <a:spLocks noChangeArrowheads="1"/>
          </p:cNvSpPr>
          <p:nvPr/>
        </p:nvSpPr>
        <p:spPr>
          <a:xfrm>
            <a:off x="4654252" y="2328863"/>
            <a:ext cx="1957983" cy="520700"/>
          </a:xfrm>
          <a:prstGeom prst="rect">
            <a:avLst/>
          </a:prstGeom>
          <a:noFill/>
        </p:spPr>
        <p:txBody>
          <a:bodyPr wrap="square" anchor="t" lIns="0" tIns="0" rIns="0" bIns="0"/>
          <a:lstStyle/>
          <a:p>
            <a:pPr algn="ctr">
              <a:lnSpc>
                <a:spcPts val="2000"/>
              </a:lnSpc>
            </a:pPr>
            <a:r>
              <a:rPr lang="ru-RU" sz="1500" b="1">
                <a:solidFill>
                  <a:srgbClr val="517FBB"/>
                </a:solidFill>
                <a:latin typeface="JetBrains Mono"/>
              </a:rPr>
              <a:t>Фитильная система</a:t>
            </a:r>
          </a:p>
        </p:txBody>
      </p:sp>
      <p:sp>
        <p:nvSpPr>
          <p:cNvPr id="13" name="text13"/>
          <p:cNvSpPr>
            <a:spLocks noChangeArrowheads="1"/>
          </p:cNvSpPr>
          <p:nvPr/>
        </p:nvSpPr>
        <p:spPr>
          <a:xfrm>
            <a:off x="6787277" y="2455863"/>
            <a:ext cx="2319099" cy="241300"/>
          </a:xfrm>
          <a:prstGeom prst="rect">
            <a:avLst/>
          </a:prstGeom>
          <a:noFill/>
        </p:spPr>
        <p:txBody>
          <a:bodyPr wrap="square" anchor="t" lIns="0" tIns="0" rIns="0" bIns="0"/>
          <a:lstStyle/>
          <a:p>
            <a:pPr algn="ctr">
              <a:lnSpc>
                <a:spcPts val="1800"/>
              </a:lnSpc>
            </a:pPr>
            <a:r>
              <a:rPr lang="ru-RU" sz="1500" b="1">
                <a:solidFill>
                  <a:srgbClr val="FFFFFF"/>
                </a:solidFill>
                <a:latin typeface="JetBrains Mono"/>
              </a:rPr>
              <a:t>Таймер с помпой</a:t>
            </a:r>
          </a:p>
        </p:txBody>
      </p:sp>
      <p:sp>
        <p:nvSpPr>
          <p:cNvPr id="14" name="text14"/>
          <p:cNvSpPr>
            <a:spLocks noChangeArrowheads="1"/>
          </p:cNvSpPr>
          <p:nvPr/>
        </p:nvSpPr>
        <p:spPr>
          <a:xfrm>
            <a:off x="9281418" y="2328863"/>
            <a:ext cx="1958082" cy="520700"/>
          </a:xfrm>
          <a:prstGeom prst="rect">
            <a:avLst/>
          </a:prstGeom>
          <a:noFill/>
        </p:spPr>
        <p:txBody>
          <a:bodyPr wrap="square" anchor="t" lIns="0" tIns="0" rIns="0" bIns="0"/>
          <a:lstStyle/>
          <a:p>
            <a:pPr algn="ctr">
              <a:lnSpc>
                <a:spcPts val="2000"/>
              </a:lnSpc>
            </a:pPr>
            <a:r>
              <a:rPr lang="ru-RU" sz="1500" b="1">
                <a:solidFill>
                  <a:srgbClr val="FFFFFF"/>
                </a:solidFill>
                <a:latin typeface="JetBrains Mono"/>
              </a:rPr>
              <a:t>Комплект с датчиком</a:t>
            </a:r>
          </a:p>
        </p:txBody>
      </p:sp>
      <p:sp>
        <p:nvSpPr>
          <p:cNvPr id="15" name="text15"/>
          <p:cNvSpPr>
            <a:spLocks noChangeArrowheads="1"/>
          </p:cNvSpPr>
          <p:nvPr/>
        </p:nvSpPr>
        <p:spPr>
          <a:xfrm>
            <a:off x="965200" y="3395663"/>
            <a:ext cx="3955752" cy="241300"/>
          </a:xfrm>
          <a:prstGeom prst="rect">
            <a:avLst/>
          </a:prstGeom>
          <a:noFill/>
        </p:spPr>
        <p:txBody>
          <a:bodyPr wrap="square" anchor="t" lIns="0" tIns="0" rIns="0" bIns="0"/>
          <a:lstStyle/>
          <a:p>
            <a:pPr>
              <a:lnSpc>
                <a:spcPts val="1800"/>
              </a:lnSpc>
            </a:pPr>
            <a:r>
              <a:rPr lang="ru-RU" sz="1500">
                <a:solidFill>
                  <a:srgbClr val="FFFFFF"/>
                </a:solidFill>
                <a:latin typeface="Golos Text"/>
              </a:rPr>
              <a:t>Принцип работы</a:t>
            </a:r>
          </a:p>
        </p:txBody>
      </p:sp>
      <p:sp>
        <p:nvSpPr>
          <p:cNvPr id="16" name="text16"/>
          <p:cNvSpPr>
            <a:spLocks noChangeArrowheads="1"/>
          </p:cNvSpPr>
          <p:nvPr/>
        </p:nvSpPr>
        <p:spPr>
          <a:xfrm>
            <a:off x="4654252" y="3167063"/>
            <a:ext cx="1957983" cy="698500"/>
          </a:xfrm>
          <a:prstGeom prst="rect">
            <a:avLst/>
          </a:prstGeom>
          <a:noFill/>
        </p:spPr>
        <p:txBody>
          <a:bodyPr wrap="square" anchor="t" lIns="0" tIns="0" rIns="0" bIns="0"/>
          <a:lstStyle/>
          <a:p>
            <a:pPr algn="ctr">
              <a:lnSpc>
                <a:spcPts val="1800"/>
              </a:lnSpc>
            </a:pPr>
            <a:r>
              <a:rPr lang="ru-RU" sz="1500">
                <a:solidFill>
                  <a:srgbClr val="FFFFFF"/>
                </a:solidFill>
                <a:latin typeface="Golos Text"/>
              </a:rPr>
              <a:t>Капиллярная подача воды по шнуру</a:t>
            </a:r>
          </a:p>
        </p:txBody>
      </p:sp>
      <p:sp>
        <p:nvSpPr>
          <p:cNvPr id="17" name="text17"/>
          <p:cNvSpPr>
            <a:spLocks noChangeArrowheads="1"/>
          </p:cNvSpPr>
          <p:nvPr/>
        </p:nvSpPr>
        <p:spPr>
          <a:xfrm>
            <a:off x="6967835" y="3167063"/>
            <a:ext cx="1957983" cy="698500"/>
          </a:xfrm>
          <a:prstGeom prst="rect">
            <a:avLst/>
          </a:prstGeom>
          <a:noFill/>
        </p:spPr>
        <p:txBody>
          <a:bodyPr wrap="square" anchor="t" lIns="0" tIns="0" rIns="0" bIns="0"/>
          <a:lstStyle/>
          <a:p>
            <a:pPr algn="ctr">
              <a:lnSpc>
                <a:spcPts val="1800"/>
              </a:lnSpc>
            </a:pPr>
            <a:r>
              <a:rPr lang="ru-RU" sz="1500">
                <a:solidFill>
                  <a:srgbClr val="FFFFFF"/>
                </a:solidFill>
                <a:latin typeface="Golos Text"/>
              </a:rPr>
              <a:t>Полив по расписанию таймера</a:t>
            </a:r>
          </a:p>
        </p:txBody>
      </p:sp>
      <p:sp>
        <p:nvSpPr>
          <p:cNvPr id="18" name="text18"/>
          <p:cNvSpPr>
            <a:spLocks noChangeArrowheads="1"/>
          </p:cNvSpPr>
          <p:nvPr/>
        </p:nvSpPr>
        <p:spPr>
          <a:xfrm>
            <a:off x="9281418" y="3281363"/>
            <a:ext cx="1958082" cy="469900"/>
          </a:xfrm>
          <a:prstGeom prst="rect">
            <a:avLst/>
          </a:prstGeom>
          <a:noFill/>
        </p:spPr>
        <p:txBody>
          <a:bodyPr wrap="square" anchor="t" lIns="0" tIns="0" rIns="0" bIns="0"/>
          <a:lstStyle/>
          <a:p>
            <a:pPr algn="ctr">
              <a:lnSpc>
                <a:spcPts val="1800"/>
              </a:lnSpc>
            </a:pPr>
            <a:r>
              <a:rPr lang="ru-RU" sz="1500">
                <a:solidFill>
                  <a:srgbClr val="FFFFFF"/>
                </a:solidFill>
                <a:latin typeface="Golos Text"/>
              </a:rPr>
              <a:t>Полив по влажности почвы</a:t>
            </a:r>
          </a:p>
        </p:txBody>
      </p:sp>
      <p:sp>
        <p:nvSpPr>
          <p:cNvPr id="19" name="text19"/>
          <p:cNvSpPr>
            <a:spLocks noChangeArrowheads="1"/>
          </p:cNvSpPr>
          <p:nvPr/>
        </p:nvSpPr>
        <p:spPr>
          <a:xfrm>
            <a:off x="965200" y="4183063"/>
            <a:ext cx="3955752" cy="241300"/>
          </a:xfrm>
          <a:prstGeom prst="rect">
            <a:avLst/>
          </a:prstGeom>
          <a:noFill/>
        </p:spPr>
        <p:txBody>
          <a:bodyPr wrap="square" anchor="t" lIns="0" tIns="0" rIns="0" bIns="0"/>
          <a:lstStyle/>
          <a:p>
            <a:pPr>
              <a:lnSpc>
                <a:spcPts val="1800"/>
              </a:lnSpc>
            </a:pPr>
            <a:r>
              <a:rPr lang="ru-RU" sz="1500">
                <a:solidFill>
                  <a:srgbClr val="FFFFFF"/>
                </a:solidFill>
                <a:latin typeface="Golos Text"/>
              </a:rPr>
              <a:t>Цена</a:t>
            </a:r>
          </a:p>
        </p:txBody>
      </p:sp>
      <p:sp>
        <p:nvSpPr>
          <p:cNvPr id="20" name="text20"/>
          <p:cNvSpPr>
            <a:spLocks noChangeArrowheads="1"/>
          </p:cNvSpPr>
          <p:nvPr/>
        </p:nvSpPr>
        <p:spPr>
          <a:xfrm>
            <a:off x="4473694" y="4183063"/>
            <a:ext cx="2319099" cy="241300"/>
          </a:xfrm>
          <a:prstGeom prst="rect">
            <a:avLst/>
          </a:prstGeom>
          <a:noFill/>
        </p:spPr>
        <p:txBody>
          <a:bodyPr wrap="square" anchor="t" lIns="0" tIns="0" rIns="0" bIns="0"/>
          <a:lstStyle/>
          <a:p>
            <a:pPr algn="ctr">
              <a:lnSpc>
                <a:spcPts val="1800"/>
              </a:lnSpc>
            </a:pPr>
            <a:r>
              <a:rPr lang="ru-RU" sz="1500">
                <a:solidFill>
                  <a:srgbClr val="FFFFFF"/>
                </a:solidFill>
                <a:latin typeface="Golos Text"/>
              </a:rPr>
              <a:t>около 900 ₽</a:t>
            </a:r>
          </a:p>
        </p:txBody>
      </p:sp>
      <p:sp>
        <p:nvSpPr>
          <p:cNvPr id="21" name="text21"/>
          <p:cNvSpPr>
            <a:spLocks noChangeArrowheads="1"/>
          </p:cNvSpPr>
          <p:nvPr/>
        </p:nvSpPr>
        <p:spPr>
          <a:xfrm>
            <a:off x="6787277" y="4183063"/>
            <a:ext cx="2319099" cy="241300"/>
          </a:xfrm>
          <a:prstGeom prst="rect">
            <a:avLst/>
          </a:prstGeom>
          <a:noFill/>
        </p:spPr>
        <p:txBody>
          <a:bodyPr wrap="square" anchor="t" lIns="0" tIns="0" rIns="0" bIns="0"/>
          <a:lstStyle/>
          <a:p>
            <a:pPr algn="ctr">
              <a:lnSpc>
                <a:spcPts val="1800"/>
              </a:lnSpc>
            </a:pPr>
            <a:r>
              <a:rPr lang="ru-RU" sz="1500">
                <a:solidFill>
                  <a:srgbClr val="FFFFFF"/>
                </a:solidFill>
                <a:latin typeface="Golos Text"/>
              </a:rPr>
              <a:t>около 2 700 ₽</a:t>
            </a:r>
          </a:p>
        </p:txBody>
      </p:sp>
      <p:sp>
        <p:nvSpPr>
          <p:cNvPr id="22" name="text22"/>
          <p:cNvSpPr>
            <a:spLocks noChangeArrowheads="1"/>
          </p:cNvSpPr>
          <p:nvPr/>
        </p:nvSpPr>
        <p:spPr>
          <a:xfrm>
            <a:off x="9100850" y="4183063"/>
            <a:ext cx="2319218" cy="241300"/>
          </a:xfrm>
          <a:prstGeom prst="rect">
            <a:avLst/>
          </a:prstGeom>
          <a:noFill/>
        </p:spPr>
        <p:txBody>
          <a:bodyPr wrap="square" anchor="t" lIns="0" tIns="0" rIns="0" bIns="0"/>
          <a:lstStyle/>
          <a:p>
            <a:pPr algn="ctr">
              <a:lnSpc>
                <a:spcPts val="1800"/>
              </a:lnSpc>
            </a:pPr>
            <a:r>
              <a:rPr lang="ru-RU" sz="1500">
                <a:solidFill>
                  <a:srgbClr val="FFFFFF"/>
                </a:solidFill>
                <a:latin typeface="Golos Text"/>
              </a:rPr>
              <a:t>около 4 500 ₽</a:t>
            </a:r>
          </a:p>
        </p:txBody>
      </p:sp>
      <p:sp>
        <p:nvSpPr>
          <p:cNvPr id="23" name="text23"/>
          <p:cNvSpPr>
            <a:spLocks noChangeArrowheads="1"/>
          </p:cNvSpPr>
          <p:nvPr/>
        </p:nvSpPr>
        <p:spPr>
          <a:xfrm>
            <a:off x="965200" y="4970463"/>
            <a:ext cx="3955752" cy="241300"/>
          </a:xfrm>
          <a:prstGeom prst="rect">
            <a:avLst/>
          </a:prstGeom>
          <a:noFill/>
        </p:spPr>
        <p:txBody>
          <a:bodyPr wrap="square" anchor="t" lIns="0" tIns="0" rIns="0" bIns="0"/>
          <a:lstStyle/>
          <a:p>
            <a:pPr>
              <a:lnSpc>
                <a:spcPts val="1800"/>
              </a:lnSpc>
            </a:pPr>
            <a:r>
              <a:rPr lang="ru-RU" sz="1500">
                <a:solidFill>
                  <a:srgbClr val="FFFFFF"/>
                </a:solidFill>
                <a:latin typeface="Golos Text"/>
              </a:rPr>
              <a:t>Минусы для кабинета</a:t>
            </a:r>
          </a:p>
        </p:txBody>
      </p:sp>
      <p:sp>
        <p:nvSpPr>
          <p:cNvPr id="24" name="text24"/>
          <p:cNvSpPr>
            <a:spLocks noChangeArrowheads="1"/>
          </p:cNvSpPr>
          <p:nvPr/>
        </p:nvSpPr>
        <p:spPr>
          <a:xfrm>
            <a:off x="4654252" y="4741863"/>
            <a:ext cx="1957983" cy="698500"/>
          </a:xfrm>
          <a:prstGeom prst="rect">
            <a:avLst/>
          </a:prstGeom>
          <a:noFill/>
        </p:spPr>
        <p:txBody>
          <a:bodyPr wrap="square" anchor="t" lIns="0" tIns="0" rIns="0" bIns="0"/>
          <a:lstStyle/>
          <a:p>
            <a:pPr algn="ctr">
              <a:lnSpc>
                <a:spcPts val="1800"/>
              </a:lnSpc>
            </a:pPr>
            <a:r>
              <a:rPr lang="ru-RU" sz="1500">
                <a:solidFill>
                  <a:srgbClr val="FFFFFF"/>
                </a:solidFill>
                <a:latin typeface="Golos Text"/>
              </a:rPr>
              <a:t>Постоянное переувлажнение, нет регулировки</a:t>
            </a:r>
          </a:p>
        </p:txBody>
      </p:sp>
      <p:sp>
        <p:nvSpPr>
          <p:cNvPr id="25" name="text25"/>
          <p:cNvSpPr>
            <a:spLocks noChangeArrowheads="1"/>
          </p:cNvSpPr>
          <p:nvPr/>
        </p:nvSpPr>
        <p:spPr>
          <a:xfrm>
            <a:off x="6967835" y="4741863"/>
            <a:ext cx="1957983" cy="698500"/>
          </a:xfrm>
          <a:prstGeom prst="rect">
            <a:avLst/>
          </a:prstGeom>
          <a:noFill/>
        </p:spPr>
        <p:txBody>
          <a:bodyPr wrap="square" anchor="t" lIns="0" tIns="0" rIns="0" bIns="0"/>
          <a:lstStyle/>
          <a:p>
            <a:pPr algn="ctr">
              <a:lnSpc>
                <a:spcPts val="1800"/>
              </a:lnSpc>
            </a:pPr>
            <a:r>
              <a:rPr lang="ru-RU" sz="1500">
                <a:solidFill>
                  <a:srgbClr val="FFFFFF"/>
                </a:solidFill>
                <a:latin typeface="Golos Text"/>
              </a:rPr>
              <a:t>Поливает по времени, а не по влажности</a:t>
            </a:r>
          </a:p>
        </p:txBody>
      </p:sp>
      <p:sp>
        <p:nvSpPr>
          <p:cNvPr id="26" name="text26"/>
          <p:cNvSpPr>
            <a:spLocks noChangeArrowheads="1"/>
          </p:cNvSpPr>
          <p:nvPr/>
        </p:nvSpPr>
        <p:spPr>
          <a:xfrm>
            <a:off x="9281418" y="4856163"/>
            <a:ext cx="1958082" cy="469900"/>
          </a:xfrm>
          <a:prstGeom prst="rect">
            <a:avLst/>
          </a:prstGeom>
          <a:noFill/>
        </p:spPr>
        <p:txBody>
          <a:bodyPr wrap="square" anchor="t" lIns="0" tIns="0" rIns="0" bIns="0"/>
          <a:lstStyle/>
          <a:p>
            <a:pPr algn="ctr">
              <a:lnSpc>
                <a:spcPts val="1800"/>
              </a:lnSpc>
            </a:pPr>
            <a:r>
              <a:rPr lang="ru-RU" sz="1500">
                <a:solidFill>
                  <a:srgbClr val="FFFFFF"/>
                </a:solidFill>
                <a:latin typeface="Golos Text"/>
              </a:rPr>
              <a:t>Дорого, закрытая прошивка</a:t>
            </a:r>
          </a:p>
        </p:txBody>
      </p:sp>
      <p:sp>
        <p:nvSpPr>
          <p:cNvPr id="27" name="text27"/>
          <p:cNvSpPr>
            <a:spLocks noChangeArrowheads="1"/>
          </p:cNvSpPr>
          <p:nvPr/>
        </p:nvSpPr>
        <p:spPr>
          <a:xfrm>
            <a:off x="762000" y="5757863"/>
            <a:ext cx="7645400" cy="406400"/>
          </a:xfrm>
          <a:prstGeom prst="rect">
            <a:avLst/>
          </a:prstGeom>
          <a:noFill/>
        </p:spPr>
        <p:txBody>
          <a:bodyPr wrap="square" anchor="t" lIns="0" tIns="0" rIns="0" bIns="0"/>
          <a:lstStyle/>
          <a:p>
            <a:pPr>
              <a:lnSpc>
                <a:spcPts val="1550"/>
              </a:lnSpc>
            </a:pPr>
            <a:r>
              <a:rPr lang="ru-RU" sz="1300">
                <a:solidFill>
                  <a:srgbClr val="9EADC0"/>
                </a:solidFill>
                <a:latin typeface="Golos Text"/>
              </a:rPr>
              <a:t>За основу берём принцип работы третьего варианта — полив по влажности почвы, но собираем устройство самостоятельно.</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E335C"/>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card3"/>
          <p:cNvSpPr/>
          <p:nvPr/>
        </p:nvSpPr>
        <p:spPr>
          <a:xfrm>
            <a:off x="177800" y="177800"/>
            <a:ext cx="11836400" cy="6502400"/>
          </a:xfrm>
          <a:prstGeom prst="rect">
            <a:avLst/>
          </a:prstGeom>
          <a:noFill/>
          <a:ln w="6350" cap="flat">
            <a:solidFill>
              <a:srgbClr val="DBE8F6">
                <a:alpha val="21961"/>
              </a:srgbClr>
            </a:solidFill>
          </a:ln>
        </p:spPr>
      </p:sp>
      <p:pic>
        <p:nvPicPr>
          <p:cNvPr id="4" name="pic4"/>
          <p:cNvPicPr/>
          <p:nvPr/>
        </p:nvPicPr>
        <p:blipFill>
          <a:blip r:embed="rId4"/>
          <a:stretch>
            <a:fillRect/>
          </a:stretch>
        </p:blipFill>
        <p:spPr>
          <a:xfrm>
            <a:off x="762000" y="1509316"/>
            <a:ext cx="10668000" cy="4218384"/>
          </a:xfrm>
          <a:prstGeom prst="rect">
            <a:avLst/>
          </a:prstGeom>
        </p:spPr>
      </p:pic>
      <p:sp>
        <p:nvSpPr>
          <p:cNvPr id="5" name="text5"/>
          <p:cNvSpPr>
            <a:spLocks noChangeArrowheads="1"/>
          </p:cNvSpPr>
          <p:nvPr/>
        </p:nvSpPr>
        <p:spPr>
          <a:xfrm>
            <a:off x="1117600" y="628650"/>
            <a:ext cx="1964293" cy="117475"/>
          </a:xfrm>
          <a:prstGeom prst="rect">
            <a:avLst/>
          </a:prstGeom>
          <a:noFill/>
        </p:spPr>
        <p:txBody>
          <a:bodyPr wrap="square" anchor="t" lIns="0" tIns="0" rIns="0" bIns="0"/>
          <a:lstStyle/>
          <a:p>
            <a:pPr>
              <a:lnSpc>
                <a:spcPts val="825"/>
              </a:lnSpc>
            </a:pPr>
            <a:r>
              <a:rPr lang="ru-RU" sz="750" b="1" cap="all" spc="135">
                <a:solidFill>
                  <a:srgbClr val="517FBB"/>
                </a:solidFill>
                <a:latin typeface="Golos Text"/>
              </a:rPr>
              <a:t>Слайд 5 · Устройство</a:t>
            </a:r>
          </a:p>
        </p:txBody>
      </p:sp>
      <p:sp>
        <p:nvSpPr>
          <p:cNvPr id="6" name="text6"/>
          <p:cNvSpPr>
            <a:spLocks noChangeArrowheads="1"/>
          </p:cNvSpPr>
          <p:nvPr/>
        </p:nvSpPr>
        <p:spPr>
          <a:xfrm>
            <a:off x="762000" y="796925"/>
            <a:ext cx="11303000" cy="439420"/>
          </a:xfrm>
          <a:prstGeom prst="rect">
            <a:avLst/>
          </a:prstGeom>
          <a:noFill/>
        </p:spPr>
        <p:txBody>
          <a:bodyPr wrap="square" anchor="t" lIns="0" tIns="0" rIns="0" bIns="0"/>
          <a:lstStyle/>
          <a:p>
            <a:pPr>
              <a:lnSpc>
                <a:spcPts val="3360"/>
              </a:lnSpc>
            </a:pPr>
            <a:r>
              <a:rPr lang="ru-RU" sz="3200" b="1" spc="-31">
                <a:solidFill>
                  <a:srgbClr val="FFFFFF"/>
                </a:solidFill>
                <a:latin typeface="JetBrains Mono"/>
              </a:rPr>
              <a:t>Схема устройства и состав узлов</a:t>
            </a:r>
          </a:p>
        </p:txBody>
      </p:sp>
      <p:sp>
        <p:nvSpPr>
          <p:cNvPr id="7" name="text7"/>
          <p:cNvSpPr>
            <a:spLocks noChangeArrowheads="1"/>
          </p:cNvSpPr>
          <p:nvPr/>
        </p:nvSpPr>
        <p:spPr>
          <a:xfrm>
            <a:off x="762000" y="5892800"/>
            <a:ext cx="7645400" cy="406400"/>
          </a:xfrm>
          <a:prstGeom prst="rect">
            <a:avLst/>
          </a:prstGeom>
          <a:noFill/>
        </p:spPr>
        <p:txBody>
          <a:bodyPr wrap="square" anchor="t" lIns="0" tIns="0" rIns="0" bIns="0"/>
          <a:lstStyle/>
          <a:p>
            <a:pPr>
              <a:lnSpc>
                <a:spcPts val="1550"/>
              </a:lnSpc>
            </a:pPr>
            <a:r>
              <a:rPr lang="ru-RU" sz="1300">
                <a:solidFill>
                  <a:srgbClr val="9EADC0"/>
                </a:solidFill>
                <a:latin typeface="Golos Text"/>
              </a:rPr>
              <a:t>Порог срабатывания — 30 % влажности; помпа работает 20 секунд, затем пауза 5 минут и повторный замер.</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E335C"/>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card3"/>
          <p:cNvSpPr/>
          <p:nvPr/>
        </p:nvSpPr>
        <p:spPr>
          <a:xfrm>
            <a:off x="177800" y="177800"/>
            <a:ext cx="11836400" cy="6502400"/>
          </a:xfrm>
          <a:prstGeom prst="rect">
            <a:avLst/>
          </a:prstGeom>
          <a:noFill/>
          <a:ln w="6350" cap="flat">
            <a:solidFill>
              <a:srgbClr val="DBE8F6">
                <a:alpha val="21961"/>
              </a:srgbClr>
            </a:solidFill>
          </a:ln>
        </p:spPr>
      </p:sp>
      <p:sp>
        <p:nvSpPr>
          <p:cNvPr id="4" name="text4"/>
          <p:cNvSpPr>
            <a:spLocks noChangeArrowheads="1"/>
          </p:cNvSpPr>
          <p:nvPr/>
        </p:nvSpPr>
        <p:spPr>
          <a:xfrm>
            <a:off x="1117600" y="1699022"/>
            <a:ext cx="1166932" cy="117475"/>
          </a:xfrm>
          <a:prstGeom prst="rect">
            <a:avLst/>
          </a:prstGeom>
          <a:noFill/>
        </p:spPr>
        <p:txBody>
          <a:bodyPr wrap="square" anchor="t" lIns="0" tIns="0" rIns="0" bIns="0"/>
          <a:lstStyle/>
          <a:p>
            <a:pPr>
              <a:lnSpc>
                <a:spcPts val="825"/>
              </a:lnSpc>
            </a:pPr>
            <a:r>
              <a:rPr lang="ru-RU" sz="750" b="1" cap="all" spc="135">
                <a:solidFill>
                  <a:srgbClr val="517FBB"/>
                </a:solidFill>
                <a:latin typeface="Golos Text"/>
              </a:rPr>
              <a:t>Хронология</a:t>
            </a:r>
          </a:p>
        </p:txBody>
      </p:sp>
      <p:sp>
        <p:nvSpPr>
          <p:cNvPr id="5" name="text5"/>
          <p:cNvSpPr>
            <a:spLocks noChangeArrowheads="1"/>
          </p:cNvSpPr>
          <p:nvPr/>
        </p:nvSpPr>
        <p:spPr>
          <a:xfrm>
            <a:off x="762000" y="1752997"/>
            <a:ext cx="10693400" cy="865981"/>
          </a:xfrm>
          <a:prstGeom prst="rect">
            <a:avLst/>
          </a:prstGeom>
          <a:noFill/>
        </p:spPr>
        <p:txBody>
          <a:bodyPr wrap="square" anchor="t" lIns="0" tIns="0" rIns="0" bIns="0"/>
          <a:lstStyle/>
          <a:p>
            <a:pPr>
              <a:lnSpc>
                <a:spcPts val="3359"/>
              </a:lnSpc>
            </a:pPr>
            <a:r>
              <a:rPr lang="ru-RU" sz="3200" b="1" spc="-31">
                <a:solidFill>
                  <a:srgbClr val="FFFFFF"/>
                </a:solidFill>
                <a:latin typeface="JetBrains Mono"/>
              </a:rPr>
              <a:t>Как собирал: этапы работы в сентябре 2026 года</a:t>
            </a:r>
          </a:p>
        </p:txBody>
      </p:sp>
      <p:sp>
        <p:nvSpPr>
          <p:cNvPr id="6" name="text6"/>
          <p:cNvSpPr>
            <a:spLocks noChangeArrowheads="1"/>
          </p:cNvSpPr>
          <p:nvPr/>
        </p:nvSpPr>
        <p:spPr>
          <a:xfrm>
            <a:off x="762000" y="3234928"/>
            <a:ext cx="2926080" cy="195580"/>
          </a:xfrm>
          <a:prstGeom prst="rect">
            <a:avLst/>
          </a:prstGeom>
          <a:noFill/>
        </p:spPr>
        <p:txBody>
          <a:bodyPr wrap="square" anchor="t" lIns="0" tIns="0" rIns="0" bIns="0"/>
          <a:lstStyle/>
          <a:p>
            <a:pPr>
              <a:lnSpc>
                <a:spcPts val="1440"/>
              </a:lnSpc>
            </a:pPr>
            <a:r>
              <a:rPr lang="ru-RU" sz="1200">
                <a:solidFill>
                  <a:srgbClr val="517FBB"/>
                </a:solidFill>
                <a:latin typeface="JetBrains Mono"/>
              </a:rPr>
              <a:t>1–2 сентября</a:t>
            </a:r>
          </a:p>
        </p:txBody>
      </p:sp>
      <p:sp>
        <p:nvSpPr>
          <p:cNvPr id="7" name="text7"/>
          <p:cNvSpPr>
            <a:spLocks noChangeArrowheads="1"/>
          </p:cNvSpPr>
          <p:nvPr/>
        </p:nvSpPr>
        <p:spPr>
          <a:xfrm>
            <a:off x="762000" y="3920728"/>
            <a:ext cx="2926080" cy="241300"/>
          </a:xfrm>
          <a:prstGeom prst="rect">
            <a:avLst/>
          </a:prstGeom>
          <a:noFill/>
        </p:spPr>
        <p:txBody>
          <a:bodyPr wrap="square" anchor="t" lIns="0" tIns="0" rIns="0" bIns="0"/>
          <a:lstStyle/>
          <a:p>
            <a:pPr>
              <a:lnSpc>
                <a:spcPts val="1800"/>
              </a:lnSpc>
            </a:pPr>
            <a:r>
              <a:rPr lang="ru-RU" sz="1500" b="1">
                <a:solidFill>
                  <a:srgbClr val="FFFFFF"/>
                </a:solidFill>
                <a:latin typeface="Golos Text"/>
              </a:rPr>
              <a:t>Схема и детали</a:t>
            </a:r>
          </a:p>
        </p:txBody>
      </p:sp>
      <p:sp>
        <p:nvSpPr>
          <p:cNvPr id="8" name="text8"/>
          <p:cNvSpPr>
            <a:spLocks noChangeArrowheads="1"/>
          </p:cNvSpPr>
          <p:nvPr/>
        </p:nvSpPr>
        <p:spPr>
          <a:xfrm>
            <a:off x="762000" y="4235053"/>
            <a:ext cx="2463800" cy="927100"/>
          </a:xfrm>
          <a:prstGeom prst="rect">
            <a:avLst/>
          </a:prstGeom>
          <a:noFill/>
        </p:spPr>
        <p:txBody>
          <a:bodyPr wrap="square" anchor="t" lIns="0" tIns="0" rIns="0" bIns="0"/>
          <a:lstStyle/>
          <a:p>
            <a:pPr>
              <a:lnSpc>
                <a:spcPts val="1800"/>
              </a:lnSpc>
            </a:pPr>
            <a:r>
              <a:rPr lang="ru-RU" sz="1200">
                <a:solidFill>
                  <a:srgbClr val="9EADC0"/>
                </a:solidFill>
                <a:latin typeface="Golos Text"/>
              </a:rPr>
              <a:t>Составил схему соединений, подобрал датчик влажности, микроконтроллер, помпу, реле и ёмкость для воды.</a:t>
            </a:r>
          </a:p>
        </p:txBody>
      </p:sp>
      <p:sp>
        <p:nvSpPr>
          <p:cNvPr id="9" name="text9"/>
          <p:cNvSpPr>
            <a:spLocks noChangeArrowheads="1"/>
          </p:cNvSpPr>
          <p:nvPr/>
        </p:nvSpPr>
        <p:spPr>
          <a:xfrm>
            <a:off x="3505200" y="3234928"/>
            <a:ext cx="2926080" cy="195580"/>
          </a:xfrm>
          <a:prstGeom prst="rect">
            <a:avLst/>
          </a:prstGeom>
          <a:noFill/>
        </p:spPr>
        <p:txBody>
          <a:bodyPr wrap="square" anchor="t" lIns="0" tIns="0" rIns="0" bIns="0"/>
          <a:lstStyle/>
          <a:p>
            <a:pPr>
              <a:lnSpc>
                <a:spcPts val="1440"/>
              </a:lnSpc>
            </a:pPr>
            <a:r>
              <a:rPr lang="ru-RU" sz="1200">
                <a:solidFill>
                  <a:srgbClr val="517FBB"/>
                </a:solidFill>
                <a:latin typeface="JetBrains Mono"/>
              </a:rPr>
              <a:t>3–4 сентября</a:t>
            </a:r>
          </a:p>
        </p:txBody>
      </p:sp>
      <p:sp>
        <p:nvSpPr>
          <p:cNvPr id="10" name="text10"/>
          <p:cNvSpPr>
            <a:spLocks noChangeArrowheads="1"/>
          </p:cNvSpPr>
          <p:nvPr/>
        </p:nvSpPr>
        <p:spPr>
          <a:xfrm>
            <a:off x="3505200" y="3920728"/>
            <a:ext cx="2926080" cy="241300"/>
          </a:xfrm>
          <a:prstGeom prst="rect">
            <a:avLst/>
          </a:prstGeom>
          <a:noFill/>
        </p:spPr>
        <p:txBody>
          <a:bodyPr wrap="square" anchor="t" lIns="0" tIns="0" rIns="0" bIns="0"/>
          <a:lstStyle/>
          <a:p>
            <a:pPr>
              <a:lnSpc>
                <a:spcPts val="1800"/>
              </a:lnSpc>
            </a:pPr>
            <a:r>
              <a:rPr lang="ru-RU" sz="1500" b="1">
                <a:solidFill>
                  <a:srgbClr val="FFFFFF"/>
                </a:solidFill>
                <a:latin typeface="Golos Text"/>
              </a:rPr>
              <a:t>Макет на столе</a:t>
            </a:r>
          </a:p>
        </p:txBody>
      </p:sp>
      <p:sp>
        <p:nvSpPr>
          <p:cNvPr id="11" name="text11"/>
          <p:cNvSpPr>
            <a:spLocks noChangeArrowheads="1"/>
          </p:cNvSpPr>
          <p:nvPr/>
        </p:nvSpPr>
        <p:spPr>
          <a:xfrm>
            <a:off x="3505200" y="4235053"/>
            <a:ext cx="2463800" cy="927100"/>
          </a:xfrm>
          <a:prstGeom prst="rect">
            <a:avLst/>
          </a:prstGeom>
          <a:noFill/>
        </p:spPr>
        <p:txBody>
          <a:bodyPr wrap="square" anchor="t" lIns="0" tIns="0" rIns="0" bIns="0"/>
          <a:lstStyle/>
          <a:p>
            <a:pPr>
              <a:lnSpc>
                <a:spcPts val="1800"/>
              </a:lnSpc>
            </a:pPr>
            <a:r>
              <a:rPr lang="ru-RU" sz="1200">
                <a:solidFill>
                  <a:srgbClr val="9EADC0"/>
                </a:solidFill>
                <a:latin typeface="Golos Text"/>
              </a:rPr>
              <a:t>Собрал рабочую модель на столе: проверил подачу воды от помпы и срабатывание реле по сигналу датчика.</a:t>
            </a:r>
          </a:p>
        </p:txBody>
      </p:sp>
      <p:sp>
        <p:nvSpPr>
          <p:cNvPr id="12" name="text12"/>
          <p:cNvSpPr>
            <a:spLocks noChangeArrowheads="1"/>
          </p:cNvSpPr>
          <p:nvPr/>
        </p:nvSpPr>
        <p:spPr>
          <a:xfrm>
            <a:off x="6248400" y="3234928"/>
            <a:ext cx="2926080" cy="195580"/>
          </a:xfrm>
          <a:prstGeom prst="rect">
            <a:avLst/>
          </a:prstGeom>
          <a:noFill/>
        </p:spPr>
        <p:txBody>
          <a:bodyPr wrap="square" anchor="t" lIns="0" tIns="0" rIns="0" bIns="0"/>
          <a:lstStyle/>
          <a:p>
            <a:pPr>
              <a:lnSpc>
                <a:spcPts val="1440"/>
              </a:lnSpc>
            </a:pPr>
            <a:r>
              <a:rPr lang="ru-RU" sz="1200">
                <a:solidFill>
                  <a:srgbClr val="517FBB"/>
                </a:solidFill>
                <a:latin typeface="JetBrains Mono"/>
              </a:rPr>
              <a:t>5–6 сентября</a:t>
            </a:r>
          </a:p>
        </p:txBody>
      </p:sp>
      <p:sp>
        <p:nvSpPr>
          <p:cNvPr id="13" name="text13"/>
          <p:cNvSpPr>
            <a:spLocks noChangeArrowheads="1"/>
          </p:cNvSpPr>
          <p:nvPr/>
        </p:nvSpPr>
        <p:spPr>
          <a:xfrm>
            <a:off x="6248400" y="3920728"/>
            <a:ext cx="2926080" cy="241300"/>
          </a:xfrm>
          <a:prstGeom prst="rect">
            <a:avLst/>
          </a:prstGeom>
          <a:noFill/>
        </p:spPr>
        <p:txBody>
          <a:bodyPr wrap="square" anchor="t" lIns="0" tIns="0" rIns="0" bIns="0"/>
          <a:lstStyle/>
          <a:p>
            <a:pPr>
              <a:lnSpc>
                <a:spcPts val="1800"/>
              </a:lnSpc>
            </a:pPr>
            <a:r>
              <a:rPr lang="ru-RU" sz="1500" b="1">
                <a:solidFill>
                  <a:srgbClr val="FFFFFF"/>
                </a:solidFill>
                <a:latin typeface="Golos Text"/>
              </a:rPr>
              <a:t>Прошивка и отладка</a:t>
            </a:r>
          </a:p>
        </p:txBody>
      </p:sp>
      <p:sp>
        <p:nvSpPr>
          <p:cNvPr id="14" name="text14"/>
          <p:cNvSpPr>
            <a:spLocks noChangeArrowheads="1"/>
          </p:cNvSpPr>
          <p:nvPr/>
        </p:nvSpPr>
        <p:spPr>
          <a:xfrm>
            <a:off x="6248400" y="4235053"/>
            <a:ext cx="2463800" cy="927100"/>
          </a:xfrm>
          <a:prstGeom prst="rect">
            <a:avLst/>
          </a:prstGeom>
          <a:noFill/>
        </p:spPr>
        <p:txBody>
          <a:bodyPr wrap="square" anchor="t" lIns="0" tIns="0" rIns="0" bIns="0"/>
          <a:lstStyle/>
          <a:p>
            <a:pPr>
              <a:lnSpc>
                <a:spcPts val="1800"/>
              </a:lnSpc>
            </a:pPr>
            <a:r>
              <a:rPr lang="ru-RU" sz="1200">
                <a:solidFill>
                  <a:srgbClr val="9EADC0"/>
                </a:solidFill>
                <a:latin typeface="Golos Text"/>
              </a:rPr>
              <a:t>Загрузил программу, настроил порог влажности и задержку, устранил первые ложные срабатывания.</a:t>
            </a:r>
          </a:p>
        </p:txBody>
      </p:sp>
      <p:sp>
        <p:nvSpPr>
          <p:cNvPr id="15" name="text15"/>
          <p:cNvSpPr>
            <a:spLocks noChangeArrowheads="1"/>
          </p:cNvSpPr>
          <p:nvPr/>
        </p:nvSpPr>
        <p:spPr>
          <a:xfrm>
            <a:off x="8991600" y="3234928"/>
            <a:ext cx="2926080" cy="195580"/>
          </a:xfrm>
          <a:prstGeom prst="rect">
            <a:avLst/>
          </a:prstGeom>
          <a:noFill/>
        </p:spPr>
        <p:txBody>
          <a:bodyPr wrap="square" anchor="t" lIns="0" tIns="0" rIns="0" bIns="0"/>
          <a:lstStyle/>
          <a:p>
            <a:pPr>
              <a:lnSpc>
                <a:spcPts val="1440"/>
              </a:lnSpc>
            </a:pPr>
            <a:r>
              <a:rPr lang="ru-RU" sz="1200">
                <a:solidFill>
                  <a:srgbClr val="9EADC0"/>
                </a:solidFill>
                <a:latin typeface="JetBrains Mono"/>
              </a:rPr>
              <a:t>7 сентября</a:t>
            </a:r>
          </a:p>
        </p:txBody>
      </p:sp>
      <p:sp>
        <p:nvSpPr>
          <p:cNvPr id="16" name="text16"/>
          <p:cNvSpPr>
            <a:spLocks noChangeArrowheads="1"/>
          </p:cNvSpPr>
          <p:nvPr/>
        </p:nvSpPr>
        <p:spPr>
          <a:xfrm>
            <a:off x="8991600" y="3920728"/>
            <a:ext cx="2926080" cy="241300"/>
          </a:xfrm>
          <a:prstGeom prst="rect">
            <a:avLst/>
          </a:prstGeom>
          <a:noFill/>
        </p:spPr>
        <p:txBody>
          <a:bodyPr wrap="square" anchor="t" lIns="0" tIns="0" rIns="0" bIns="0"/>
          <a:lstStyle/>
          <a:p>
            <a:pPr>
              <a:lnSpc>
                <a:spcPts val="1800"/>
              </a:lnSpc>
            </a:pPr>
            <a:r>
              <a:rPr lang="ru-RU" sz="1500" b="1">
                <a:solidFill>
                  <a:srgbClr val="9EADC0"/>
                </a:solidFill>
                <a:latin typeface="Golos Text"/>
              </a:rPr>
              <a:t>Установка в кабинете</a:t>
            </a:r>
          </a:p>
        </p:txBody>
      </p:sp>
      <p:sp>
        <p:nvSpPr>
          <p:cNvPr id="17" name="text17"/>
          <p:cNvSpPr>
            <a:spLocks noChangeArrowheads="1"/>
          </p:cNvSpPr>
          <p:nvPr/>
        </p:nvSpPr>
        <p:spPr>
          <a:xfrm>
            <a:off x="8991600" y="4235053"/>
            <a:ext cx="2463800" cy="927100"/>
          </a:xfrm>
          <a:prstGeom prst="rect">
            <a:avLst/>
          </a:prstGeom>
          <a:noFill/>
        </p:spPr>
        <p:txBody>
          <a:bodyPr wrap="square" anchor="t" lIns="0" tIns="0" rIns="0" bIns="0"/>
          <a:lstStyle/>
          <a:p>
            <a:pPr>
              <a:lnSpc>
                <a:spcPts val="1800"/>
              </a:lnSpc>
            </a:pPr>
            <a:r>
              <a:rPr lang="ru-RU" sz="1200">
                <a:solidFill>
                  <a:srgbClr val="9EADC0"/>
                </a:solidFill>
                <a:latin typeface="Golos Text"/>
              </a:rPr>
              <a:t>Перенёс устройство в кабинет биологии, закрепил датчик в горшке и подключил ёмкость с водой.</a:t>
            </a:r>
          </a:p>
        </p:txBody>
      </p:sp>
      <p:sp>
        <p:nvSpPr>
          <p:cNvPr id="18" name="text18"/>
          <p:cNvSpPr>
            <a:spLocks noChangeArrowheads="1"/>
          </p:cNvSpPr>
          <p:nvPr/>
        </p:nvSpPr>
        <p:spPr>
          <a:xfrm>
            <a:off x="127000" y="6464300"/>
            <a:ext cx="11303000" cy="165100"/>
          </a:xfrm>
          <a:prstGeom prst="rect">
            <a:avLst/>
          </a:prstGeom>
          <a:noFill/>
        </p:spPr>
        <p:txBody>
          <a:bodyPr wrap="square" anchor="t" lIns="0" tIns="0" rIns="0" bIns="0"/>
          <a:lstStyle/>
          <a:p>
            <a:pPr algn="r">
              <a:lnSpc>
                <a:spcPts val="1200"/>
              </a:lnSpc>
            </a:pPr>
            <a:r>
              <a:rPr lang="ru-RU" sz="1000">
                <a:solidFill>
                  <a:srgbClr val="647C98"/>
                </a:solidFill>
                <a:latin typeface="JetBrains Mono"/>
              </a:rPr>
              <a:t>Сентябрь 2026 года</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E335C"/>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card3"/>
          <p:cNvSpPr/>
          <p:nvPr/>
        </p:nvSpPr>
        <p:spPr>
          <a:xfrm>
            <a:off x="952500" y="1598216"/>
            <a:ext cx="2457450" cy="4370784"/>
          </a:xfrm>
          <a:prstGeom prst="roundRect">
            <a:avLst>
              <a:gd name="adj" fmla="val 775"/>
            </a:avLst>
          </a:prstGeom>
          <a:solidFill>
            <a:srgbClr val="1D3E65"/>
          </a:solidFill>
          <a:ln w="6350" cap="flat">
            <a:solidFill>
              <a:srgbClr val="DCEBFA">
                <a:alpha val="20000"/>
              </a:srgbClr>
            </a:solidFill>
          </a:ln>
        </p:spPr>
      </p:sp>
      <p:sp>
        <p:nvSpPr>
          <p:cNvPr id="4" name="card4"/>
          <p:cNvSpPr/>
          <p:nvPr/>
        </p:nvSpPr>
        <p:spPr>
          <a:xfrm>
            <a:off x="3562350" y="1598216"/>
            <a:ext cx="2457450" cy="4370784"/>
          </a:xfrm>
          <a:prstGeom prst="roundRect">
            <a:avLst>
              <a:gd name="adj" fmla="val 775"/>
            </a:avLst>
          </a:prstGeom>
          <a:solidFill>
            <a:srgbClr val="1D3E65"/>
          </a:solidFill>
          <a:ln w="6350" cap="flat">
            <a:solidFill>
              <a:srgbClr val="DCEBFA">
                <a:alpha val="20000"/>
              </a:srgbClr>
            </a:solidFill>
          </a:ln>
        </p:spPr>
      </p:sp>
      <p:sp>
        <p:nvSpPr>
          <p:cNvPr id="5" name="card5"/>
          <p:cNvSpPr/>
          <p:nvPr/>
        </p:nvSpPr>
        <p:spPr>
          <a:xfrm>
            <a:off x="6172200" y="1598216"/>
            <a:ext cx="2457450" cy="4370784"/>
          </a:xfrm>
          <a:prstGeom prst="roundRect">
            <a:avLst>
              <a:gd name="adj" fmla="val 775"/>
            </a:avLst>
          </a:prstGeom>
          <a:solidFill>
            <a:srgbClr val="1D3E65"/>
          </a:solidFill>
          <a:ln w="6350" cap="flat">
            <a:solidFill>
              <a:srgbClr val="DCEBFA">
                <a:alpha val="20000"/>
              </a:srgbClr>
            </a:solidFill>
          </a:ln>
        </p:spPr>
      </p:sp>
      <p:sp>
        <p:nvSpPr>
          <p:cNvPr id="6" name="card6"/>
          <p:cNvSpPr/>
          <p:nvPr/>
        </p:nvSpPr>
        <p:spPr>
          <a:xfrm>
            <a:off x="8782050" y="1598216"/>
            <a:ext cx="2457450" cy="4370784"/>
          </a:xfrm>
          <a:prstGeom prst="roundRect">
            <a:avLst>
              <a:gd name="adj" fmla="val 775"/>
            </a:avLst>
          </a:prstGeom>
          <a:solidFill>
            <a:srgbClr val="517FBB"/>
          </a:solidFill>
          <a:ln>
            <a:noFill/>
          </a:ln>
        </p:spPr>
      </p:sp>
      <p:sp>
        <p:nvSpPr>
          <p:cNvPr id="7" name="card7"/>
          <p:cNvSpPr/>
          <p:nvPr/>
        </p:nvSpPr>
        <p:spPr>
          <a:xfrm>
            <a:off x="177800" y="177800"/>
            <a:ext cx="11836400" cy="6502400"/>
          </a:xfrm>
          <a:prstGeom prst="rect">
            <a:avLst/>
          </a:prstGeom>
          <a:noFill/>
          <a:ln w="6350" cap="flat">
            <a:solidFill>
              <a:srgbClr val="DBE8F6">
                <a:alpha val="21961"/>
              </a:srgbClr>
            </a:solidFill>
          </a:ln>
        </p:spPr>
      </p:sp>
      <p:sp>
        <p:nvSpPr>
          <p:cNvPr id="8" name="text8"/>
          <p:cNvSpPr>
            <a:spLocks noChangeArrowheads="1"/>
          </p:cNvSpPr>
          <p:nvPr/>
        </p:nvSpPr>
        <p:spPr>
          <a:xfrm>
            <a:off x="1308100" y="755650"/>
            <a:ext cx="1976080" cy="117475"/>
          </a:xfrm>
          <a:prstGeom prst="rect">
            <a:avLst/>
          </a:prstGeom>
          <a:noFill/>
        </p:spPr>
        <p:txBody>
          <a:bodyPr wrap="square" anchor="t" lIns="0" tIns="0" rIns="0" bIns="0"/>
          <a:lstStyle/>
          <a:p>
            <a:pPr>
              <a:lnSpc>
                <a:spcPts val="825"/>
              </a:lnSpc>
            </a:pPr>
            <a:r>
              <a:rPr lang="ru-RU" sz="750" b="1" cap="all" spc="135">
                <a:solidFill>
                  <a:srgbClr val="517FBB"/>
                </a:solidFill>
                <a:latin typeface="Golos Text"/>
              </a:rPr>
              <a:t>Методика испытаний</a:t>
            </a:r>
          </a:p>
        </p:txBody>
      </p:sp>
      <p:sp>
        <p:nvSpPr>
          <p:cNvPr id="9" name="text9"/>
          <p:cNvSpPr>
            <a:spLocks noChangeArrowheads="1"/>
          </p:cNvSpPr>
          <p:nvPr/>
        </p:nvSpPr>
        <p:spPr>
          <a:xfrm>
            <a:off x="952500" y="809625"/>
            <a:ext cx="10922000" cy="439420"/>
          </a:xfrm>
          <a:prstGeom prst="rect">
            <a:avLst/>
          </a:prstGeom>
          <a:noFill/>
        </p:spPr>
        <p:txBody>
          <a:bodyPr wrap="square" anchor="t" lIns="0" tIns="0" rIns="0" bIns="0"/>
          <a:lstStyle/>
          <a:p>
            <a:pPr>
              <a:lnSpc>
                <a:spcPts val="3360"/>
              </a:lnSpc>
            </a:pPr>
            <a:r>
              <a:rPr lang="ru-RU" sz="3200" b="1" spc="-31">
                <a:solidFill>
                  <a:srgbClr val="FFFFFF"/>
                </a:solidFill>
                <a:latin typeface="JetBrains Mono"/>
              </a:rPr>
              <a:t>Как проверял работу устройства</a:t>
            </a:r>
          </a:p>
        </p:txBody>
      </p:sp>
      <p:sp>
        <p:nvSpPr>
          <p:cNvPr id="10" name="text10"/>
          <p:cNvSpPr>
            <a:spLocks noChangeArrowheads="1"/>
          </p:cNvSpPr>
          <p:nvPr/>
        </p:nvSpPr>
        <p:spPr>
          <a:xfrm>
            <a:off x="1174750" y="1833166"/>
            <a:ext cx="2415540" cy="378460"/>
          </a:xfrm>
          <a:prstGeom prst="rect">
            <a:avLst/>
          </a:prstGeom>
          <a:noFill/>
        </p:spPr>
        <p:txBody>
          <a:bodyPr wrap="square" anchor="t" lIns="0" tIns="0" rIns="0" bIns="0"/>
          <a:lstStyle/>
          <a:p>
            <a:pPr>
              <a:lnSpc>
                <a:spcPts val="2880"/>
              </a:lnSpc>
            </a:pPr>
            <a:r>
              <a:rPr lang="ru-RU" sz="2400" b="1">
                <a:solidFill>
                  <a:srgbClr val="517FBB"/>
                </a:solidFill>
                <a:latin typeface="JetBrains Mono"/>
              </a:rPr>
              <a:t>01</a:t>
            </a:r>
          </a:p>
        </p:txBody>
      </p:sp>
      <p:sp>
        <p:nvSpPr>
          <p:cNvPr id="11" name="text11"/>
          <p:cNvSpPr>
            <a:spLocks noChangeArrowheads="1"/>
          </p:cNvSpPr>
          <p:nvPr/>
        </p:nvSpPr>
        <p:spPr>
          <a:xfrm>
            <a:off x="1174750" y="2347516"/>
            <a:ext cx="2415540" cy="203200"/>
          </a:xfrm>
          <a:prstGeom prst="rect">
            <a:avLst/>
          </a:prstGeom>
          <a:noFill/>
        </p:spPr>
        <p:txBody>
          <a:bodyPr wrap="square" anchor="t" lIns="0" tIns="0" rIns="0" bIns="0"/>
          <a:lstStyle/>
          <a:p>
            <a:pPr>
              <a:lnSpc>
                <a:spcPts val="1500"/>
              </a:lnSpc>
            </a:pPr>
            <a:r>
              <a:rPr lang="ru-RU" sz="1250" b="1">
                <a:solidFill>
                  <a:srgbClr val="DCEAF8"/>
                </a:solidFill>
                <a:latin typeface="JetBrains Mono"/>
              </a:rPr>
              <a:t>Объекты сравнения</a:t>
            </a:r>
          </a:p>
        </p:txBody>
      </p:sp>
      <p:sp>
        <p:nvSpPr>
          <p:cNvPr id="12" name="text12"/>
          <p:cNvSpPr>
            <a:spLocks noChangeArrowheads="1"/>
          </p:cNvSpPr>
          <p:nvPr/>
        </p:nvSpPr>
        <p:spPr>
          <a:xfrm>
            <a:off x="1174750" y="2622153"/>
            <a:ext cx="2038350" cy="917575"/>
          </a:xfrm>
          <a:prstGeom prst="rect">
            <a:avLst/>
          </a:prstGeom>
          <a:noFill/>
        </p:spPr>
        <p:txBody>
          <a:bodyPr wrap="square" anchor="t" lIns="0" tIns="0" rIns="0" bIns="0"/>
          <a:lstStyle/>
          <a:p>
            <a:pPr>
              <a:lnSpc>
                <a:spcPts val="1425"/>
              </a:lnSpc>
            </a:pPr>
            <a:r>
              <a:rPr lang="ru-RU" sz="950">
                <a:solidFill>
                  <a:srgbClr val="9EADC0"/>
                </a:solidFill>
                <a:latin typeface="Golos Text"/>
              </a:rPr>
              <a:t>Два одинаковых горшка с хлорофитумом: один сорт, один грунт, объём 1,5 л. Контрольный — ручной полив, опытный — устройство.</a:t>
            </a:r>
          </a:p>
        </p:txBody>
      </p:sp>
      <p:sp>
        <p:nvSpPr>
          <p:cNvPr id="13" name="text13"/>
          <p:cNvSpPr>
            <a:spLocks noChangeArrowheads="1"/>
          </p:cNvSpPr>
          <p:nvPr/>
        </p:nvSpPr>
        <p:spPr>
          <a:xfrm>
            <a:off x="3784600" y="1833166"/>
            <a:ext cx="2415540" cy="378460"/>
          </a:xfrm>
          <a:prstGeom prst="rect">
            <a:avLst/>
          </a:prstGeom>
          <a:noFill/>
        </p:spPr>
        <p:txBody>
          <a:bodyPr wrap="square" anchor="t" lIns="0" tIns="0" rIns="0" bIns="0"/>
          <a:lstStyle/>
          <a:p>
            <a:pPr>
              <a:lnSpc>
                <a:spcPts val="2880"/>
              </a:lnSpc>
            </a:pPr>
            <a:r>
              <a:rPr lang="ru-RU" sz="2400" b="1">
                <a:solidFill>
                  <a:srgbClr val="517FBB"/>
                </a:solidFill>
                <a:latin typeface="JetBrains Mono"/>
              </a:rPr>
              <a:t>02</a:t>
            </a:r>
          </a:p>
        </p:txBody>
      </p:sp>
      <p:sp>
        <p:nvSpPr>
          <p:cNvPr id="14" name="text14"/>
          <p:cNvSpPr>
            <a:spLocks noChangeArrowheads="1"/>
          </p:cNvSpPr>
          <p:nvPr/>
        </p:nvSpPr>
        <p:spPr>
          <a:xfrm>
            <a:off x="3784600" y="2347516"/>
            <a:ext cx="2415540" cy="203200"/>
          </a:xfrm>
          <a:prstGeom prst="rect">
            <a:avLst/>
          </a:prstGeom>
          <a:noFill/>
        </p:spPr>
        <p:txBody>
          <a:bodyPr wrap="square" anchor="t" lIns="0" tIns="0" rIns="0" bIns="0"/>
          <a:lstStyle/>
          <a:p>
            <a:pPr>
              <a:lnSpc>
                <a:spcPts val="1500"/>
              </a:lnSpc>
            </a:pPr>
            <a:r>
              <a:rPr lang="ru-RU" sz="1250" b="1">
                <a:solidFill>
                  <a:srgbClr val="DCEAF8"/>
                </a:solidFill>
                <a:latin typeface="JetBrains Mono"/>
              </a:rPr>
              <a:t>Режим полива</a:t>
            </a:r>
          </a:p>
        </p:txBody>
      </p:sp>
      <p:sp>
        <p:nvSpPr>
          <p:cNvPr id="15" name="text15"/>
          <p:cNvSpPr>
            <a:spLocks noChangeArrowheads="1"/>
          </p:cNvSpPr>
          <p:nvPr/>
        </p:nvSpPr>
        <p:spPr>
          <a:xfrm>
            <a:off x="3784600" y="2622153"/>
            <a:ext cx="2038350" cy="917575"/>
          </a:xfrm>
          <a:prstGeom prst="rect">
            <a:avLst/>
          </a:prstGeom>
          <a:noFill/>
        </p:spPr>
        <p:txBody>
          <a:bodyPr wrap="square" anchor="t" lIns="0" tIns="0" rIns="0" bIns="0"/>
          <a:lstStyle/>
          <a:p>
            <a:pPr>
              <a:lnSpc>
                <a:spcPts val="1425"/>
              </a:lnSpc>
            </a:pPr>
            <a:r>
              <a:rPr lang="ru-RU" sz="950">
                <a:solidFill>
                  <a:srgbClr val="9EADC0"/>
                </a:solidFill>
                <a:latin typeface="Golos Text"/>
              </a:rPr>
              <a:t>Контрольный горшок поливал вручную 11 раз, суммарно 4,6 л. Опытный обслуживало устройство с порогом влажности 30 %.</a:t>
            </a:r>
          </a:p>
        </p:txBody>
      </p:sp>
      <p:sp>
        <p:nvSpPr>
          <p:cNvPr id="16" name="text16"/>
          <p:cNvSpPr>
            <a:spLocks noChangeArrowheads="1"/>
          </p:cNvSpPr>
          <p:nvPr/>
        </p:nvSpPr>
        <p:spPr>
          <a:xfrm>
            <a:off x="6394450" y="1833166"/>
            <a:ext cx="2415540" cy="378460"/>
          </a:xfrm>
          <a:prstGeom prst="rect">
            <a:avLst/>
          </a:prstGeom>
          <a:noFill/>
        </p:spPr>
        <p:txBody>
          <a:bodyPr wrap="square" anchor="t" lIns="0" tIns="0" rIns="0" bIns="0"/>
          <a:lstStyle/>
          <a:p>
            <a:pPr>
              <a:lnSpc>
                <a:spcPts val="2880"/>
              </a:lnSpc>
            </a:pPr>
            <a:r>
              <a:rPr lang="ru-RU" sz="2400" b="1">
                <a:solidFill>
                  <a:srgbClr val="517FBB"/>
                </a:solidFill>
                <a:latin typeface="JetBrains Mono"/>
              </a:rPr>
              <a:t>03</a:t>
            </a:r>
          </a:p>
        </p:txBody>
      </p:sp>
      <p:sp>
        <p:nvSpPr>
          <p:cNvPr id="17" name="text17"/>
          <p:cNvSpPr>
            <a:spLocks noChangeArrowheads="1"/>
          </p:cNvSpPr>
          <p:nvPr/>
        </p:nvSpPr>
        <p:spPr>
          <a:xfrm>
            <a:off x="6394450" y="2347516"/>
            <a:ext cx="2415540" cy="203200"/>
          </a:xfrm>
          <a:prstGeom prst="rect">
            <a:avLst/>
          </a:prstGeom>
          <a:noFill/>
        </p:spPr>
        <p:txBody>
          <a:bodyPr wrap="square" anchor="t" lIns="0" tIns="0" rIns="0" bIns="0"/>
          <a:lstStyle/>
          <a:p>
            <a:pPr>
              <a:lnSpc>
                <a:spcPts val="1500"/>
              </a:lnSpc>
            </a:pPr>
            <a:r>
              <a:rPr lang="ru-RU" sz="1250" b="1">
                <a:solidFill>
                  <a:srgbClr val="DCEAF8"/>
                </a:solidFill>
                <a:latin typeface="JetBrains Mono"/>
              </a:rPr>
              <a:t>Замеры влажности</a:t>
            </a:r>
          </a:p>
        </p:txBody>
      </p:sp>
      <p:sp>
        <p:nvSpPr>
          <p:cNvPr id="18" name="text18"/>
          <p:cNvSpPr>
            <a:spLocks noChangeArrowheads="1"/>
          </p:cNvSpPr>
          <p:nvPr/>
        </p:nvSpPr>
        <p:spPr>
          <a:xfrm>
            <a:off x="6394450" y="2622153"/>
            <a:ext cx="2038350" cy="736600"/>
          </a:xfrm>
          <a:prstGeom prst="rect">
            <a:avLst/>
          </a:prstGeom>
          <a:noFill/>
        </p:spPr>
        <p:txBody>
          <a:bodyPr wrap="square" anchor="t" lIns="0" tIns="0" rIns="0" bIns="0"/>
          <a:lstStyle/>
          <a:p>
            <a:pPr>
              <a:lnSpc>
                <a:spcPts val="1425"/>
              </a:lnSpc>
            </a:pPr>
            <a:r>
              <a:rPr lang="ru-RU" sz="950">
                <a:solidFill>
                  <a:srgbClr val="9EADC0"/>
                </a:solidFill>
                <a:latin typeface="Golos Text"/>
              </a:rPr>
              <a:t>Датчик фиксировал влажность почвы три раза в день: в 9:00, 14:00 и 19:00 — по обоим горшкам одновременно.</a:t>
            </a:r>
          </a:p>
        </p:txBody>
      </p:sp>
      <p:sp>
        <p:nvSpPr>
          <p:cNvPr id="19" name="text19"/>
          <p:cNvSpPr>
            <a:spLocks noChangeArrowheads="1"/>
          </p:cNvSpPr>
          <p:nvPr/>
        </p:nvSpPr>
        <p:spPr>
          <a:xfrm>
            <a:off x="8997950" y="1826816"/>
            <a:ext cx="2430780" cy="378460"/>
          </a:xfrm>
          <a:prstGeom prst="rect">
            <a:avLst/>
          </a:prstGeom>
          <a:noFill/>
        </p:spPr>
        <p:txBody>
          <a:bodyPr wrap="square" anchor="t" lIns="0" tIns="0" rIns="0" bIns="0"/>
          <a:lstStyle/>
          <a:p>
            <a:pPr>
              <a:lnSpc>
                <a:spcPts val="2880"/>
              </a:lnSpc>
            </a:pPr>
            <a:r>
              <a:rPr lang="ru-RU" sz="2400" b="1">
                <a:solidFill>
                  <a:srgbClr val="0A2848"/>
                </a:solidFill>
                <a:latin typeface="JetBrains Mono"/>
              </a:rPr>
              <a:t>04</a:t>
            </a:r>
          </a:p>
        </p:txBody>
      </p:sp>
      <p:sp>
        <p:nvSpPr>
          <p:cNvPr id="20" name="text20"/>
          <p:cNvSpPr>
            <a:spLocks noChangeArrowheads="1"/>
          </p:cNvSpPr>
          <p:nvPr/>
        </p:nvSpPr>
        <p:spPr>
          <a:xfrm>
            <a:off x="8997950" y="2341166"/>
            <a:ext cx="2430780" cy="203200"/>
          </a:xfrm>
          <a:prstGeom prst="rect">
            <a:avLst/>
          </a:prstGeom>
          <a:noFill/>
        </p:spPr>
        <p:txBody>
          <a:bodyPr wrap="square" anchor="t" lIns="0" tIns="0" rIns="0" bIns="0"/>
          <a:lstStyle/>
          <a:p>
            <a:pPr>
              <a:lnSpc>
                <a:spcPts val="1500"/>
              </a:lnSpc>
            </a:pPr>
            <a:r>
              <a:rPr lang="ru-RU" sz="1250" b="1">
                <a:solidFill>
                  <a:srgbClr val="0A2848"/>
                </a:solidFill>
                <a:latin typeface="JetBrains Mono"/>
              </a:rPr>
              <a:t>Учёт расхода воды</a:t>
            </a:r>
          </a:p>
        </p:txBody>
      </p:sp>
      <p:sp>
        <p:nvSpPr>
          <p:cNvPr id="21" name="text21"/>
          <p:cNvSpPr>
            <a:spLocks noChangeArrowheads="1"/>
          </p:cNvSpPr>
          <p:nvPr/>
        </p:nvSpPr>
        <p:spPr>
          <a:xfrm>
            <a:off x="8997950" y="2615803"/>
            <a:ext cx="2051050" cy="736600"/>
          </a:xfrm>
          <a:prstGeom prst="rect">
            <a:avLst/>
          </a:prstGeom>
          <a:noFill/>
        </p:spPr>
        <p:txBody>
          <a:bodyPr wrap="square" anchor="t" lIns="0" tIns="0" rIns="0" bIns="0"/>
          <a:lstStyle/>
          <a:p>
            <a:pPr>
              <a:lnSpc>
                <a:spcPts val="1425"/>
              </a:lnSpc>
            </a:pPr>
            <a:r>
              <a:rPr lang="ru-RU" sz="950">
                <a:solidFill>
                  <a:srgbClr val="0A2848"/>
                </a:solidFill>
                <a:latin typeface="Golos Text"/>
              </a:rPr>
              <a:t>Расход воды фиксировал ежедневно по отметке в ёмкости и мерным стаканом. Температура в кабинете держалась 22–24 °C.</a:t>
            </a:r>
          </a:p>
        </p:txBody>
      </p:sp>
      <p:sp>
        <p:nvSpPr>
          <p:cNvPr id="22" name="text22"/>
          <p:cNvSpPr>
            <a:spLocks noChangeArrowheads="1"/>
          </p:cNvSpPr>
          <p:nvPr/>
        </p:nvSpPr>
        <p:spPr>
          <a:xfrm>
            <a:off x="127000" y="6464300"/>
            <a:ext cx="11303000" cy="165100"/>
          </a:xfrm>
          <a:prstGeom prst="rect">
            <a:avLst/>
          </a:prstGeom>
          <a:noFill/>
        </p:spPr>
        <p:txBody>
          <a:bodyPr wrap="square" anchor="t" lIns="0" tIns="0" rIns="0" bIns="0"/>
          <a:lstStyle/>
          <a:p>
            <a:pPr algn="r">
              <a:lnSpc>
                <a:spcPts val="1200"/>
              </a:lnSpc>
            </a:pPr>
            <a:r>
              <a:rPr lang="ru-RU" sz="1000">
                <a:solidFill>
                  <a:srgbClr val="647C98"/>
                </a:solidFill>
                <a:latin typeface="JetBrains Mono"/>
              </a:rPr>
              <a:t>Испытания: сентябрь 2026, три недели</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E335C"/>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card3"/>
          <p:cNvSpPr/>
          <p:nvPr/>
        </p:nvSpPr>
        <p:spPr>
          <a:xfrm>
            <a:off x="177800" y="177800"/>
            <a:ext cx="11836400" cy="6502400"/>
          </a:xfrm>
          <a:prstGeom prst="rect">
            <a:avLst/>
          </a:prstGeom>
          <a:noFill/>
          <a:ln w="6350" cap="flat">
            <a:solidFill>
              <a:srgbClr val="DBE8F6">
                <a:alpha val="21961"/>
              </a:srgbClr>
            </a:solidFill>
          </a:ln>
        </p:spPr>
      </p:sp>
      <p:graphicFrame>
        <p:nvGraphicFramePr>
          <p:cNvPr id="4" name="chart4"/>
          <p:cNvGraphicFramePr/>
          <p:nvPr/>
        </p:nvGraphicFramePr>
        <p:xfrm>
          <a:off x="762000" y="1997075"/>
          <a:ext cx="10668000" cy="3810000"/>
        </p:xfrm>
        <a:graphic>
          <a:graphicData uri="http://schemas.openxmlformats.org/drawingml/2006/chart">
            <c:chart xmlns:c="http://schemas.openxmlformats.org/drawingml/2006/chart" xmlns:r="http://schemas.openxmlformats.org/officeDocument/2006/relationships" r:id="rIdChart0"/>
          </a:graphicData>
        </a:graphic>
      </p:graphicFrame>
      <p:sp>
        <p:nvSpPr>
          <p:cNvPr id="5" name="text5"/>
          <p:cNvSpPr>
            <a:spLocks noChangeArrowheads="1"/>
          </p:cNvSpPr>
          <p:nvPr/>
        </p:nvSpPr>
        <p:spPr>
          <a:xfrm>
            <a:off x="762000" y="441325"/>
            <a:ext cx="10693400" cy="946150"/>
          </a:xfrm>
          <a:prstGeom prst="rect">
            <a:avLst/>
          </a:prstGeom>
          <a:noFill/>
        </p:spPr>
        <p:txBody>
          <a:bodyPr wrap="square" anchor="t" lIns="0" tIns="0" rIns="0" bIns="0"/>
          <a:lstStyle/>
          <a:p>
            <a:pPr>
              <a:lnSpc>
                <a:spcPts val="3675"/>
              </a:lnSpc>
            </a:pPr>
            <a:r>
              <a:rPr lang="ru-RU" sz="3500" b="1" spc="-34">
                <a:solidFill>
                  <a:srgbClr val="FFFFFF"/>
                </a:solidFill>
                <a:latin typeface="JetBrains Mono"/>
              </a:rPr>
              <a:t>Влажность почвы по дням: опытный и контрольный горшки</a:t>
            </a:r>
          </a:p>
        </p:txBody>
      </p:sp>
      <p:sp>
        <p:nvSpPr>
          <p:cNvPr id="6" name="text6"/>
          <p:cNvSpPr>
            <a:spLocks noChangeArrowheads="1"/>
          </p:cNvSpPr>
          <p:nvPr/>
        </p:nvSpPr>
        <p:spPr>
          <a:xfrm>
            <a:off x="762000" y="1565275"/>
            <a:ext cx="11303000" cy="241300"/>
          </a:xfrm>
          <a:prstGeom prst="rect">
            <a:avLst/>
          </a:prstGeom>
          <a:noFill/>
        </p:spPr>
        <p:txBody>
          <a:bodyPr wrap="square" anchor="t" lIns="0" tIns="0" rIns="0" bIns="0"/>
          <a:lstStyle/>
          <a:p>
            <a:pPr>
              <a:lnSpc>
                <a:spcPts val="1800"/>
              </a:lnSpc>
            </a:pPr>
            <a:r>
              <a:rPr lang="ru-RU" sz="1500">
                <a:solidFill>
                  <a:srgbClr val="9EADC0"/>
                </a:solidFill>
                <a:latin typeface="Golos Text"/>
              </a:rPr>
              <a:t>Влажность почвы, % от полной влагоёмкости, три замера в день: 9:00, 14:00 и 19:00, три недели</a:t>
            </a:r>
          </a:p>
        </p:txBody>
      </p:sp>
      <p:sp>
        <p:nvSpPr>
          <p:cNvPr id="7" name="text7"/>
          <p:cNvSpPr>
            <a:spLocks noChangeArrowheads="1"/>
          </p:cNvSpPr>
          <p:nvPr/>
        </p:nvSpPr>
        <p:spPr>
          <a:xfrm>
            <a:off x="762000" y="5959475"/>
            <a:ext cx="7645400" cy="406400"/>
          </a:xfrm>
          <a:prstGeom prst="rect">
            <a:avLst/>
          </a:prstGeom>
          <a:noFill/>
        </p:spPr>
        <p:txBody>
          <a:bodyPr wrap="square" anchor="t" lIns="0" tIns="0" rIns="0" bIns="0"/>
          <a:lstStyle/>
          <a:p>
            <a:pPr>
              <a:lnSpc>
                <a:spcPts val="1550"/>
              </a:lnSpc>
            </a:pPr>
            <a:r>
              <a:rPr lang="ru-RU" sz="1300">
                <a:solidFill>
                  <a:srgbClr val="9EADC0"/>
                </a:solidFill>
                <a:latin typeface="Golos Text"/>
              </a:rPr>
              <a:t>Опытный — 39–47 %, контрольный — 21–52 %: автоматика стабильнее. Воды — 2,7 л против 4,6 л.</a:t>
            </a:r>
          </a:p>
        </p:txBody>
      </p:sp>
      <p:sp>
        <p:nvSpPr>
          <p:cNvPr id="8" name="text8"/>
          <p:cNvSpPr>
            <a:spLocks noChangeArrowheads="1"/>
          </p:cNvSpPr>
          <p:nvPr/>
        </p:nvSpPr>
        <p:spPr>
          <a:xfrm>
            <a:off x="127000" y="6464300"/>
            <a:ext cx="11303000" cy="165100"/>
          </a:xfrm>
          <a:prstGeom prst="rect">
            <a:avLst/>
          </a:prstGeom>
          <a:noFill/>
        </p:spPr>
        <p:txBody>
          <a:bodyPr wrap="square" anchor="t" lIns="0" tIns="0" rIns="0" bIns="0"/>
          <a:lstStyle/>
          <a:p>
            <a:pPr algn="r">
              <a:lnSpc>
                <a:spcPts val="1200"/>
              </a:lnSpc>
            </a:pPr>
            <a:r>
              <a:rPr lang="ru-RU" sz="1000">
                <a:solidFill>
                  <a:srgbClr val="647C98"/>
                </a:solidFill>
                <a:latin typeface="JetBrains Mono"/>
              </a:rPr>
              <a:t>Замеры автора проекта, 8–28 сентября 2026 года</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E335C"/>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card3"/>
          <p:cNvSpPr/>
          <p:nvPr/>
        </p:nvSpPr>
        <p:spPr>
          <a:xfrm>
            <a:off x="762000" y="1471216"/>
            <a:ext cx="5257800" cy="4624784"/>
          </a:xfrm>
          <a:prstGeom prst="roundRect">
            <a:avLst>
              <a:gd name="adj" fmla="val 411"/>
            </a:avLst>
          </a:prstGeom>
          <a:solidFill>
            <a:srgbClr val="FFFFFF"/>
          </a:solidFill>
          <a:ln>
            <a:noFill/>
          </a:ln>
        </p:spPr>
      </p:sp>
      <p:sp>
        <p:nvSpPr>
          <p:cNvPr id="4" name="card4"/>
          <p:cNvSpPr/>
          <p:nvPr/>
        </p:nvSpPr>
        <p:spPr>
          <a:xfrm>
            <a:off x="965200" y="1652191"/>
            <a:ext cx="76200" cy="76200"/>
          </a:xfrm>
          <a:prstGeom prst="roundRect">
            <a:avLst>
              <a:gd name="adj" fmla="val 50000"/>
            </a:avLst>
          </a:prstGeom>
          <a:solidFill>
            <a:srgbClr val="517FBB"/>
          </a:solidFill>
          <a:ln>
            <a:noFill/>
          </a:ln>
        </p:spPr>
      </p:sp>
      <p:sp>
        <p:nvSpPr>
          <p:cNvPr id="5" name="card5"/>
          <p:cNvSpPr/>
          <p:nvPr/>
        </p:nvSpPr>
        <p:spPr>
          <a:xfrm>
            <a:off x="6172200" y="1471216"/>
            <a:ext cx="5257800" cy="4624784"/>
          </a:xfrm>
          <a:prstGeom prst="roundRect">
            <a:avLst>
              <a:gd name="adj" fmla="val 411"/>
            </a:avLst>
          </a:prstGeom>
          <a:solidFill>
            <a:srgbClr val="FFFFFF"/>
          </a:solidFill>
          <a:ln>
            <a:noFill/>
          </a:ln>
        </p:spPr>
      </p:sp>
      <p:sp>
        <p:nvSpPr>
          <p:cNvPr id="6" name="card6"/>
          <p:cNvSpPr/>
          <p:nvPr/>
        </p:nvSpPr>
        <p:spPr>
          <a:xfrm>
            <a:off x="6375400" y="1652191"/>
            <a:ext cx="76200" cy="76200"/>
          </a:xfrm>
          <a:prstGeom prst="roundRect">
            <a:avLst>
              <a:gd name="adj" fmla="val 50000"/>
            </a:avLst>
          </a:prstGeom>
          <a:solidFill>
            <a:srgbClr val="517FBB"/>
          </a:solidFill>
          <a:ln>
            <a:noFill/>
          </a:ln>
        </p:spPr>
      </p:sp>
      <p:sp>
        <p:nvSpPr>
          <p:cNvPr id="7" name="card7"/>
          <p:cNvSpPr/>
          <p:nvPr/>
        </p:nvSpPr>
        <p:spPr>
          <a:xfrm>
            <a:off x="177800" y="177800"/>
            <a:ext cx="11836400" cy="6502400"/>
          </a:xfrm>
          <a:prstGeom prst="rect">
            <a:avLst/>
          </a:prstGeom>
          <a:noFill/>
          <a:ln w="6350" cap="flat">
            <a:solidFill>
              <a:srgbClr val="DBE8F6">
                <a:alpha val="21961"/>
              </a:srgbClr>
            </a:solidFill>
          </a:ln>
        </p:spPr>
      </p:sp>
      <p:sp>
        <p:nvSpPr>
          <p:cNvPr id="8" name="text8"/>
          <p:cNvSpPr>
            <a:spLocks noChangeArrowheads="1"/>
          </p:cNvSpPr>
          <p:nvPr/>
        </p:nvSpPr>
        <p:spPr>
          <a:xfrm>
            <a:off x="1117600" y="628650"/>
            <a:ext cx="1146810" cy="117475"/>
          </a:xfrm>
          <a:prstGeom prst="rect">
            <a:avLst/>
          </a:prstGeom>
          <a:noFill/>
        </p:spPr>
        <p:txBody>
          <a:bodyPr wrap="square" anchor="t" lIns="0" tIns="0" rIns="0" bIns="0"/>
          <a:lstStyle/>
          <a:p>
            <a:pPr>
              <a:lnSpc>
                <a:spcPts val="825"/>
              </a:lnSpc>
            </a:pPr>
            <a:r>
              <a:rPr lang="ru-RU" sz="750" b="1" cap="all" spc="135">
                <a:solidFill>
                  <a:srgbClr val="517FBB"/>
                </a:solidFill>
                <a:latin typeface="Golos Text"/>
              </a:rPr>
              <a:t>Технически</a:t>
            </a:r>
          </a:p>
        </p:txBody>
      </p:sp>
      <p:sp>
        <p:nvSpPr>
          <p:cNvPr id="9" name="text9"/>
          <p:cNvSpPr>
            <a:spLocks noChangeArrowheads="1"/>
          </p:cNvSpPr>
          <p:nvPr/>
        </p:nvSpPr>
        <p:spPr>
          <a:xfrm>
            <a:off x="762000" y="682625"/>
            <a:ext cx="11303000" cy="439420"/>
          </a:xfrm>
          <a:prstGeom prst="rect">
            <a:avLst/>
          </a:prstGeom>
          <a:noFill/>
        </p:spPr>
        <p:txBody>
          <a:bodyPr wrap="square" anchor="t" lIns="0" tIns="0" rIns="0" bIns="0"/>
          <a:lstStyle/>
          <a:p>
            <a:pPr>
              <a:lnSpc>
                <a:spcPts val="3360"/>
              </a:lnSpc>
            </a:pPr>
            <a:r>
              <a:rPr lang="ru-RU" sz="3200" b="1" spc="-31">
                <a:solidFill>
                  <a:srgbClr val="FFFFFF"/>
                </a:solidFill>
                <a:latin typeface="JetBrains Mono"/>
              </a:rPr>
              <a:t>Что не получилось с первого раза</a:t>
            </a:r>
          </a:p>
        </p:txBody>
      </p:sp>
      <p:sp>
        <p:nvSpPr>
          <p:cNvPr id="10" name="text10"/>
          <p:cNvSpPr>
            <a:spLocks noChangeArrowheads="1"/>
          </p:cNvSpPr>
          <p:nvPr/>
        </p:nvSpPr>
        <p:spPr>
          <a:xfrm>
            <a:off x="1130300" y="1610916"/>
            <a:ext cx="1303139" cy="157480"/>
          </a:xfrm>
          <a:prstGeom prst="rect">
            <a:avLst/>
          </a:prstGeom>
          <a:noFill/>
        </p:spPr>
        <p:txBody>
          <a:bodyPr wrap="square" anchor="t" lIns="0" tIns="0" rIns="0" bIns="0"/>
          <a:lstStyle/>
          <a:p>
            <a:pPr>
              <a:lnSpc>
                <a:spcPts val="1140"/>
              </a:lnSpc>
            </a:pPr>
            <a:r>
              <a:rPr lang="ru-RU" sz="950">
                <a:solidFill>
                  <a:srgbClr val="173C68"/>
                </a:solidFill>
                <a:latin typeface="JetBrains Mono"/>
              </a:rPr>
              <a:t>порог_было.yaml</a:t>
            </a:r>
          </a:p>
        </p:txBody>
      </p:sp>
      <p:sp>
        <p:nvSpPr>
          <p:cNvPr id="11" name="text11"/>
          <p:cNvSpPr>
            <a:spLocks noChangeArrowheads="1"/>
          </p:cNvSpPr>
          <p:nvPr/>
        </p:nvSpPr>
        <p:spPr>
          <a:xfrm>
            <a:off x="1016000" y="2129076"/>
            <a:ext cx="5384800" cy="278130"/>
          </a:xfrm>
          <a:prstGeom prst="rect">
            <a:avLst/>
          </a:prstGeom>
          <a:noFill/>
        </p:spPr>
        <p:txBody>
          <a:bodyPr wrap="square" anchor="t" lIns="0" tIns="0" rIns="0" bIns="0"/>
          <a:lstStyle/>
          <a:p>
            <a:pPr>
              <a:lnSpc>
                <a:spcPts val="2090"/>
              </a:lnSpc>
            </a:pPr>
            <a:r>
              <a:rPr lang="ru-RU" sz="1100">
                <a:solidFill>
                  <a:srgbClr val="0E335C"/>
                </a:solidFill>
                <a:latin typeface="JetBrains Mono"/>
              </a:rPr>
              <a:t>порог: 45 %</a:t>
            </a:r>
          </a:p>
        </p:txBody>
      </p:sp>
      <p:sp>
        <p:nvSpPr>
          <p:cNvPr id="12" name="text12"/>
          <p:cNvSpPr>
            <a:spLocks noChangeArrowheads="1"/>
          </p:cNvSpPr>
          <p:nvPr/>
        </p:nvSpPr>
        <p:spPr>
          <a:xfrm>
            <a:off x="1016000" y="2445286"/>
            <a:ext cx="5384800" cy="278130"/>
          </a:xfrm>
          <a:prstGeom prst="rect">
            <a:avLst/>
          </a:prstGeom>
          <a:noFill/>
        </p:spPr>
        <p:txBody>
          <a:bodyPr wrap="square" anchor="t" lIns="0" tIns="0" rIns="0" bIns="0"/>
          <a:lstStyle/>
          <a:p>
            <a:pPr>
              <a:lnSpc>
                <a:spcPts val="2090"/>
              </a:lnSpc>
            </a:pPr>
            <a:r>
              <a:rPr lang="ru-RU" sz="1100">
                <a:solidFill>
                  <a:srgbClr val="0E335C"/>
                </a:solidFill>
                <a:latin typeface="JetBrains Mono"/>
              </a:rPr>
              <a:t>задержка: 0 с</a:t>
            </a:r>
          </a:p>
        </p:txBody>
      </p:sp>
      <p:sp>
        <p:nvSpPr>
          <p:cNvPr id="13" name="text13"/>
          <p:cNvSpPr>
            <a:spLocks noChangeArrowheads="1"/>
          </p:cNvSpPr>
          <p:nvPr/>
        </p:nvSpPr>
        <p:spPr>
          <a:xfrm>
            <a:off x="1016000" y="2761496"/>
            <a:ext cx="5384800" cy="278130"/>
          </a:xfrm>
          <a:prstGeom prst="rect">
            <a:avLst/>
          </a:prstGeom>
          <a:noFill/>
        </p:spPr>
        <p:txBody>
          <a:bodyPr wrap="square" anchor="t" lIns="0" tIns="0" rIns="0" bIns="0"/>
          <a:lstStyle/>
          <a:p>
            <a:pPr>
              <a:lnSpc>
                <a:spcPts val="2090"/>
              </a:lnSpc>
            </a:pPr>
            <a:r>
              <a:rPr lang="ru-RU" sz="1100">
                <a:solidFill>
                  <a:srgbClr val="0E335C"/>
                </a:solidFill>
                <a:latin typeface="JetBrains Mono"/>
              </a:rPr>
              <a:t>замеров: 1</a:t>
            </a:r>
          </a:p>
        </p:txBody>
      </p:sp>
      <p:sp>
        <p:nvSpPr>
          <p:cNvPr id="14" name="text14"/>
          <p:cNvSpPr>
            <a:spLocks noChangeArrowheads="1"/>
          </p:cNvSpPr>
          <p:nvPr/>
        </p:nvSpPr>
        <p:spPr>
          <a:xfrm>
            <a:off x="1016000" y="3077706"/>
            <a:ext cx="5384800" cy="278130"/>
          </a:xfrm>
          <a:prstGeom prst="rect">
            <a:avLst/>
          </a:prstGeom>
          <a:noFill/>
        </p:spPr>
        <p:txBody>
          <a:bodyPr wrap="square" anchor="t" lIns="0" tIns="0" rIns="0" bIns="0"/>
          <a:lstStyle/>
          <a:p>
            <a:pPr>
              <a:lnSpc>
                <a:spcPts val="2090"/>
              </a:lnSpc>
            </a:pPr>
            <a:r>
              <a:rPr lang="ru-RU" sz="1100">
                <a:solidFill>
                  <a:srgbClr val="0E335C"/>
                </a:solidFill>
                <a:latin typeface="JetBrains Mono"/>
              </a:rPr>
              <a:t>калибровка: нет</a:t>
            </a:r>
          </a:p>
        </p:txBody>
      </p:sp>
      <p:sp>
        <p:nvSpPr>
          <p:cNvPr id="15" name="text15"/>
          <p:cNvSpPr>
            <a:spLocks noChangeArrowheads="1"/>
          </p:cNvSpPr>
          <p:nvPr/>
        </p:nvSpPr>
        <p:spPr>
          <a:xfrm>
            <a:off x="1016000" y="3393916"/>
            <a:ext cx="5384800" cy="278130"/>
          </a:xfrm>
          <a:prstGeom prst="rect">
            <a:avLst/>
          </a:prstGeom>
          <a:noFill/>
        </p:spPr>
        <p:txBody>
          <a:bodyPr wrap="square" anchor="t" lIns="0" tIns="0" rIns="0" bIns="0"/>
          <a:lstStyle/>
          <a:p>
            <a:pPr>
              <a:lnSpc>
                <a:spcPts val="2090"/>
              </a:lnSpc>
            </a:pPr>
            <a:r>
              <a:rPr lang="ru-RU" sz="1100">
                <a:solidFill>
                  <a:srgbClr val="0E335C"/>
                </a:solidFill>
                <a:latin typeface="JetBrains Mono"/>
              </a:rPr>
              <a:t>ложных срабатываний: 9 (8–10 сентября)</a:t>
            </a:r>
          </a:p>
        </p:txBody>
      </p:sp>
      <p:sp>
        <p:nvSpPr>
          <p:cNvPr id="16" name="text16"/>
          <p:cNvSpPr>
            <a:spLocks noChangeArrowheads="1"/>
          </p:cNvSpPr>
          <p:nvPr/>
        </p:nvSpPr>
        <p:spPr>
          <a:xfrm>
            <a:off x="6540500" y="1610916"/>
            <a:ext cx="1389936" cy="157480"/>
          </a:xfrm>
          <a:prstGeom prst="rect">
            <a:avLst/>
          </a:prstGeom>
          <a:noFill/>
        </p:spPr>
        <p:txBody>
          <a:bodyPr wrap="square" anchor="t" lIns="0" tIns="0" rIns="0" bIns="0"/>
          <a:lstStyle/>
          <a:p>
            <a:pPr>
              <a:lnSpc>
                <a:spcPts val="1140"/>
              </a:lnSpc>
            </a:pPr>
            <a:r>
              <a:rPr lang="ru-RU" sz="950">
                <a:solidFill>
                  <a:srgbClr val="173C68"/>
                </a:solidFill>
                <a:latin typeface="JetBrains Mono"/>
              </a:rPr>
              <a:t>порог_стало.yaml</a:t>
            </a:r>
          </a:p>
        </p:txBody>
      </p:sp>
      <p:sp>
        <p:nvSpPr>
          <p:cNvPr id="17" name="text17"/>
          <p:cNvSpPr>
            <a:spLocks noChangeArrowheads="1"/>
          </p:cNvSpPr>
          <p:nvPr/>
        </p:nvSpPr>
        <p:spPr>
          <a:xfrm>
            <a:off x="6426200" y="2129076"/>
            <a:ext cx="5384800" cy="278130"/>
          </a:xfrm>
          <a:prstGeom prst="rect">
            <a:avLst/>
          </a:prstGeom>
          <a:noFill/>
        </p:spPr>
        <p:txBody>
          <a:bodyPr wrap="square" anchor="t" lIns="0" tIns="0" rIns="0" bIns="0"/>
          <a:lstStyle/>
          <a:p>
            <a:pPr>
              <a:lnSpc>
                <a:spcPts val="2090"/>
              </a:lnSpc>
            </a:pPr>
            <a:r>
              <a:rPr lang="ru-RU" sz="1100">
                <a:solidFill>
                  <a:srgbClr val="0E335C"/>
                </a:solidFill>
                <a:latin typeface="JetBrains Mono"/>
              </a:rPr>
              <a:t>порог: 30 %</a:t>
            </a:r>
          </a:p>
        </p:txBody>
      </p:sp>
      <p:sp>
        <p:nvSpPr>
          <p:cNvPr id="18" name="text18"/>
          <p:cNvSpPr>
            <a:spLocks noChangeArrowheads="1"/>
          </p:cNvSpPr>
          <p:nvPr/>
        </p:nvSpPr>
        <p:spPr>
          <a:xfrm>
            <a:off x="6426200" y="2445286"/>
            <a:ext cx="5384800" cy="278130"/>
          </a:xfrm>
          <a:prstGeom prst="rect">
            <a:avLst/>
          </a:prstGeom>
          <a:noFill/>
        </p:spPr>
        <p:txBody>
          <a:bodyPr wrap="square" anchor="t" lIns="0" tIns="0" rIns="0" bIns="0"/>
          <a:lstStyle/>
          <a:p>
            <a:pPr>
              <a:lnSpc>
                <a:spcPts val="2090"/>
              </a:lnSpc>
            </a:pPr>
            <a:r>
              <a:rPr lang="ru-RU" sz="1100">
                <a:solidFill>
                  <a:srgbClr val="0E335C"/>
                </a:solidFill>
                <a:latin typeface="JetBrains Mono"/>
              </a:rPr>
              <a:t>задержка: 10 с</a:t>
            </a:r>
          </a:p>
        </p:txBody>
      </p:sp>
      <p:sp>
        <p:nvSpPr>
          <p:cNvPr id="19" name="text19"/>
          <p:cNvSpPr>
            <a:spLocks noChangeArrowheads="1"/>
          </p:cNvSpPr>
          <p:nvPr/>
        </p:nvSpPr>
        <p:spPr>
          <a:xfrm>
            <a:off x="6426200" y="2761496"/>
            <a:ext cx="5384800" cy="278130"/>
          </a:xfrm>
          <a:prstGeom prst="rect">
            <a:avLst/>
          </a:prstGeom>
          <a:noFill/>
        </p:spPr>
        <p:txBody>
          <a:bodyPr wrap="square" anchor="t" lIns="0" tIns="0" rIns="0" bIns="0"/>
          <a:lstStyle/>
          <a:p>
            <a:pPr>
              <a:lnSpc>
                <a:spcPts val="2090"/>
              </a:lnSpc>
            </a:pPr>
            <a:r>
              <a:rPr lang="ru-RU" sz="1100">
                <a:solidFill>
                  <a:srgbClr val="0E335C"/>
                </a:solidFill>
                <a:latin typeface="JetBrains Mono"/>
              </a:rPr>
              <a:t>замеров: 3 (интервал 5 мин)</a:t>
            </a:r>
          </a:p>
        </p:txBody>
      </p:sp>
      <p:sp>
        <p:nvSpPr>
          <p:cNvPr id="20" name="text20"/>
          <p:cNvSpPr>
            <a:spLocks noChangeArrowheads="1"/>
          </p:cNvSpPr>
          <p:nvPr/>
        </p:nvSpPr>
        <p:spPr>
          <a:xfrm>
            <a:off x="6426200" y="3077706"/>
            <a:ext cx="5384800" cy="278130"/>
          </a:xfrm>
          <a:prstGeom prst="rect">
            <a:avLst/>
          </a:prstGeom>
          <a:noFill/>
        </p:spPr>
        <p:txBody>
          <a:bodyPr wrap="square" anchor="t" lIns="0" tIns="0" rIns="0" bIns="0"/>
          <a:lstStyle/>
          <a:p>
            <a:pPr>
              <a:lnSpc>
                <a:spcPts val="2090"/>
              </a:lnSpc>
            </a:pPr>
            <a:r>
              <a:rPr lang="ru-RU" sz="1100">
                <a:solidFill>
                  <a:srgbClr val="0E335C"/>
                </a:solidFill>
                <a:latin typeface="JetBrains Mono"/>
              </a:rPr>
              <a:t>калибровка: 2 точки</a:t>
            </a:r>
          </a:p>
        </p:txBody>
      </p:sp>
      <p:sp>
        <p:nvSpPr>
          <p:cNvPr id="21" name="text21"/>
          <p:cNvSpPr>
            <a:spLocks noChangeArrowheads="1"/>
          </p:cNvSpPr>
          <p:nvPr/>
        </p:nvSpPr>
        <p:spPr>
          <a:xfrm>
            <a:off x="6426200" y="3393916"/>
            <a:ext cx="5384800" cy="278130"/>
          </a:xfrm>
          <a:prstGeom prst="rect">
            <a:avLst/>
          </a:prstGeom>
          <a:noFill/>
        </p:spPr>
        <p:txBody>
          <a:bodyPr wrap="square" anchor="t" lIns="0" tIns="0" rIns="0" bIns="0"/>
          <a:lstStyle/>
          <a:p>
            <a:pPr>
              <a:lnSpc>
                <a:spcPts val="2090"/>
              </a:lnSpc>
            </a:pPr>
            <a:r>
              <a:rPr lang="ru-RU" sz="1100">
                <a:solidFill>
                  <a:srgbClr val="0E335C"/>
                </a:solidFill>
                <a:latin typeface="JetBrains Mono"/>
              </a:rPr>
              <a:t>ложных срабатываний: 0 (с 11 сентября)</a:t>
            </a:r>
          </a:p>
        </p:txBody>
      </p:sp>
      <p:sp>
        <p:nvSpPr>
          <p:cNvPr id="22" name="text22"/>
          <p:cNvSpPr>
            <a:spLocks noChangeArrowheads="1"/>
          </p:cNvSpPr>
          <p:nvPr/>
        </p:nvSpPr>
        <p:spPr>
          <a:xfrm>
            <a:off x="127000" y="6464300"/>
            <a:ext cx="11303000" cy="165100"/>
          </a:xfrm>
          <a:prstGeom prst="rect">
            <a:avLst/>
          </a:prstGeom>
          <a:noFill/>
        </p:spPr>
        <p:txBody>
          <a:bodyPr wrap="square" anchor="t" lIns="0" tIns="0" rIns="0" bIns="0"/>
          <a:lstStyle/>
          <a:p>
            <a:pPr algn="r">
              <a:lnSpc>
                <a:spcPts val="1200"/>
              </a:lnSpc>
            </a:pPr>
            <a:r>
              <a:rPr lang="ru-RU" sz="1000">
                <a:solidFill>
                  <a:srgbClr val="647C98"/>
                </a:solidFill>
                <a:latin typeface="JetBrains Mono"/>
              </a:rPr>
              <a:t>Журнал испытаний, 8–11 сентября 2026</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E335C"/>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card3"/>
          <p:cNvSpPr/>
          <p:nvPr/>
        </p:nvSpPr>
        <p:spPr>
          <a:xfrm>
            <a:off x="177800" y="177800"/>
            <a:ext cx="11836400" cy="6502400"/>
          </a:xfrm>
          <a:prstGeom prst="rect">
            <a:avLst/>
          </a:prstGeom>
          <a:noFill/>
          <a:ln w="6350" cap="flat">
            <a:solidFill>
              <a:srgbClr val="DBE8F6">
                <a:alpha val="21961"/>
              </a:srgbClr>
            </a:solidFill>
          </a:ln>
        </p:spPr>
      </p:sp>
      <p:sp>
        <p:nvSpPr>
          <p:cNvPr id="4" name="text4"/>
          <p:cNvSpPr>
            <a:spLocks noChangeArrowheads="1"/>
          </p:cNvSpPr>
          <p:nvPr/>
        </p:nvSpPr>
        <p:spPr>
          <a:xfrm>
            <a:off x="1308100" y="755650"/>
            <a:ext cx="818495" cy="117475"/>
          </a:xfrm>
          <a:prstGeom prst="rect">
            <a:avLst/>
          </a:prstGeom>
          <a:noFill/>
        </p:spPr>
        <p:txBody>
          <a:bodyPr wrap="square" anchor="t" lIns="0" tIns="0" rIns="0" bIns="0"/>
          <a:lstStyle/>
          <a:p>
            <a:pPr>
              <a:lnSpc>
                <a:spcPts val="825"/>
              </a:lnSpc>
            </a:pPr>
            <a:r>
              <a:rPr lang="ru-RU" sz="750" b="1" cap="all" spc="135">
                <a:solidFill>
                  <a:srgbClr val="517FBB"/>
                </a:solidFill>
                <a:latin typeface="Golos Text"/>
              </a:rPr>
              <a:t>Выводы</a:t>
            </a:r>
          </a:p>
        </p:txBody>
      </p:sp>
      <p:sp>
        <p:nvSpPr>
          <p:cNvPr id="5" name="text5"/>
          <p:cNvSpPr>
            <a:spLocks noChangeArrowheads="1"/>
          </p:cNvSpPr>
          <p:nvPr/>
        </p:nvSpPr>
        <p:spPr>
          <a:xfrm>
            <a:off x="952500" y="809625"/>
            <a:ext cx="10922000" cy="439420"/>
          </a:xfrm>
          <a:prstGeom prst="rect">
            <a:avLst/>
          </a:prstGeom>
          <a:noFill/>
        </p:spPr>
        <p:txBody>
          <a:bodyPr wrap="square" anchor="t" lIns="0" tIns="0" rIns="0" bIns="0"/>
          <a:lstStyle/>
          <a:p>
            <a:pPr>
              <a:lnSpc>
                <a:spcPts val="3360"/>
              </a:lnSpc>
            </a:pPr>
            <a:r>
              <a:rPr lang="ru-RU" sz="3200" b="1" spc="-31">
                <a:solidFill>
                  <a:srgbClr val="FFFFFF"/>
                </a:solidFill>
                <a:latin typeface="JetBrains Mono"/>
              </a:rPr>
              <a:t>Выводы по задачам проекта</a:t>
            </a:r>
          </a:p>
        </p:txBody>
      </p:sp>
      <p:sp>
        <p:nvSpPr>
          <p:cNvPr id="6" name="text6"/>
          <p:cNvSpPr>
            <a:spLocks noChangeArrowheads="1"/>
          </p:cNvSpPr>
          <p:nvPr/>
        </p:nvSpPr>
        <p:spPr>
          <a:xfrm>
            <a:off x="952500" y="2211983"/>
            <a:ext cx="533400" cy="317500"/>
          </a:xfrm>
          <a:prstGeom prst="rect">
            <a:avLst/>
          </a:prstGeom>
          <a:noFill/>
        </p:spPr>
        <p:txBody>
          <a:bodyPr wrap="square" anchor="t" lIns="0" tIns="0" rIns="0" bIns="0"/>
          <a:lstStyle/>
          <a:p>
            <a:pPr>
              <a:lnSpc>
                <a:spcPts val="2400"/>
              </a:lnSpc>
            </a:pPr>
            <a:r>
              <a:rPr lang="ru-RU" sz="2000" b="1">
                <a:solidFill>
                  <a:srgbClr val="517FBB"/>
                </a:solidFill>
                <a:latin typeface="JetBrains Mono"/>
              </a:rPr>
              <a:t>01</a:t>
            </a:r>
          </a:p>
        </p:txBody>
      </p:sp>
      <p:sp>
        <p:nvSpPr>
          <p:cNvPr id="7" name="text7"/>
          <p:cNvSpPr>
            <a:spLocks noChangeArrowheads="1"/>
          </p:cNvSpPr>
          <p:nvPr/>
        </p:nvSpPr>
        <p:spPr>
          <a:xfrm>
            <a:off x="1536700" y="2207220"/>
            <a:ext cx="8966200" cy="565150"/>
          </a:xfrm>
          <a:prstGeom prst="rect">
            <a:avLst/>
          </a:prstGeom>
          <a:noFill/>
        </p:spPr>
        <p:txBody>
          <a:bodyPr wrap="square" anchor="t" lIns="0" tIns="0" rIns="0" bIns="0"/>
          <a:lstStyle/>
          <a:p>
            <a:pPr>
              <a:lnSpc>
                <a:spcPts val="2175"/>
              </a:lnSpc>
            </a:pPr>
            <a:r>
              <a:rPr lang="ru-RU" sz="1500">
                <a:solidFill>
                  <a:srgbClr val="FFFFFF"/>
                </a:solidFill>
                <a:latin typeface="Golos Text"/>
              </a:rPr>
              <a:t>Предположение подтвердилось: автоматический полив по датчику влажности удерживает почву в благоприятном диапазоне без участия человека</a:t>
            </a:r>
          </a:p>
        </p:txBody>
      </p:sp>
      <p:sp>
        <p:nvSpPr>
          <p:cNvPr id="8" name="text8"/>
          <p:cNvSpPr>
            <a:spLocks noChangeArrowheads="1"/>
          </p:cNvSpPr>
          <p:nvPr/>
        </p:nvSpPr>
        <p:spPr>
          <a:xfrm>
            <a:off x="952500" y="3075583"/>
            <a:ext cx="533400" cy="317500"/>
          </a:xfrm>
          <a:prstGeom prst="rect">
            <a:avLst/>
          </a:prstGeom>
          <a:noFill/>
        </p:spPr>
        <p:txBody>
          <a:bodyPr wrap="square" anchor="t" lIns="0" tIns="0" rIns="0" bIns="0"/>
          <a:lstStyle/>
          <a:p>
            <a:pPr>
              <a:lnSpc>
                <a:spcPts val="2400"/>
              </a:lnSpc>
            </a:pPr>
            <a:r>
              <a:rPr lang="ru-RU" sz="2000" b="1">
                <a:solidFill>
                  <a:srgbClr val="517FBB"/>
                </a:solidFill>
                <a:latin typeface="JetBrains Mono"/>
              </a:rPr>
              <a:t>02</a:t>
            </a:r>
          </a:p>
        </p:txBody>
      </p:sp>
      <p:sp>
        <p:nvSpPr>
          <p:cNvPr id="9" name="text9"/>
          <p:cNvSpPr>
            <a:spLocks noChangeArrowheads="1"/>
          </p:cNvSpPr>
          <p:nvPr/>
        </p:nvSpPr>
        <p:spPr>
          <a:xfrm>
            <a:off x="1536700" y="3070820"/>
            <a:ext cx="8966200" cy="565150"/>
          </a:xfrm>
          <a:prstGeom prst="rect">
            <a:avLst/>
          </a:prstGeom>
          <a:noFill/>
        </p:spPr>
        <p:txBody>
          <a:bodyPr wrap="square" anchor="t" lIns="0" tIns="0" rIns="0" bIns="0"/>
          <a:lstStyle/>
          <a:p>
            <a:pPr>
              <a:lnSpc>
                <a:spcPts val="2175"/>
              </a:lnSpc>
            </a:pPr>
            <a:r>
              <a:rPr lang="ru-RU" sz="1500">
                <a:solidFill>
                  <a:srgbClr val="FFFFFF"/>
                </a:solidFill>
                <a:latin typeface="Golos Text"/>
              </a:rPr>
              <a:t>Все четыре задачи выполнены: изучены готовые решения, собрано устройство, проведены испытания, подготовлена инструкция для кружка</a:t>
            </a:r>
          </a:p>
        </p:txBody>
      </p:sp>
      <p:sp>
        <p:nvSpPr>
          <p:cNvPr id="10" name="text10"/>
          <p:cNvSpPr>
            <a:spLocks noChangeArrowheads="1"/>
          </p:cNvSpPr>
          <p:nvPr/>
        </p:nvSpPr>
        <p:spPr>
          <a:xfrm>
            <a:off x="952500" y="3939183"/>
            <a:ext cx="533400" cy="317500"/>
          </a:xfrm>
          <a:prstGeom prst="rect">
            <a:avLst/>
          </a:prstGeom>
          <a:noFill/>
        </p:spPr>
        <p:txBody>
          <a:bodyPr wrap="square" anchor="t" lIns="0" tIns="0" rIns="0" bIns="0"/>
          <a:lstStyle/>
          <a:p>
            <a:pPr>
              <a:lnSpc>
                <a:spcPts val="2400"/>
              </a:lnSpc>
            </a:pPr>
            <a:r>
              <a:rPr lang="ru-RU" sz="2000" b="1">
                <a:solidFill>
                  <a:srgbClr val="517FBB"/>
                </a:solidFill>
                <a:latin typeface="JetBrains Mono"/>
              </a:rPr>
              <a:t>03</a:t>
            </a:r>
          </a:p>
        </p:txBody>
      </p:sp>
      <p:sp>
        <p:nvSpPr>
          <p:cNvPr id="11" name="text11"/>
          <p:cNvSpPr>
            <a:spLocks noChangeArrowheads="1"/>
          </p:cNvSpPr>
          <p:nvPr/>
        </p:nvSpPr>
        <p:spPr>
          <a:xfrm>
            <a:off x="1536700" y="3934420"/>
            <a:ext cx="8966200" cy="565150"/>
          </a:xfrm>
          <a:prstGeom prst="rect">
            <a:avLst/>
          </a:prstGeom>
          <a:noFill/>
        </p:spPr>
        <p:txBody>
          <a:bodyPr wrap="square" anchor="t" lIns="0" tIns="0" rIns="0" bIns="0"/>
          <a:lstStyle/>
          <a:p>
            <a:pPr>
              <a:lnSpc>
                <a:spcPts val="2175"/>
              </a:lnSpc>
            </a:pPr>
            <a:r>
              <a:rPr lang="ru-RU" sz="1500">
                <a:solidFill>
                  <a:srgbClr val="FFFFFF"/>
                </a:solidFill>
                <a:latin typeface="Golos Text"/>
              </a:rPr>
              <a:t>Опытный горшок: влажность 39–47 % (средняя 43 %), расход 2,7 л; контрольный: 21–52 % (средняя 35 %), расход 4,6 л — за 21 день ни одно растение не потеряло вид</a:t>
            </a:r>
          </a:p>
        </p:txBody>
      </p:sp>
      <p:sp>
        <p:nvSpPr>
          <p:cNvPr id="12" name="text12"/>
          <p:cNvSpPr>
            <a:spLocks noChangeArrowheads="1"/>
          </p:cNvSpPr>
          <p:nvPr/>
        </p:nvSpPr>
        <p:spPr>
          <a:xfrm>
            <a:off x="952500" y="4802783"/>
            <a:ext cx="533400" cy="317500"/>
          </a:xfrm>
          <a:prstGeom prst="rect">
            <a:avLst/>
          </a:prstGeom>
          <a:noFill/>
        </p:spPr>
        <p:txBody>
          <a:bodyPr wrap="square" anchor="t" lIns="0" tIns="0" rIns="0" bIns="0"/>
          <a:lstStyle/>
          <a:p>
            <a:pPr>
              <a:lnSpc>
                <a:spcPts val="2400"/>
              </a:lnSpc>
            </a:pPr>
            <a:r>
              <a:rPr lang="ru-RU" sz="2000" b="1">
                <a:solidFill>
                  <a:srgbClr val="517FBB"/>
                </a:solidFill>
                <a:latin typeface="JetBrains Mono"/>
              </a:rPr>
              <a:t>04</a:t>
            </a:r>
          </a:p>
        </p:txBody>
      </p:sp>
      <p:sp>
        <p:nvSpPr>
          <p:cNvPr id="13" name="text13"/>
          <p:cNvSpPr>
            <a:spLocks noChangeArrowheads="1"/>
          </p:cNvSpPr>
          <p:nvPr/>
        </p:nvSpPr>
        <p:spPr>
          <a:xfrm>
            <a:off x="1536700" y="4798020"/>
            <a:ext cx="8966200" cy="565150"/>
          </a:xfrm>
          <a:prstGeom prst="rect">
            <a:avLst/>
          </a:prstGeom>
          <a:noFill/>
        </p:spPr>
        <p:txBody>
          <a:bodyPr wrap="square" anchor="t" lIns="0" tIns="0" rIns="0" bIns="0"/>
          <a:lstStyle/>
          <a:p>
            <a:pPr>
              <a:lnSpc>
                <a:spcPts val="2175"/>
              </a:lnSpc>
            </a:pPr>
            <a:r>
              <a:rPr lang="ru-RU" sz="1500">
                <a:solidFill>
                  <a:srgbClr val="FFFFFF"/>
                </a:solidFill>
                <a:latin typeface="Golos Text"/>
              </a:rPr>
              <a:t>Ограничение: испытания проведены на одном виде растения и только три недели — переносить результат на другие культуры без проверки нельзя</a:t>
            </a:r>
          </a:p>
        </p:txBody>
      </p:sp>
      <p:sp>
        <p:nvSpPr>
          <p:cNvPr id="14" name="text14"/>
          <p:cNvSpPr>
            <a:spLocks noChangeArrowheads="1"/>
          </p:cNvSpPr>
          <p:nvPr/>
        </p:nvSpPr>
        <p:spPr>
          <a:xfrm>
            <a:off x="127000" y="6464300"/>
            <a:ext cx="11303000" cy="165100"/>
          </a:xfrm>
          <a:prstGeom prst="rect">
            <a:avLst/>
          </a:prstGeom>
          <a:noFill/>
        </p:spPr>
        <p:txBody>
          <a:bodyPr wrap="square" anchor="t" lIns="0" tIns="0" rIns="0" bIns="0"/>
          <a:lstStyle/>
          <a:p>
            <a:pPr algn="r">
              <a:lnSpc>
                <a:spcPts val="1200"/>
              </a:lnSpc>
            </a:pPr>
            <a:r>
              <a:rPr lang="ru-RU" sz="1000">
                <a:solidFill>
                  <a:srgbClr val="647C98"/>
                </a:solidFill>
                <a:latin typeface="JetBrains Mono"/>
              </a:rPr>
              <a:t>Испытания: сентябрь 2026 года, 21 день</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E335C"/>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card3"/>
          <p:cNvSpPr/>
          <p:nvPr/>
        </p:nvSpPr>
        <p:spPr>
          <a:xfrm>
            <a:off x="762000" y="4311650"/>
            <a:ext cx="3073400" cy="901700"/>
          </a:xfrm>
          <a:prstGeom prst="roundRect">
            <a:avLst>
              <a:gd name="adj" fmla="val 2112"/>
            </a:avLst>
          </a:prstGeom>
          <a:noFill/>
          <a:ln w="6350" cap="flat">
            <a:solidFill>
              <a:srgbClr val="173C68"/>
            </a:solidFill>
          </a:ln>
        </p:spPr>
      </p:sp>
      <p:sp>
        <p:nvSpPr>
          <p:cNvPr id="4" name="card4"/>
          <p:cNvSpPr/>
          <p:nvPr/>
        </p:nvSpPr>
        <p:spPr>
          <a:xfrm>
            <a:off x="3987800" y="4311650"/>
            <a:ext cx="3073400" cy="901700"/>
          </a:xfrm>
          <a:prstGeom prst="roundRect">
            <a:avLst>
              <a:gd name="adj" fmla="val 2112"/>
            </a:avLst>
          </a:prstGeom>
          <a:noFill/>
          <a:ln w="6350" cap="flat">
            <a:solidFill>
              <a:srgbClr val="173C68"/>
            </a:solidFill>
          </a:ln>
        </p:spPr>
      </p:sp>
      <p:sp>
        <p:nvSpPr>
          <p:cNvPr id="5" name="card5"/>
          <p:cNvSpPr/>
          <p:nvPr/>
        </p:nvSpPr>
        <p:spPr>
          <a:xfrm>
            <a:off x="7213600" y="4311650"/>
            <a:ext cx="3073400" cy="901700"/>
          </a:xfrm>
          <a:prstGeom prst="roundRect">
            <a:avLst>
              <a:gd name="adj" fmla="val 2112"/>
            </a:avLst>
          </a:prstGeom>
          <a:noFill/>
          <a:ln w="6350" cap="flat">
            <a:solidFill>
              <a:srgbClr val="173C68"/>
            </a:solidFill>
          </a:ln>
        </p:spPr>
      </p:sp>
      <p:sp>
        <p:nvSpPr>
          <p:cNvPr id="6" name="card6"/>
          <p:cNvSpPr/>
          <p:nvPr/>
        </p:nvSpPr>
        <p:spPr>
          <a:xfrm>
            <a:off x="177800" y="177800"/>
            <a:ext cx="11836400" cy="6502400"/>
          </a:xfrm>
          <a:prstGeom prst="rect">
            <a:avLst/>
          </a:prstGeom>
          <a:noFill/>
          <a:ln w="6350" cap="flat">
            <a:solidFill>
              <a:srgbClr val="DBE8F6">
                <a:alpha val="21961"/>
              </a:srgbClr>
            </a:solidFill>
          </a:ln>
        </p:spPr>
      </p:sp>
      <p:sp>
        <p:nvSpPr>
          <p:cNvPr id="7" name="text7"/>
          <p:cNvSpPr>
            <a:spLocks noChangeArrowheads="1"/>
          </p:cNvSpPr>
          <p:nvPr/>
        </p:nvSpPr>
        <p:spPr>
          <a:xfrm>
            <a:off x="762000" y="1644650"/>
            <a:ext cx="11303000" cy="180340"/>
          </a:xfrm>
          <a:prstGeom prst="rect">
            <a:avLst/>
          </a:prstGeom>
          <a:noFill/>
        </p:spPr>
        <p:txBody>
          <a:bodyPr wrap="square" anchor="t" lIns="0" tIns="0" rIns="0" bIns="0"/>
          <a:lstStyle/>
          <a:p>
            <a:pPr>
              <a:lnSpc>
                <a:spcPts val="1320"/>
              </a:lnSpc>
            </a:pPr>
            <a:r>
              <a:rPr lang="ru-RU" sz="1100" cap="all" spc="198">
                <a:solidFill>
                  <a:srgbClr val="517FBB"/>
                </a:solidFill>
                <a:latin typeface="JetBrains Mono"/>
              </a:rPr>
              <a:t>Завершение</a:t>
            </a:r>
          </a:p>
        </p:txBody>
      </p:sp>
      <p:sp>
        <p:nvSpPr>
          <p:cNvPr id="8" name="text8"/>
          <p:cNvSpPr>
            <a:spLocks noChangeArrowheads="1"/>
          </p:cNvSpPr>
          <p:nvPr/>
        </p:nvSpPr>
        <p:spPr>
          <a:xfrm>
            <a:off x="762000" y="1885950"/>
            <a:ext cx="11303000" cy="901700"/>
          </a:xfrm>
          <a:prstGeom prst="rect">
            <a:avLst/>
          </a:prstGeom>
          <a:noFill/>
        </p:spPr>
        <p:txBody>
          <a:bodyPr wrap="square" anchor="t" lIns="0" tIns="0" rIns="0" bIns="0"/>
          <a:lstStyle/>
          <a:p>
            <a:pPr>
              <a:lnSpc>
                <a:spcPts val="7000"/>
              </a:lnSpc>
            </a:pPr>
            <a:r>
              <a:rPr lang="ru-RU" sz="7000" b="1" spc="-209">
                <a:solidFill>
                  <a:srgbClr val="FFFFFF"/>
                </a:solidFill>
                <a:latin typeface="JetBrains Mono"/>
              </a:rPr>
              <a:t>Спасибо за внимание!</a:t>
            </a:r>
          </a:p>
        </p:txBody>
      </p:sp>
      <p:sp>
        <p:nvSpPr>
          <p:cNvPr id="9" name="text9"/>
          <p:cNvSpPr>
            <a:spLocks noChangeArrowheads="1"/>
          </p:cNvSpPr>
          <p:nvPr/>
        </p:nvSpPr>
        <p:spPr>
          <a:xfrm>
            <a:off x="762000" y="2917825"/>
            <a:ext cx="6375400" cy="869950"/>
          </a:xfrm>
          <a:prstGeom prst="rect">
            <a:avLst/>
          </a:prstGeom>
          <a:noFill/>
        </p:spPr>
        <p:txBody>
          <a:bodyPr wrap="square" anchor="t" lIns="0" tIns="0" rIns="0" bIns="0"/>
          <a:lstStyle/>
          <a:p>
            <a:pPr>
              <a:lnSpc>
                <a:spcPts val="2250"/>
              </a:lnSpc>
            </a:pPr>
            <a:r>
              <a:rPr lang="ru-RU" sz="1500">
                <a:solidFill>
                  <a:srgbClr val="9EADC0"/>
                </a:solidFill>
                <a:latin typeface="Golos Text"/>
              </a:rPr>
              <a:t>Продукт готов: устройство работает в кабинете биологии. Ёмкость 5 л — около 5 недель автономно. Инструкция на 6 страниц — для кружка.</a:t>
            </a:r>
          </a:p>
        </p:txBody>
      </p:sp>
      <p:sp>
        <p:nvSpPr>
          <p:cNvPr id="10" name="text10"/>
          <p:cNvSpPr>
            <a:spLocks noChangeArrowheads="1"/>
          </p:cNvSpPr>
          <p:nvPr/>
        </p:nvSpPr>
        <p:spPr>
          <a:xfrm>
            <a:off x="1022350" y="4546600"/>
            <a:ext cx="3177032" cy="134620"/>
          </a:xfrm>
          <a:prstGeom prst="rect">
            <a:avLst/>
          </a:prstGeom>
          <a:noFill/>
        </p:spPr>
        <p:txBody>
          <a:bodyPr wrap="square" anchor="t" lIns="0" tIns="0" rIns="0" bIns="0"/>
          <a:lstStyle/>
          <a:p>
            <a:pPr>
              <a:lnSpc>
                <a:spcPts val="960"/>
              </a:lnSpc>
            </a:pPr>
            <a:r>
              <a:rPr lang="ru-RU" sz="800" cap="all" spc="112">
                <a:solidFill>
                  <a:srgbClr val="9EADC0"/>
                </a:solidFill>
                <a:latin typeface="JetBrains Mono"/>
              </a:rPr>
              <a:t>Продукт</a:t>
            </a:r>
          </a:p>
        </p:txBody>
      </p:sp>
      <p:sp>
        <p:nvSpPr>
          <p:cNvPr id="11" name="text11"/>
          <p:cNvSpPr>
            <a:spLocks noChangeArrowheads="1"/>
          </p:cNvSpPr>
          <p:nvPr/>
        </p:nvSpPr>
        <p:spPr>
          <a:xfrm>
            <a:off x="1022350" y="4767580"/>
            <a:ext cx="3063240" cy="218440"/>
          </a:xfrm>
          <a:prstGeom prst="rect">
            <a:avLst/>
          </a:prstGeom>
          <a:noFill/>
        </p:spPr>
        <p:txBody>
          <a:bodyPr wrap="square" anchor="t" lIns="0" tIns="0" rIns="0" bIns="0"/>
          <a:lstStyle/>
          <a:p>
            <a:pPr>
              <a:lnSpc>
                <a:spcPts val="1620"/>
              </a:lnSpc>
            </a:pPr>
            <a:r>
              <a:rPr lang="ru-RU" sz="1350" b="1">
                <a:solidFill>
                  <a:srgbClr val="FFFFFF"/>
                </a:solidFill>
                <a:latin typeface="Golos Text"/>
              </a:rPr>
              <a:t>Устройство в кабинете</a:t>
            </a:r>
          </a:p>
        </p:txBody>
      </p:sp>
      <p:sp>
        <p:nvSpPr>
          <p:cNvPr id="12" name="text12"/>
          <p:cNvSpPr>
            <a:spLocks noChangeArrowheads="1"/>
          </p:cNvSpPr>
          <p:nvPr/>
        </p:nvSpPr>
        <p:spPr>
          <a:xfrm>
            <a:off x="4248150" y="4546600"/>
            <a:ext cx="3177032" cy="134620"/>
          </a:xfrm>
          <a:prstGeom prst="rect">
            <a:avLst/>
          </a:prstGeom>
          <a:noFill/>
        </p:spPr>
        <p:txBody>
          <a:bodyPr wrap="square" anchor="t" lIns="0" tIns="0" rIns="0" bIns="0"/>
          <a:lstStyle/>
          <a:p>
            <a:pPr>
              <a:lnSpc>
                <a:spcPts val="960"/>
              </a:lnSpc>
            </a:pPr>
            <a:r>
              <a:rPr lang="ru-RU" sz="800" cap="all" spc="112">
                <a:solidFill>
                  <a:srgbClr val="9EADC0"/>
                </a:solidFill>
                <a:latin typeface="JetBrains Mono"/>
              </a:rPr>
              <a:t>Инструкция</a:t>
            </a:r>
          </a:p>
        </p:txBody>
      </p:sp>
      <p:sp>
        <p:nvSpPr>
          <p:cNvPr id="13" name="text13"/>
          <p:cNvSpPr>
            <a:spLocks noChangeArrowheads="1"/>
          </p:cNvSpPr>
          <p:nvPr/>
        </p:nvSpPr>
        <p:spPr>
          <a:xfrm>
            <a:off x="4248150" y="4767580"/>
            <a:ext cx="3063240" cy="218440"/>
          </a:xfrm>
          <a:prstGeom prst="rect">
            <a:avLst/>
          </a:prstGeom>
          <a:noFill/>
        </p:spPr>
        <p:txBody>
          <a:bodyPr wrap="square" anchor="t" lIns="0" tIns="0" rIns="0" bIns="0"/>
          <a:lstStyle/>
          <a:p>
            <a:pPr>
              <a:lnSpc>
                <a:spcPts val="1620"/>
              </a:lnSpc>
            </a:pPr>
            <a:r>
              <a:rPr lang="ru-RU" sz="1350" b="1">
                <a:solidFill>
                  <a:srgbClr val="FFFFFF"/>
                </a:solidFill>
                <a:latin typeface="Golos Text"/>
              </a:rPr>
              <a:t>6 страниц, для кружка</a:t>
            </a:r>
          </a:p>
        </p:txBody>
      </p:sp>
      <p:sp>
        <p:nvSpPr>
          <p:cNvPr id="14" name="text14"/>
          <p:cNvSpPr>
            <a:spLocks noChangeArrowheads="1"/>
          </p:cNvSpPr>
          <p:nvPr/>
        </p:nvSpPr>
        <p:spPr>
          <a:xfrm>
            <a:off x="7473950" y="4546600"/>
            <a:ext cx="3177032" cy="134620"/>
          </a:xfrm>
          <a:prstGeom prst="rect">
            <a:avLst/>
          </a:prstGeom>
          <a:noFill/>
        </p:spPr>
        <p:txBody>
          <a:bodyPr wrap="square" anchor="t" lIns="0" tIns="0" rIns="0" bIns="0"/>
          <a:lstStyle/>
          <a:p>
            <a:pPr>
              <a:lnSpc>
                <a:spcPts val="960"/>
              </a:lnSpc>
            </a:pPr>
            <a:r>
              <a:rPr lang="ru-RU" sz="800" cap="all" spc="112">
                <a:solidFill>
                  <a:srgbClr val="9EADC0"/>
                </a:solidFill>
                <a:latin typeface="JetBrains Mono"/>
              </a:rPr>
              <a:t>Автономность</a:t>
            </a:r>
          </a:p>
        </p:txBody>
      </p:sp>
      <p:sp>
        <p:nvSpPr>
          <p:cNvPr id="15" name="text15"/>
          <p:cNvSpPr>
            <a:spLocks noChangeArrowheads="1"/>
          </p:cNvSpPr>
          <p:nvPr/>
        </p:nvSpPr>
        <p:spPr>
          <a:xfrm>
            <a:off x="7473950" y="4767580"/>
            <a:ext cx="3063240" cy="218440"/>
          </a:xfrm>
          <a:prstGeom prst="rect">
            <a:avLst/>
          </a:prstGeom>
          <a:noFill/>
        </p:spPr>
        <p:txBody>
          <a:bodyPr wrap="square" anchor="t" lIns="0" tIns="0" rIns="0" bIns="0"/>
          <a:lstStyle/>
          <a:p>
            <a:pPr>
              <a:lnSpc>
                <a:spcPts val="1620"/>
              </a:lnSpc>
            </a:pPr>
            <a:r>
              <a:rPr lang="ru-RU" sz="1350" b="1">
                <a:solidFill>
                  <a:srgbClr val="FFFFFF"/>
                </a:solidFill>
                <a:latin typeface="Golos Text"/>
              </a:rPr>
              <a:t>5 л ≈ 5 недель</a:t>
            </a:r>
          </a:p>
        </p:txBody>
      </p:sp>
    </p:spTree>
  </p:cSld>
  <p:clrMapOvr>
    <a:masterClrMapping/>
  </p:clrMapOvr>
</p:sld>
</file>

<file path=ppt/theme/theme1.xml><?xml version="1.0" encoding="utf-8"?>
<a:theme xmlns:a="http://schemas.openxmlformats.org/drawingml/2006/main" name="slaida">
  <a:themeElements>
    <a:clrScheme name="slaida">
      <a:dk1>
        <a:srgbClr val="1C1C1C"/>
      </a:dk1>
      <a:lt1>
        <a:srgbClr val="FFFFFF"/>
      </a:lt1>
      <a:dk2>
        <a:srgbClr val="44546A"/>
      </a:dk2>
      <a:lt2>
        <a:srgbClr val="E7E6E6"/>
      </a:lt2>
      <a:accent1>
        <a:srgbClr val="2F6BFF"/>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slaida">
      <a:majorFont>
        <a:latin typeface="Calibri Light"/>
        <a:ea typeface=""/>
        <a:cs typeface=""/>
      </a:majorFont>
      <a:minorFont>
        <a:latin typeface="Calibri"/>
        <a:ea typeface=""/>
        <a:cs typeface=""/>
      </a:minorFont>
    </a:fontScheme>
    <a:fmtScheme name="slaida">
      <a:fillStyleLst>
        <a:solidFill>
          <a:schemeClr val="phClr"/>
        </a:solidFill>
        <a:solidFill>
          <a:schemeClr val="phClr"/>
        </a:solidFill>
        <a:solidFill>
          <a:schemeClr val="phClr"/>
        </a:solidFill>
      </a:fillStyleLst>
      <a:lnStyleLst>
        <a:ln w="6350">
          <a:solidFill>
            <a:schemeClr val="phClr"/>
          </a:solidFill>
        </a:ln>
        <a:ln w="12700">
          <a:solidFill>
            <a:schemeClr val="phClr"/>
          </a:solidFill>
        </a:ln>
        <a:ln w="19050">
          <a:solidFill>
            <a:schemeClr val="phClr"/>
          </a:solidFill>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theme/theme2.xml><?xml version="1.0" encoding="utf-8"?>
<a:theme xmlns:a="http://schemas.openxmlformats.org/drawingml/2006/main" name="slaida">
  <a:themeElements>
    <a:clrScheme name="slaida">
      <a:dk1>
        <a:srgbClr val="1C1C1C"/>
      </a:dk1>
      <a:lt1>
        <a:srgbClr val="FFFFFF"/>
      </a:lt1>
      <a:dk2>
        <a:srgbClr val="44546A"/>
      </a:dk2>
      <a:lt2>
        <a:srgbClr val="E7E6E6"/>
      </a:lt2>
      <a:accent1>
        <a:srgbClr val="2F6BFF"/>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slaida">
      <a:majorFont>
        <a:latin typeface="Calibri Light"/>
        <a:ea typeface=""/>
        <a:cs typeface=""/>
      </a:majorFont>
      <a:minorFont>
        <a:latin typeface="Calibri"/>
        <a:ea typeface=""/>
        <a:cs typeface=""/>
      </a:minorFont>
    </a:fontScheme>
    <a:fmtScheme name="slaida">
      <a:fillStyleLst>
        <a:solidFill>
          <a:schemeClr val="phClr"/>
        </a:solidFill>
        <a:solidFill>
          <a:schemeClr val="phClr"/>
        </a:solidFill>
        <a:solidFill>
          <a:schemeClr val="phClr"/>
        </a:solidFill>
      </a:fillStyleLst>
      <a:lnStyleLst>
        <a:ln w="6350">
          <a:solidFill>
            <a:schemeClr val="phClr"/>
          </a:solidFill>
        </a:ln>
        <a:ln w="12700">
          <a:solidFill>
            <a:schemeClr val="phClr"/>
          </a:solidFill>
        </a:ln>
        <a:ln w="19050">
          <a:solidFill>
            <a:schemeClr val="phClr"/>
          </a:solidFill>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Properties xmlns="http://schemas.openxmlformats.org/officeDocument/2006/extended-properties" xmlns:vt="http://schemas.openxmlformats.org/officeDocument/2006/docPropsVTypes">
  <Application>Слайда</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Индивидуальный проект «Автоматический полив растений в кабинете биологии»</dc:title>
  <dc:creator>Слайда</dc:creator>
</cp:coreProperties>
</file>