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  <p:sldId id="266" r:id="rId111"/>
    <p:sldId id="267" r:id="rId112"/>
  </p:sldIdLst>
  <p:sldSz cx="12192000" cy="6858000"/>
  <p:notesSz cx="6858000" cy="9144000"/>
  <p:embeddedFontLst>
    <p:embeddedFont>
      <p:font typeface="Golos Text"/>
      <p:regular r:id="rIdFont0"/>
      <p:bold r:id="rIdFont1"/>
    </p:embeddedFont>
    <p:embeddedFont>
      <p:font typeface="Lora"/>
      <p:regular r:id="rIdFont4"/>
      <p:bold r:id="rIdFont5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111" Type="http://schemas.openxmlformats.org/officeDocument/2006/relationships/slide" Target="slides/slide11.xml"/><Relationship Id="rId112" Type="http://schemas.openxmlformats.org/officeDocument/2006/relationships/slide" Target="slides/slide12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Relationship Id="rIdFont4" Type="http://schemas.openxmlformats.org/officeDocument/2006/relationships/font" Target="fonts/font5.fntdata"/><Relationship Id="rIdFont5" Type="http://schemas.openxmlformats.org/officeDocument/2006/relationships/font" Target="fonts/font6.fntdata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1F5FA8"/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rgbClr val="81A1C9"/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rgbClr val="2A4669"/>
              </a:solidFill>
              <a:ln>
                <a:noFill/>
              </a:ln>
            </c:spPr>
          </c:dPt>
          <c:dLbls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Sheet1!$A$2:$A$4</c:f>
              <c:strCache>
                <c:ptCount val="3"/>
                <c:pt idx="0">
                  <c:v>Стенд с расписанием</c:v>
                </c:pt>
                <c:pt idx="1">
                  <c:v>Чат класса и одноклассники</c:v>
                </c:pt>
                <c:pt idx="2">
                  <c:v>Свой телефон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48</c:v>
                </c:pt>
                <c:pt idx="1">
                  <c:v>38</c:v>
                </c:pt>
                <c:pt idx="2">
                  <c:v>26</c:v>
                </c:pt>
              </c:numCache>
            </c:numRef>
          </c:val>
        </c:ser>
        <c:firstSliceAng val="0"/>
        <c:holeSize val="70"/>
      </c:doughnutChart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400">
          <a:solidFill>
            <a:srgbClr val="706C67"/>
          </a:solidFill>
          <a:latin typeface="+mn-lt"/>
        </a:defRPr>
      </a:pPr>
      <a:endParaRPr lang="ru-RU"/>
    </a:p>
  </c:tx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1F5FA8"/>
            </a:solidFill>
            <a:ln>
              <a:noFill/>
            </a:ln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2A2622"/>
                        </a:solidFill>
                        <a:latin typeface="+mn-lt"/>
                      </a:rPr>
                      <a:t>3 мин 40 с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2A2622"/>
                        </a:solidFill>
                        <a:latin typeface="+mn-lt"/>
                      </a:rPr>
                      <a:t>50 с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Sheet1!$A$2:$A$3</c:f>
              <c:strCache>
                <c:ptCount val="2"/>
                <c:pt idx="0">
                  <c:v>До сайта (поиск вручную)</c:v>
                </c:pt>
                <c:pt idx="1">
                  <c:v>После сайта (справочник)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220</c:v>
                </c:pt>
                <c:pt idx="1">
                  <c:v>50</c:v>
                </c:pt>
              </c:numCache>
            </c:numRef>
          </c:val>
        </c:ser>
        <c:gapWidth val="60"/>
        <c:axId val="101"/>
        <c:axId val="102"/>
      </c:barChart>
      <c:catAx>
        <c:axId val="101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rgbClr val="2A2622"/>
                </a:solidFill>
                <a:latin typeface="+mn-lt"/>
              </a:defRPr>
            </a:pPr>
            <a:endParaRPr lang="ru-RU"/>
          </a:p>
        </c:txPr>
        <c:crossAx val="102"/>
      </c:catAx>
      <c:valAx>
        <c:axId val="102"/>
        <c:scaling>
          <c:orientation val="minMax"/>
        </c:scaling>
        <c:delete val="1"/>
        <c:axPos val="b"/>
        <c:majorTickMark val="none"/>
        <c:minorTickMark val="none"/>
        <c:tickLblPos val="none"/>
        <c:crossAx val="101"/>
      </c:valAx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600">
          <a:solidFill>
            <a:srgbClr val="706C67"/>
          </a:solidFill>
          <a:latin typeface="+mn-lt"/>
        </a:defRPr>
      </a:pPr>
      <a:endParaRPr lang="ru-RU"/>
    </a:p>
  </c:txPr>
</c:chartSpace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Добрый день, уважаемая комиссия. Меня зовут Артём Кузнецов, я ученик 9 «Б» класса, и представляю итоговый индивидуальный проект «Что где в школе» — школьный сайт-справочник. Идея простая: собрать расписание, кабинеты, кружки и контакты в одном месте, чтобы не искать их по разным источникам. Работа велась с сентября 2025 по апрель 2026 года под руководством учителя информатики Ирины Соколовой. Начну с того, с какой проблемы всё началось.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Давайте честно посмотрим, как мы сейчас узнаём расписание и где искать нужный кабинет. Первый способ — бумажный листок на стенде: он виден только в школе, а дома к нему не подойти. Второй — спросить у одноклассников: быстро, но ответ бывает неточным, особенно если расписание поменяли. Третий — чат класса, где нужное сообщение тонет среди сотни других. Получается, что информация есть, но лежит в разных местах, и на поиск уходит время. Именно это неудобство и стало отправной точкой моего проекта.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Мы опросили 112 учеников 7–9 классов и спросили, как они ищут расписание и кабинеты. Картина получилась показательная: почти половина — 43% — по-прежнему смотрит на стенд с расписанием в коридоре, треть спрашивает в чате класса или у одноклассников, и только 23% лезут за этим в свой телефон. При этом 78 человек из 112, то есть около 70%, ищут расписание чаще одного раза в неделю. Получается, потребность массовая и постоянная, а удобного единого места для ответа нет. Именно из этого противоречия и выросла тема проекта.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Цель проекта я сформулировал так: собрать расписание, кабинеты, кружки и контакты школы в один справочник, который открывается с телефона. Чтобы к ней прийти, я разбил работу на четыре задачи. Сначала нужно было понять, как ученики ищут информацию сейчас, — иначе непонятно, что именно улучшать. Потом собрать данные по школе, затем сделать сам сайт-справочник и в конце проверить его на учениках и измерить результат. Каждая задача даёт свой конкретный итог, и по ним же я буду отчитываться в выводах.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Прежде чем что-то делать, я разобрался, как в школе ищут расписание и кабинеты сейчас. Способов три: бумажное расписание на стенде, чат класса и сам классный руководитель. Стенд не посмотреть из дома и он обновляется вручную, в чате нужные сообщения тонут в переписке, а к учителю надо специально дойти и спросить. Получается, что единого места, где всё сразу, в школе нет — именно эту пустоту и должен закрыть мой проект.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Работа над проектом заняла весь учебный год — с сентября 2025 по апрель 2026. Начал я с опроса 112 учеников 7–9 классов: нужно было понять, как ребята ищут расписание и кабинеты и что им мешает. Осенью собирал материалы — расписание, номера кабинетов, кружки и контакты. Зимой собрал сайт из 5 разделов и 38 карточек. В феврале и марте 24 ученика тестировали справочник, и я замерял время поиска. В апреле внёс правки и подготовил всё к сегодняшней защите.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Справочник собран из пяти разделов: расписание уроков, кабинеты, кружки и секции, контакты и частые вопросы. Всего в нём 38 карточек, и в каждой — короткая понятная подпись, без лишнего текста. Я специально делал страницы лёгкими, чтобы они открывались с телефона за пару секунд. Именно из-за телефона и строилась вся структура: ученик достаёт его в коридоре и хочет увидеть ответ сразу. Дальше расскажу, как мы проверяли, что по справочнику действительно удобно искать.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Чтобы понять, стало ли удобнее, мы не полагались на мнение — мы замеряли. Каждому участнику давали одно и то же задание: найти нужный кабинет и время урока. Сначала он искал старым способом, потом — на нашем сайте, а время мы засекали секундомером. В тесте участвовали 24 ученика, и каждый проходил оба замера. Так мы получили сравнимые цифры, которые увидим на следующем слайде.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Здесь я сравниваю, сколько времени уходило на поиск расписания до появления справочника и сколько — после. До сайта ученик тратил в среднем 3 минуты 40 секунд: нужно было найти бумажное расписание, дождаться перемены или спросить у одноклассников. После запуска справочника то же самое занимает 50 секунд. Получается, что поиск ускорился в 4,4 раза — более чем вчетверо. Важно, что все 24 участника теста нашли нужное с первого раза, без подсказок. Именно этот замер и стал главным доказательством, что проект решает поставленную задачу.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По ходу работы мы столкнулись с тремя трудностями. Первая — данные о кабинетах менялись, и карточки устаревали: мы договорились, кто и когда их обновляет. Вторая — расписание плохо читалось с телефона, поэтому мы сделали крупный шрифт и карточки вместо длинного списка. Третья — часть учеников не находила нужный раздел, и мы переделали меню и названия. Каждую проблему решали не наугад, а после того, как видели её на тестировании. Это научило нас проверять решения на реальных пользователях.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Главный вывод: все четыре задачи, которые я ставил в начале работы, выполнены. Справочник собран полностью — 5 разделов и 38 карточек, и он реально работает. Самое наглядное — время поиска: до сайта ребята тратили в среднем 3 минуты 40 секунд, а после — всего 50 секунд. Кроме самого сайта я научился проводить опрос, обрабатывать данные и проверять результат на пользователях. Именно эти навыки, а не только готовый справочник, я считаю своим главным результатом.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 этом мой доклад закончен. В следующем, 2026/2027 учебном году я планирую поддерживать справочник: обновлять расписание каждую четверть и добавлять новые карточки, когда в школе что-то меняется. Спасибо комиссии за внимание — я готов ответить на ваши вопросы.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faf280667b82cd37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64df18987a668c23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2f4df1e512ea5814.png"/><Relationship Id="rIdChart0" Type="http://schemas.openxmlformats.org/officeDocument/2006/relationships/chart" Target="../charts/char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c067c5cc2dd2a8e8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df3a7a0b97e72cb9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a5934316e70f07f1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c067c5cc2dd2a8e8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834338b8f60f2638.png"/><Relationship Id="rId4" Type="http://schemas.openxmlformats.org/officeDocument/2006/relationships/image" Target="../media/ma513e4132b80b2b9.png"/><Relationship Id="rId5" Type="http://schemas.openxmlformats.org/officeDocument/2006/relationships/image" Target="../media/m10f6cd0c34d42928.svg"/><Relationship Id="rId6" Type="http://schemas.openxmlformats.org/officeDocument/2006/relationships/image" Target="../media/m2f44e6cb2cd516e4.png"/><Relationship Id="rId7" Type="http://schemas.openxmlformats.org/officeDocument/2006/relationships/image" Target="../media/m10f6cd0c34d42928.sv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2f4df1e512ea5814.png"/><Relationship Id="rIdChart0" Type="http://schemas.openxmlformats.org/officeDocument/2006/relationships/chart" Target="../charts/char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c067c5cc2dd2a8e8.png"/><Relationship Id="rId4" Type="http://schemas.openxmlformats.org/officeDocument/2006/relationships/image" Target="../media/m5c650b7571e8eafd.png"/><Relationship Id="rId5" Type="http://schemas.openxmlformats.org/officeDocument/2006/relationships/image" Target="../media/m269dfae418f33039.sv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mc5dc1f83d4be3fb9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m2f4df1e512ea58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1F5FA8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1155700" y="635000"/>
            <a:ext cx="1391761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2A2622"/>
                </a:solidFill>
                <a:latin typeface="Golos Text"/>
              </a:rPr>
              <a:t>Школа № 14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1437779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1F5FA8"/>
                </a:solidFill>
                <a:latin typeface="Golos Text"/>
              </a:rPr>
              <a:t>Итоговый индивидуальный проект · 9 класс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1717179"/>
            <a:ext cx="9423400" cy="217279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spc="-53">
                <a:solidFill>
                  <a:srgbClr val="2A2622"/>
                </a:solidFill>
                <a:latin typeface="Lora"/>
              </a:rPr>
              <a:t>Школьный сайт-справочник «Что где в школе»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3959820"/>
            <a:ext cx="70104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706C67"/>
                </a:solidFill>
                <a:latin typeface="Golos Text"/>
              </a:rPr>
              <a:t>Расписание, кабинеты, кружки и контакты — в одном месте. Проект выполнен в 2025/2026 учебном году и представлен к защите в мае 2026 года.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5695950"/>
            <a:ext cx="3449638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706C67"/>
                </a:solidFill>
                <a:latin typeface="Golos Text"/>
              </a:rPr>
              <a:t>Автор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5892800"/>
            <a:ext cx="2840038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 b="1">
                <a:solidFill>
                  <a:srgbClr val="2A2622"/>
                </a:solidFill>
                <a:latin typeface="Golos Text"/>
              </a:rPr>
              <a:t>Автор — Артём Кузнецов, 9 «Б» класс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3983038" y="5695950"/>
            <a:ext cx="4852789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706C67"/>
                </a:solidFill>
                <a:latin typeface="Golos Text"/>
              </a:rPr>
              <a:t>Роль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3983038" y="5892800"/>
            <a:ext cx="4243189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 b="1">
                <a:solidFill>
                  <a:srgbClr val="2A2622"/>
                </a:solidFill>
                <a:latin typeface="Golos Text"/>
              </a:rPr>
              <a:t>Руководитель — Ирина Соколова, учитель информатики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607227" y="5695950"/>
            <a:ext cx="3457773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706C67"/>
                </a:solidFill>
                <a:latin typeface="Golos Text"/>
              </a:rPr>
              <a:t>Аудитория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607227" y="5892800"/>
            <a:ext cx="2848173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 b="1">
                <a:solidFill>
                  <a:srgbClr val="2A2622"/>
                </a:solidFill>
                <a:latin typeface="Golos Text"/>
              </a:rPr>
              <a:t>Школа № 14 · 2025/2026 учебный год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17600" y="1670149"/>
            <a:ext cx="1067673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1F5FA8"/>
                </a:solidFill>
                <a:latin typeface="Golos Text"/>
              </a:rPr>
              <a:t>Проблема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864420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35">
                <a:solidFill>
                  <a:srgbClr val="2A2622"/>
                </a:solidFill>
                <a:latin typeface="Lora"/>
              </a:rPr>
              <a:t>Расписание и кабинеты искать неудобно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807990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F5FA8"/>
                </a:solidFill>
                <a:latin typeface="Golos Text"/>
              </a:rPr>
              <a:t>01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130570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Бумажный листок на стенде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3513435"/>
            <a:ext cx="3276600" cy="1069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Расписание висит в коридоре и доступно только в школе. Дома или по дороге узнать его нельзя, а изменения появляются на стенде с задержкой.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4470400" y="2807990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F5FA8"/>
                </a:solidFill>
                <a:latin typeface="Golos Text"/>
              </a:rPr>
              <a:t>02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470400" y="3130570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Расспросы одноклассников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470400" y="3513435"/>
            <a:ext cx="3276600" cy="1069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Проще спросить у друга, чем искать самому. Но ответ может быть неточным, а одноклассник не всегда рядом и не всегда знает про замену.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178800" y="2807990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F5FA8"/>
                </a:solidFill>
                <a:latin typeface="Golos Text"/>
              </a:rPr>
              <a:t>03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178800" y="3130570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Сообщения в чате класса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178800" y="3513435"/>
            <a:ext cx="3276600" cy="1069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В чате расписание теряется среди других сообщений. Нужную запись приходится листать вверх, и не факт, что она там есть.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4977567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Данные разбросаны по разным местам — нет одного места, куда можно заглянуть за минуту.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3937000" y="3306763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1F5FA8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3937000" y="3732213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81A1C9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3937000" y="4157663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2A4669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graphicFrame>
        <p:nvGraphicFramePr>
          <p:cNvPr id="7" name="chart7"/>
          <p:cNvGraphicFramePr/>
          <p:nvPr/>
        </p:nvGraphicFramePr>
        <p:xfrm>
          <a:off x="762000" y="2468563"/>
          <a:ext cx="26670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8" name="text8"/>
          <p:cNvSpPr>
            <a:spLocks noChangeArrowheads="1"/>
          </p:cNvSpPr>
          <p:nvPr/>
        </p:nvSpPr>
        <p:spPr>
          <a:xfrm>
            <a:off x="762000" y="1671638"/>
            <a:ext cx="11303000" cy="4794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34">
                <a:solidFill>
                  <a:srgbClr val="2A2622"/>
                </a:solidFill>
                <a:latin typeface="Lora"/>
              </a:rPr>
              <a:t>Как ученики 7–9 классов ищут расписание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724521" y="3319463"/>
            <a:ext cx="741958" cy="561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4320"/>
              </a:lnSpc>
            </a:pPr>
            <a:r>
              <a:rPr lang="ru-RU" sz="3600" b="1">
                <a:solidFill>
                  <a:srgbClr val="1F5FA8"/>
                </a:solidFill>
                <a:latin typeface="Lora"/>
              </a:rPr>
              <a:t>112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479550" y="3900488"/>
            <a:ext cx="1231900" cy="393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50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учеников опрошено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191000" y="3262313"/>
            <a:ext cx="73510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Стенд с расписанием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1021318" y="3246438"/>
            <a:ext cx="535682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F5FA8"/>
                </a:solidFill>
                <a:latin typeface="Lora"/>
              </a:rPr>
              <a:t>43%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4191000" y="3687763"/>
            <a:ext cx="73510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Чат класса и одноклассники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1021318" y="3671888"/>
            <a:ext cx="535682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F5FA8"/>
                </a:solidFill>
                <a:latin typeface="Lora"/>
              </a:rPr>
              <a:t>34%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191000" y="4113213"/>
            <a:ext cx="7353895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Свой телефон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1024195" y="4097338"/>
            <a:ext cx="532805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F5FA8"/>
                </a:solidFill>
                <a:latin typeface="Lora"/>
              </a:rPr>
              <a:t>23%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29E98"/>
                </a:solidFill>
                <a:latin typeface="Golos Text"/>
              </a:rPr>
              <a:t>Опрос учеников 7–9 классов, 112 респондентов, 2025/2026 учебный год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28961"/>
            <a:ext cx="52578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4" name="card4"/>
          <p:cNvSpPr/>
          <p:nvPr/>
        </p:nvSpPr>
        <p:spPr>
          <a:xfrm>
            <a:off x="6172200" y="1528961"/>
            <a:ext cx="52578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5" name="card5"/>
          <p:cNvSpPr/>
          <p:nvPr/>
        </p:nvSpPr>
        <p:spPr>
          <a:xfrm>
            <a:off x="762000" y="3825180"/>
            <a:ext cx="52578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6" name="card6"/>
          <p:cNvSpPr/>
          <p:nvPr/>
        </p:nvSpPr>
        <p:spPr>
          <a:xfrm>
            <a:off x="6172200" y="3825180"/>
            <a:ext cx="52578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117600" y="622300"/>
            <a:ext cx="1494869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1F5FA8"/>
                </a:solidFill>
                <a:latin typeface="Golos Text"/>
              </a:rPr>
              <a:t>Цель и задачи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69592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Цель проекта и четыре задачи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1814711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5FA8"/>
                </a:solidFill>
                <a:latin typeface="Golos Text"/>
              </a:rPr>
              <a:t>01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2111891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Изучить, как ищут сейчас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3150" y="2442766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Понять, как ученики 7–9 классов сегодня узнают расписание и расположение кабинетов.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83350" y="1814711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5FA8"/>
                </a:solidFill>
                <a:latin typeface="Golos Text"/>
              </a:rPr>
              <a:t>02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83350" y="2111891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Собрать данные по школе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483350" y="2442766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Свести воедино расписание, номера кабинетов, список кружков и контакты школы.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3150" y="4110930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5FA8"/>
                </a:solidFill>
                <a:latin typeface="Golos Text"/>
              </a:rPr>
              <a:t>03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73150" y="4408110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Сделать сайт-справочник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73150" y="4738985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Собрать справочник из 5 разделов и 38 карточек, открывающийся с телефона.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483350" y="4110930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5FA8"/>
                </a:solidFill>
                <a:latin typeface="Golos Text"/>
              </a:rPr>
              <a:t>04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83350" y="4408110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Проверить и измерить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483350" y="4738985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Протестировать прототип на 24 учениках и замерить время поиска расписания.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17600" y="1449884"/>
            <a:ext cx="1380808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1F5FA8"/>
                </a:solidFill>
                <a:latin typeface="Golos Text"/>
              </a:rPr>
              <a:t>Что уже есть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644154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35">
                <a:solidFill>
                  <a:srgbClr val="2A2622"/>
                </a:solidFill>
                <a:latin typeface="Lora"/>
              </a:rPr>
              <a:t>Три способа в школе — и чем они неудобны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587724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F5FA8"/>
                </a:solidFill>
                <a:latin typeface="Golos Text"/>
              </a:rPr>
              <a:t>01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2910334"/>
            <a:ext cx="3276600" cy="5002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Бумажное расписание на стенде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3536950"/>
            <a:ext cx="3276600" cy="1069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Висит в коридоре и обновляется вручную. Из дома его не посмотреть, а после замены уроков данные устаревают.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4470400" y="2587724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F5FA8"/>
                </a:solidFill>
                <a:latin typeface="Golos Text"/>
              </a:rPr>
              <a:t>02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470400" y="2910304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Чат класса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470400" y="3293170"/>
            <a:ext cx="3276600" cy="1069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Расписание и номера кабинетов присылают в переписке. Нужные сообщения быстро теряются среди других, искать их долго.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178800" y="2587724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F5FA8"/>
                </a:solidFill>
                <a:latin typeface="Golos Text"/>
              </a:rPr>
              <a:t>03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178800" y="2910334"/>
            <a:ext cx="3276600" cy="5002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Расписание у классного руководителя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178800" y="3536950"/>
            <a:ext cx="3276600" cy="8050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Самый надёжный источник, но надо дойти до учителя и спросить. Если его нет на месте, ответа придётся ждать.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5001716"/>
            <a:ext cx="764540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Вывод: единого места, где расписание, кабинеты, кружки и контакты собраны сразу, в школе нет.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17600" y="1673920"/>
            <a:ext cx="1285438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1F5FA8"/>
                </a:solidFill>
                <a:latin typeface="Golos Text"/>
              </a:rPr>
              <a:t>Хронология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74754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Этапы работы: сентябрь 2025 — апрель 2026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796480"/>
            <a:ext cx="2267664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1F5FA8"/>
                </a:solidFill>
                <a:latin typeface="Golos Text"/>
              </a:rPr>
              <a:t>Сентябрь 2025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482280"/>
            <a:ext cx="191512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Выбор темы и опрос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4025205"/>
            <a:ext cx="1915120" cy="1155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Определил тему проекта и опросил 112 учеников 7–9 классов о том, как они ищут расписание и кабинеты.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2956520" y="2796480"/>
            <a:ext cx="2267664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1F5FA8"/>
                </a:solidFill>
                <a:latin typeface="Golos Text"/>
              </a:rPr>
              <a:t>Октябрь–ноябрь 2025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2956520" y="3482280"/>
            <a:ext cx="2267664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Сбор материалов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2956520" y="3796605"/>
            <a:ext cx="1915120" cy="1155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Собрал расписание, номера кабинетов, список кружков и контакты — всё, что нужно для справочника.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5151041" y="2796480"/>
            <a:ext cx="2267783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1F5FA8"/>
                </a:solidFill>
                <a:latin typeface="Golos Text"/>
              </a:rPr>
              <a:t>Декабрь–январь 2026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5151041" y="3482280"/>
            <a:ext cx="226778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Сборка сайта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5151041" y="3796605"/>
            <a:ext cx="1915220" cy="1155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Собрал сайт из 5 разделов и 38 карточек: расписание, кабинеты, кружки, контакты и помощь.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345660" y="2796480"/>
            <a:ext cx="2267664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1F5FA8"/>
                </a:solidFill>
                <a:latin typeface="Golos Text"/>
              </a:rPr>
              <a:t>Февраль–март 2026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7345660" y="3482280"/>
            <a:ext cx="191512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Тестирование и замер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7345660" y="4025205"/>
            <a:ext cx="1915120" cy="1155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24 ученика искали расписание по заданию; замерил время поиска до и после появления сайта.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9540180" y="2796480"/>
            <a:ext cx="2267783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Апрель 2026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9540180" y="3482280"/>
            <a:ext cx="191522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706C67"/>
                </a:solidFill>
                <a:latin typeface="Golos Text"/>
              </a:rPr>
              <a:t>Правки и подготовка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9540180" y="4025205"/>
            <a:ext cx="191522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Внёс правки по итогам тестирования и подготовил материалы к защите в мае 2026 года.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29E98"/>
                </a:solidFill>
                <a:latin typeface="Golos Text"/>
              </a:rPr>
              <a:t>2025/2026 учебный год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955602"/>
            <a:ext cx="3454400" cy="1930499"/>
          </a:xfrm>
          <a:prstGeom prst="roundRect">
            <a:avLst>
              <a:gd name="adj" fmla="val 986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4" name="card4"/>
          <p:cNvSpPr/>
          <p:nvPr/>
        </p:nvSpPr>
        <p:spPr>
          <a:xfrm>
            <a:off x="4368800" y="1955602"/>
            <a:ext cx="3454400" cy="1930499"/>
          </a:xfrm>
          <a:prstGeom prst="roundRect">
            <a:avLst>
              <a:gd name="adj" fmla="val 986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5" name="card5"/>
          <p:cNvSpPr/>
          <p:nvPr/>
        </p:nvSpPr>
        <p:spPr>
          <a:xfrm>
            <a:off x="7975600" y="1955602"/>
            <a:ext cx="3454400" cy="1930499"/>
          </a:xfrm>
          <a:prstGeom prst="roundRect">
            <a:avLst>
              <a:gd name="adj" fmla="val 986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6" name="card6"/>
          <p:cNvSpPr/>
          <p:nvPr/>
        </p:nvSpPr>
        <p:spPr>
          <a:xfrm>
            <a:off x="762000" y="4038501"/>
            <a:ext cx="3454400" cy="1930499"/>
          </a:xfrm>
          <a:prstGeom prst="roundRect">
            <a:avLst>
              <a:gd name="adj" fmla="val 986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7" name="card7"/>
          <p:cNvSpPr/>
          <p:nvPr/>
        </p:nvSpPr>
        <p:spPr>
          <a:xfrm>
            <a:off x="4368800" y="4038501"/>
            <a:ext cx="3454400" cy="1930499"/>
          </a:xfrm>
          <a:prstGeom prst="roundRect">
            <a:avLst>
              <a:gd name="adj" fmla="val 986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8" name="card8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117600" y="622300"/>
            <a:ext cx="752217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1F5FA8"/>
                </a:solidFill>
                <a:latin typeface="Golos Text"/>
              </a:rPr>
              <a:t>Обзор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695920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Устройство справочника: пять разделов и 38 карточек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2241352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5FA8"/>
                </a:solidFill>
                <a:latin typeface="Golos Text"/>
              </a:rPr>
              <a:t>01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3150" y="2538532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Расписание уроков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73150" y="2869406"/>
            <a:ext cx="28575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Уроки по классам и дням недели — то, что ищут чаще всего.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679950" y="2241352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5FA8"/>
                </a:solidFill>
                <a:latin typeface="Golos Text"/>
              </a:rPr>
              <a:t>02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679950" y="2538532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Кабинеты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679950" y="2869406"/>
            <a:ext cx="28575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Номера кабинетов и предметы, которые в них проходят.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286750" y="2241352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5FA8"/>
                </a:solidFill>
                <a:latin typeface="Golos Text"/>
              </a:rPr>
              <a:t>03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286750" y="2538532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Кружки и секции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286750" y="2869406"/>
            <a:ext cx="28575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Список занятий, время и место проведения.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1073150" y="4324251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5FA8"/>
                </a:solidFill>
                <a:latin typeface="Golos Text"/>
              </a:rPr>
              <a:t>04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073150" y="4621431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Контакты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073150" y="4952305"/>
            <a:ext cx="28575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Учителя, классные руководители и администрация школы.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4679950" y="4324251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5FA8"/>
                </a:solidFill>
                <a:latin typeface="Golos Text"/>
              </a:rPr>
              <a:t>05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4679950" y="4621431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Частые вопросы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4679950" y="4952305"/>
            <a:ext cx="28575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Короткие ответы на то, что спрашивают чаще всего.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555974"/>
            <a:ext cx="3183434" cy="2792413"/>
          </a:xfrm>
          <a:prstGeom prst="roundRect">
            <a:avLst>
              <a:gd name="adj" fmla="val 682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4504234" y="2555974"/>
            <a:ext cx="3183533" cy="2792413"/>
          </a:xfrm>
          <a:prstGeom prst="roundRect">
            <a:avLst>
              <a:gd name="adj" fmla="val 682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8246566" y="2555974"/>
            <a:ext cx="3183434" cy="2792413"/>
          </a:xfrm>
          <a:prstGeom prst="roundRect">
            <a:avLst>
              <a:gd name="adj" fmla="val 682"/>
            </a:avLst>
          </a:prstGeom>
          <a:solidFill>
            <a:srgbClr val="2A2622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pic>
        <p:nvPicPr>
          <p:cNvPr id="7" name="pic7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97834" y="3844230"/>
            <a:ext cx="254000" cy="215900"/>
          </a:xfrm>
          <a:prstGeom prst="rect">
            <a:avLst/>
          </a:prstGeom>
        </p:spPr>
      </p:pic>
      <p:pic>
        <p:nvPicPr>
          <p:cNvPr id="8" name="pic8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40166" y="3844230"/>
            <a:ext cx="254000" cy="215900"/>
          </a:xfrm>
          <a:prstGeom prst="rect">
            <a:avLst/>
          </a:prstGeom>
        </p:spPr>
      </p:pic>
      <p:sp>
        <p:nvSpPr>
          <p:cNvPr id="9" name="text9"/>
          <p:cNvSpPr>
            <a:spLocks noChangeArrowheads="1"/>
          </p:cNvSpPr>
          <p:nvPr/>
        </p:nvSpPr>
        <p:spPr>
          <a:xfrm>
            <a:off x="1117600" y="1496913"/>
            <a:ext cx="2811820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1F5FA8"/>
                </a:solidFill>
                <a:latin typeface="Golos Text"/>
              </a:rPr>
              <a:t>Проверка на пользователях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1570534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Как проверяли справочник на пользователях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66800" y="2797274"/>
            <a:ext cx="320883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1F5FA8"/>
                </a:solidFill>
                <a:latin typeface="Lora"/>
              </a:rPr>
              <a:t>1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66800" y="3723739"/>
            <a:ext cx="3088600" cy="2489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60"/>
              </a:lnSpc>
            </a:pPr>
            <a:r>
              <a:rPr lang="ru-RU" sz="1550" b="1">
                <a:solidFill>
                  <a:srgbClr val="2A2622"/>
                </a:solidFill>
                <a:latin typeface="Golos Text"/>
              </a:rPr>
              <a:t>Задание на поиск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66800" y="4073029"/>
            <a:ext cx="2599234" cy="95726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Ученик должен был найти нужный кабинет и время урока — то же задание выполнялось старым способом и на сайте.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809034" y="2797274"/>
            <a:ext cx="3208933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1F5FA8"/>
                </a:solidFill>
                <a:latin typeface="Lora"/>
              </a:rPr>
              <a:t>2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809034" y="3723739"/>
            <a:ext cx="3088719" cy="2489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60"/>
              </a:lnSpc>
            </a:pPr>
            <a:r>
              <a:rPr lang="ru-RU" sz="1550" b="1">
                <a:solidFill>
                  <a:srgbClr val="2A2622"/>
                </a:solidFill>
                <a:latin typeface="Golos Text"/>
              </a:rPr>
              <a:t>Замер времени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809034" y="4073029"/>
            <a:ext cx="2599333" cy="95726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Время поиска фиксировали секундомером: сначала при поиске старым способом, потом на сайте.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551366" y="2797274"/>
            <a:ext cx="320883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1F5FA8"/>
                </a:solidFill>
                <a:latin typeface="Lora"/>
              </a:rPr>
              <a:t>3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551366" y="3723739"/>
            <a:ext cx="3088600" cy="2489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60"/>
              </a:lnSpc>
            </a:pPr>
            <a:r>
              <a:rPr lang="ru-RU" sz="1550" b="1">
                <a:solidFill>
                  <a:srgbClr val="F6F3EC"/>
                </a:solidFill>
                <a:latin typeface="Golos Text"/>
              </a:rPr>
              <a:t>24 ученика в тесте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551366" y="4073029"/>
            <a:ext cx="2599234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FFFFFF"/>
                </a:solidFill>
                <a:latin typeface="Golos Text"/>
              </a:rPr>
              <a:t>В тесте участвовали 24 ученика, каждый проходил оба замера — и старым способом, и на сайте.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29E98"/>
                </a:solidFill>
                <a:latin typeface="Golos Text"/>
              </a:rPr>
              <a:t>Замеры автора проекта,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graphicFrame>
        <p:nvGraphicFramePr>
          <p:cNvPr id="4" name="chart4"/>
          <p:cNvGraphicFramePr/>
          <p:nvPr/>
        </p:nvGraphicFramePr>
        <p:xfrm>
          <a:off x="762000" y="2990155"/>
          <a:ext cx="10668000" cy="99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5" name="text5"/>
          <p:cNvSpPr>
            <a:spLocks noChangeArrowheads="1"/>
          </p:cNvSpPr>
          <p:nvPr/>
        </p:nvSpPr>
        <p:spPr>
          <a:xfrm>
            <a:off x="762000" y="2121495"/>
            <a:ext cx="11303000" cy="5194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37">
                <a:solidFill>
                  <a:srgbClr val="2A2622"/>
                </a:solidFill>
                <a:latin typeface="Lora"/>
              </a:rPr>
              <a:t>Время поиска расписания: до и после сайта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4285555"/>
            <a:ext cx="764540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Поиск стал быстрее в 4,4 раза — более чем вчетверо; все 24 участника теста нашли нужное с первого раза.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29E98"/>
                </a:solidFill>
                <a:latin typeface="Golos Text"/>
              </a:rPr>
              <a:t>Замер времени, апрель 2026, 24 участника теста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884561"/>
            <a:ext cx="4953000" cy="4338439"/>
          </a:xfrm>
          <a:prstGeom prst="roundRect">
            <a:avLst>
              <a:gd name="adj" fmla="val 439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4" name="card4"/>
          <p:cNvSpPr/>
          <p:nvPr/>
        </p:nvSpPr>
        <p:spPr>
          <a:xfrm>
            <a:off x="5867400" y="382518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F5FA8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6477000" y="1884561"/>
            <a:ext cx="4953000" cy="4338439"/>
          </a:xfrm>
          <a:prstGeom prst="roundRect">
            <a:avLst>
              <a:gd name="adj" fmla="val 439"/>
            </a:avLst>
          </a:prstGeom>
          <a:solidFill>
            <a:srgbClr val="2A2622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pic>
        <p:nvPicPr>
          <p:cNvPr id="7" name="pic7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00750" y="3971230"/>
            <a:ext cx="190500" cy="165100"/>
          </a:xfrm>
          <a:prstGeom prst="rect">
            <a:avLst/>
          </a:prstGeom>
        </p:spPr>
      </p:pic>
      <p:sp>
        <p:nvSpPr>
          <p:cNvPr id="8" name="text8"/>
          <p:cNvSpPr>
            <a:spLocks noChangeArrowheads="1"/>
          </p:cNvSpPr>
          <p:nvPr/>
        </p:nvSpPr>
        <p:spPr>
          <a:xfrm>
            <a:off x="1117600" y="622300"/>
            <a:ext cx="1972548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1F5FA8"/>
                </a:solidFill>
                <a:latin typeface="Golos Text"/>
              </a:rPr>
              <a:t>Трудности проекта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105152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Главная трудность и как её решили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149350" y="3146227"/>
            <a:ext cx="48133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40"/>
              </a:lnSpc>
            </a:pPr>
            <a:r>
              <a:rPr lang="ru-RU" sz="950" cap="all" spc="152">
                <a:solidFill>
                  <a:srgbClr val="1F5FA8"/>
                </a:solidFill>
                <a:latin typeface="Golos Text"/>
              </a:rPr>
              <a:t>Проблема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149350" y="3451027"/>
            <a:ext cx="4203700" cy="62607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15"/>
              </a:lnSpc>
            </a:pPr>
            <a:r>
              <a:rPr lang="ru-RU" sz="2100" b="1">
                <a:solidFill>
                  <a:srgbClr val="2A2622"/>
                </a:solidFill>
                <a:latin typeface="Golos Text"/>
              </a:rPr>
              <a:t>Данные о кабинетах устаревали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149350" y="4217591"/>
            <a:ext cx="4203700" cy="750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38"/>
              </a:lnSpc>
            </a:pPr>
            <a:r>
              <a:rPr lang="ru-RU" sz="1250">
                <a:solidFill>
                  <a:srgbClr val="706C67"/>
                </a:solidFill>
                <a:latin typeface="Golos Text"/>
              </a:rPr>
              <a:t>Расписание менялось, а карточки оставались прежними: один раз получив неверный кабинет, ученики переставали заходить в справочник.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858000" y="3023195"/>
            <a:ext cx="48260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40"/>
              </a:lnSpc>
            </a:pPr>
            <a:r>
              <a:rPr lang="ru-RU" sz="950" cap="all" spc="152">
                <a:solidFill>
                  <a:srgbClr val="DAE0E4"/>
                </a:solidFill>
                <a:latin typeface="Golos Text"/>
              </a:rPr>
              <a:t>Решение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858000" y="3327995"/>
            <a:ext cx="4216400" cy="62607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15"/>
              </a:lnSpc>
            </a:pPr>
            <a:r>
              <a:rPr lang="ru-RU" sz="2100" b="1">
                <a:solidFill>
                  <a:srgbClr val="F6F3EC"/>
                </a:solidFill>
                <a:latin typeface="Golos Text"/>
              </a:rPr>
              <a:t>Договорились, кто и когда обновляет данные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858000" y="4094559"/>
            <a:ext cx="4216400" cy="996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38"/>
              </a:lnSpc>
            </a:pPr>
            <a:r>
              <a:rPr lang="ru-RU" sz="1250">
                <a:solidFill>
                  <a:srgbClr val="DAE0E4"/>
                </a:solidFill>
                <a:latin typeface="Golos Text"/>
              </a:rPr>
              <a:t>Закрепили правило: после каждой замены карточки обновляет дежурный по классу. Заодно сделали крупный шрифт и карточки вместо длинного списка — с телефона стало видно сразу.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38328" y="2049206"/>
            <a:ext cx="161645" cy="161645"/>
          </a:xfrm>
          <a:prstGeom prst="roundRect">
            <a:avLst>
              <a:gd name="adj" fmla="val 29462"/>
            </a:avLst>
          </a:prstGeom>
          <a:solidFill>
            <a:srgbClr val="1F5FA8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38328" y="2978687"/>
            <a:ext cx="161645" cy="161645"/>
          </a:xfrm>
          <a:prstGeom prst="roundRect">
            <a:avLst>
              <a:gd name="adj" fmla="val 29462"/>
            </a:avLst>
          </a:prstGeom>
          <a:solidFill>
            <a:srgbClr val="1F5FA8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38328" y="3908168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1F5FA8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738328" y="4837650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1F5FA8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117600" y="806748"/>
            <a:ext cx="893008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1F5FA8"/>
                </a:solidFill>
                <a:latin typeface="Golos Text"/>
              </a:rPr>
              <a:t>Выводы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1001018"/>
            <a:ext cx="11303000" cy="5194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37">
                <a:solidFill>
                  <a:srgbClr val="2A2622"/>
                </a:solidFill>
                <a:latin typeface="Lora"/>
              </a:rPr>
              <a:t>Что получилось и чему научился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9500" y="1970683"/>
            <a:ext cx="9232900" cy="688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2A2622"/>
                </a:solidFill>
                <a:latin typeface="Golos Text"/>
              </a:rPr>
              <a:t>Все четыре задачи выполнены</a:t>
            </a:r>
            <a:r>
              <a:rPr lang="ru-RU" sz="1900">
                <a:solidFill>
                  <a:srgbClr val="2A2622"/>
                </a:solidFill>
                <a:latin typeface="Golos Text"/>
              </a:rPr>
              <a:t> Справочник собран полностью: 5 разделов и 38 карточек — расписание, кабинеты, кружки и контакты в одном месте.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9500" y="2900164"/>
            <a:ext cx="9232900" cy="688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2A2622"/>
                </a:solidFill>
                <a:latin typeface="Golos Text"/>
              </a:rPr>
              <a:t>Время поиска сократилось</a:t>
            </a:r>
            <a:r>
              <a:rPr lang="ru-RU" sz="1900">
                <a:solidFill>
                  <a:srgbClr val="2A2622"/>
                </a:solidFill>
                <a:latin typeface="Golos Text"/>
              </a:rPr>
              <a:t> До сайта расписание искали в среднем 3 минуты 40 секунд, после — 50 секунд.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9500" y="3829645"/>
            <a:ext cx="9232900" cy="688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2A2622"/>
                </a:solidFill>
                <a:latin typeface="Golos Text"/>
              </a:rPr>
              <a:t>Научился работать с данными</a:t>
            </a:r>
            <a:r>
              <a:rPr lang="ru-RU" sz="1900">
                <a:solidFill>
                  <a:srgbClr val="2A2622"/>
                </a:solidFill>
                <a:latin typeface="Golos Text"/>
              </a:rPr>
              <a:t> Провёл опрос 112 учеников, обработал результаты и проверил справочник на 24 тестировщиках.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79500" y="4759127"/>
            <a:ext cx="9232900" cy="688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2A2622"/>
                </a:solidFill>
                <a:latin typeface="Golos Text"/>
              </a:rPr>
              <a:t>Научился собирать сайт</a:t>
            </a:r>
            <a:r>
              <a:rPr lang="ru-RU" sz="1900">
                <a:solidFill>
                  <a:srgbClr val="2A2622"/>
                </a:solidFill>
                <a:latin typeface="Golos Text"/>
              </a:rPr>
              <a:t> Сам собрал сайт-справочник и измерил его результат на реальных пользователях.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5840968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Работа велась с сентября 2025 по апрель 2026, защита — май 2026.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29E98"/>
                </a:solidFill>
                <a:latin typeface="Golos Text"/>
              </a:rPr>
              <a:t>Опрос 112 учеников 7–9 классов и тестирование прототипа на 24 учениках, сентябрь 2025 — апрель 2026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4454525"/>
            <a:ext cx="3073400" cy="889000"/>
          </a:xfrm>
          <a:prstGeom prst="roundRect">
            <a:avLst>
              <a:gd name="adj" fmla="val 2142"/>
            </a:avLst>
          </a:prstGeom>
          <a:noFill/>
          <a:ln w="6350" cap="flat">
            <a:solidFill>
              <a:srgbClr val="DAE0E4"/>
            </a:solidFill>
          </a:ln>
        </p:spPr>
      </p:sp>
      <p:sp>
        <p:nvSpPr>
          <p:cNvPr id="4" name="card4"/>
          <p:cNvSpPr/>
          <p:nvPr/>
        </p:nvSpPr>
        <p:spPr>
          <a:xfrm>
            <a:off x="3987800" y="4454525"/>
            <a:ext cx="3073400" cy="889000"/>
          </a:xfrm>
          <a:prstGeom prst="roundRect">
            <a:avLst>
              <a:gd name="adj" fmla="val 2142"/>
            </a:avLst>
          </a:prstGeom>
          <a:noFill/>
          <a:ln w="6350" cap="flat">
            <a:solidFill>
              <a:srgbClr val="DAE0E4"/>
            </a:solidFill>
          </a:ln>
        </p:spPr>
      </p:sp>
      <p:sp>
        <p:nvSpPr>
          <p:cNvPr id="5" name="card5"/>
          <p:cNvSpPr/>
          <p:nvPr/>
        </p:nvSpPr>
        <p:spPr>
          <a:xfrm>
            <a:off x="7213600" y="4454525"/>
            <a:ext cx="3073400" cy="889000"/>
          </a:xfrm>
          <a:prstGeom prst="roundRect">
            <a:avLst>
              <a:gd name="adj" fmla="val 2142"/>
            </a:avLst>
          </a:prstGeom>
          <a:noFill/>
          <a:ln w="6350" cap="flat">
            <a:solidFill>
              <a:srgbClr val="DAE0E4"/>
            </a:solidFill>
          </a:ln>
        </p:spPr>
      </p:sp>
      <p:sp>
        <p:nvSpPr>
          <p:cNvPr id="6" name="card6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1514475"/>
            <a:ext cx="1130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1F5FA8"/>
                </a:solidFill>
                <a:latin typeface="Golos Text"/>
              </a:rPr>
              <a:t>Финал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1762125"/>
            <a:ext cx="11303000" cy="901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7000"/>
              </a:lnSpc>
            </a:pPr>
            <a:r>
              <a:rPr lang="ru-RU" sz="7000" b="1" spc="-209">
                <a:solidFill>
                  <a:srgbClr val="2A2622"/>
                </a:solidFill>
                <a:latin typeface="Lora"/>
              </a:rPr>
              <a:t>Спасибо за внимание!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2774950"/>
            <a:ext cx="6375400" cy="1155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50"/>
              </a:lnSpc>
            </a:pPr>
            <a:r>
              <a:rPr lang="ru-RU" sz="1500">
                <a:solidFill>
                  <a:srgbClr val="706C67"/>
                </a:solidFill>
                <a:latin typeface="Golos Text"/>
              </a:rPr>
              <a:t>В 2026/2027 учебном году буду поддерживать справочник: обновлять расписание каждую четверть и добавлять новые карточки по мере изменений в школе. Готов ответить на ваши вопросы.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22350" y="4689475"/>
            <a:ext cx="3177032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706C67"/>
                </a:solidFill>
                <a:latin typeface="Golos Text"/>
              </a:rPr>
              <a:t>Автор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22350" y="4904105"/>
            <a:ext cx="306324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Артём Кузнецов, 9 «Б»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248150" y="4689475"/>
            <a:ext cx="3177032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706C67"/>
                </a:solidFill>
                <a:latin typeface="Golos Text"/>
              </a:rPr>
              <a:t>Руководитель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4248150" y="4904105"/>
            <a:ext cx="306324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Ирина Соколова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473950" y="4689475"/>
            <a:ext cx="3177032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706C67"/>
                </a:solidFill>
                <a:latin typeface="Golos Text"/>
              </a:rPr>
              <a:t>Школа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473950" y="4904105"/>
            <a:ext cx="306324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Школа № 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Школьный сайт-справочник «Что где в школе» — итоговый индивидуальный проект</dc:title>
  <dc:creator>Слайда</dc:creator>
</cp:coreProperties>
</file>