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JetBrains Mono"/>
      <p:regular r:id="rId200"/>
      <p:bold r:id="rId201"/>
    </p:embeddedFont>
    <p:embeddedFont>
      <p:font typeface="Manrope"/>
      <p:regular r:id="rId204"/>
      <p:bold r:id="rId205"/>
    </p:embeddedFont>
    <p:embeddedFont>
      <p:font typeface="Onest"/>
      <p:regular r:id="rId208"/>
      <p:bold r:id="rId209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Relationship Id="rId208" Type="http://schemas.openxmlformats.org/officeDocument/2006/relationships/font" Target="fonts/font9.fntdata"/><Relationship Id="rId209" Type="http://schemas.openxmlformats.org/officeDocument/2006/relationships/font" Target="fonts/font10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005BFF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75A6FF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1242A1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B0CCFF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Владельцы складских комплексов</c:v>
                </c:pt>
                <c:pt idx="1">
                  <c:v>Перевозчики</c:v>
                </c:pt>
                <c:pt idx="2">
                  <c:v>Поставщики складского оборудования</c:v>
                </c:pt>
                <c:pt idx="3">
                  <c:v>Поставщики ИТ-решений для склада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34</c:v>
                </c:pt>
                <c:pt idx="1">
                  <c:v>28</c:v>
                </c:pt>
                <c:pt idx="2">
                  <c:v>22</c:v>
                </c:pt>
                <c:pt idx="3">
                  <c:v>16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5E697E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коллеги! Рады видеть вас на презентации нашей конференции «Складская логистика Урала», которая пройдёт 19 ноября 2026 года в Екатеринбурге. Мы собрали здесь маркетинговых директоров компаний, которые развивают складскую инфраструктуру и логистику, чтобы рассказать о возможностях партнёрства. За 15 минут вы узнаете, почему эта конференция — лучшая площадка для знакомства с ключевыми игроками рынка Урала.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как вы можете участвовать. Мы подготовили три пакета — от компактного «Партнёра» за 150 тысяч до «Генерального партнёра» за 600. В каждом пакете есть публикации в нашем издании, так что вы получаете не только офлайн-присутствие, но и охват на аудиторию подписчиков. «Спонсор» — самый сбалансированный вариант: выступление, демо-стенд и рассылка по базе. А «Генеральный партнёр» — это максимальное присутствие: главный доклад, большой стенд и брендирование всей площадки. Дальше покажу, что именно вы получаете в цифрах.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посмотрим, что конкретно получает спонсор за свои деньги. Во-первых, это доступ к контактам всех 320 участников конференции — это владельцы складов, руководители логистики, директора по закупкам. Во-вторых, выступление на сцене в основной программе: 15 минут в пакете «Спонсор» и 30 — в «Генеральном партнёре». Этого достаточно, чтобы представить продукт и ответить на вопросы зала. Плюс брендирование главной сцены и демо-зоны — ваши логотипы будут на виду весь день. И две публикации в нашем отраслевом издании, которое читает вся логистическая отрасль Урала. Если пересчитать всё это в рекламный эквивалент, получается больше полумиллиона рублей — то есть спонсорский пакет окупается с лихвой.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ключевая дата — 15 октября. Именно до этого числа мы принимаем решения по пакетам, чтобы успеть подготовить брендирование и включить вас во все материалы. Дальше — договор и запуск подготовки. Все вопросы по пакетам, составу и индивидуальным условиям можно обсудить со мной напрямую — я Анна Ковалёва, директор по партнёрским программам. Давайте зафиксируем ваше участие уже сейчас, чтобы гарантировать место и лучшие условия.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Пара слов о формате. Это однодневная очная конференция, которую шестой год подряд проводит отраслевое издание «Складской вестник Урала». За один день участники успевают и послушать доклады, и поучаствовать в дискуссии, и посмотреть технику в демо-зоне, и пообщаться на нетворкинге. Всё компактно и по делу — именно так, как удобно практикам.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Конференция решает три ключевые задачи. Во-первых, мы сводим на одной площадке владельцев складов, перевозчиков и поставщиков решений — чтобы им было проще найти друг друга. Во-вторых, разбираем практические проблемы складской логистики Урала, а не абстрактные темы. И в-третьих, даём участникам готовые инструменты и кейсы 2025–2026 годов, которые можно применить сразу после конференции.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Прошлый год показал, что конференция действительно нужна рынку. К нам приехали 320 участников — это представители 120 компаний со всего Урала и соседних регионов. На сцене выступили 40 спикеров, прозвучало 35 докладов — и всё это за один насыщенный день. Но главное — 92% участников высоко оценили программу. Это значит, что мы попали в запрос отрасли, и в этом году хотим сделать ещё сильнее.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Посмотрите, кто приходит на нашу конференцию. Треть участников — это владельцы и операторы складских комплексов, то есть люди, которые принимают решения о строительстве, модернизации и закупках. Ещё 28% — перевозчики, которые обеспечивают грузопоток. Четверть аудитории — поставщики оборудования и ИТ-решений. Для спонсора это означает: за два дня вы встречаетесь с теми, кто формирует бюджет на логистику, и с теми, кто этот бюджет тратит.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давайте посмотрим, как будет устроен день 19 ноября. Мы собрали насыщенную программу: с утра — открытие и доклады, в обед — время для неформального общения, после обеда — панельная дискуссия, где обсудим ключевые вопросы отрасли. Во второй половине дня — демо-зона, где участники смогут вживую познакомиться с оборудованием и решениями. А завершим день вечерним нетворкингом — это отличная возможность для вас познакомиться с потенциальными клиентами в неформальной обстановке.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содержании. Мы собрали пять тем, которые сегодня реально волнуют рынок складской логистики. Это и автоматизация с WMS, и роботизация сортировки, и оптимизация маршрутов, и управление запасами, и охрана труда. Каждый доклад — это практический опыт, а не теория: выступают руководители складов, ИТ-директора, директора по логистике. То есть люди, которые каждый день решают эти задачи. Участники уйдут с конкретными инструментами, а не с общими словами.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Площадка — это не просто зал, а полноценная инфраструктура для делового общения. Пленарный зал вмещает 350 человек, рядом — демо-зона со стендами, переговорные и кофе-зона. Участник приходит утром, регистрируется, слушает доклады, в перерывах обходит стенды и договаривается о встречах. Завершается день панельной дискуссией и нетворкингом — так что каждый час здесь работает на полезные контакты.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Продвижение конференции — это четыре канала, которые вместе дают нам более ста тысяч контактов с целевой аудиторией. Основной упор мы делаем на отраслевую рассылку — это 24 тысячи прямых контактов, которые мы накопили за годы работы издания. Плюс профильные Telegram-каналы дают ещё 60 тысяч показов, а публикации в отраслевых СМИ и поддержка партнёров добавляют охват среди тех, кто не в нашей базе. В сумме это 107 тысяч касаний с потенциальными участниками — и это именно та аудитория, которая принимает решения о логистике и закупках. Так что ваши инвестиции в спонсорство будут работать на аудиторию, которая уже заинтересована в теме.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257265ce67caf678.png"/><Relationship Id="rId4" Type="http://schemas.openxmlformats.org/officeDocument/2006/relationships/image" Target="../media/m3f02c363bca20dc8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957301121f6fa112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9baebde57d90c760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9baebde57d90c760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9baebde57d90c760.png"/><Relationship Id="rId4" Type="http://schemas.openxmlformats.org/officeDocument/2006/relationships/image" Target="../media/m83f64fc23571f1f9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9baebde57d90c760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9baebde57d90c760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9baebde57d90c760.png"/><Relationship Id="rId100" Type="http://schemas.openxmlformats.org/officeDocument/2006/relationships/chart" Target="../charts/char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4b9d77b0798a4eb2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9baebde57d90c760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9baebde57d90c760.png"/><Relationship Id="rId4" Type="http://schemas.openxmlformats.org/officeDocument/2006/relationships/image" Target="../media/m27f505aac56f4788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629f8757e38784d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77850"/>
            <a:ext cx="3048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JetBrains Mono"/>
              </a:rPr>
              <a:t>Складская логистика Урала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54726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JetBrains Mono"/>
              </a:rPr>
              <a:t>Презентация для спонсоров ·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788569"/>
            <a:ext cx="9232900" cy="13993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59"/>
              </a:lnSpc>
            </a:pPr>
            <a:r>
              <a:rPr lang="ru-RU" sz="5200" b="1" spc="-129">
                <a:solidFill>
                  <a:srgbClr val="FFFFFF"/>
                </a:solidFill>
                <a:latin typeface="Manrope"/>
              </a:rPr>
              <a:t>Складская логистика Урала — 2026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28002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Отраслевая конференция для владельцев складов, перевозчиков и поставщиков решений. 19 ноября 2026 года, Екатеринбург.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32500"/>
            <a:ext cx="11303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FFFFF"/>
                </a:solidFill>
                <a:latin typeface="Onest"/>
              </a:rPr>
              <a:t>Организатор: отраслевое издание «Складской вестник Урала»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1600002" cy="213320"/>
          </a:xfrm>
          <a:prstGeom prst="roundRect">
            <a:avLst>
              <a:gd name="adj" fmla="val 26790"/>
            </a:avLst>
          </a:prstGeom>
          <a:solidFill>
            <a:srgbClr val="D5E2F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489670"/>
            <a:ext cx="3454400" cy="4542830"/>
          </a:xfrm>
          <a:prstGeom prst="roundRect">
            <a:avLst>
              <a:gd name="adj" fmla="val 1654"/>
            </a:avLst>
          </a:prstGeom>
          <a:noFill/>
          <a:ln w="6350" cap="flat">
            <a:solidFill>
              <a:srgbClr val="C7CDD7"/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1489670"/>
            <a:ext cx="3454400" cy="4542830"/>
          </a:xfrm>
          <a:prstGeom prst="roundRect">
            <a:avLst>
              <a:gd name="adj" fmla="val 1654"/>
            </a:avLst>
          </a:prstGeom>
          <a:solidFill>
            <a:srgbClr val="14213A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975600" y="1489670"/>
            <a:ext cx="3454400" cy="4542830"/>
          </a:xfrm>
          <a:prstGeom prst="roundRect">
            <a:avLst>
              <a:gd name="adj" fmla="val 1654"/>
            </a:avLst>
          </a:prstGeom>
          <a:noFill/>
          <a:ln w="6350" cap="flat">
            <a:solidFill>
              <a:srgbClr val="C7CDD7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14776" y="609600"/>
            <a:ext cx="169445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880"/>
              </a:lnSpc>
            </a:pPr>
            <a:r>
              <a:rPr lang="ru-RU" sz="800" b="1" cap="all" spc="48">
                <a:solidFill>
                  <a:srgbClr val="005BFF"/>
                </a:solidFill>
                <a:latin typeface="Onest"/>
              </a:rPr>
              <a:t>Спонсорские пакеты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4500" y="721320"/>
            <a:ext cx="11303000" cy="412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150"/>
              </a:lnSpc>
            </a:pPr>
            <a:r>
              <a:rPr lang="ru-RU" sz="3000" b="1" spc="-59">
                <a:solidFill>
                  <a:srgbClr val="14213A"/>
                </a:solidFill>
                <a:latin typeface="Manrope"/>
              </a:rPr>
              <a:t>Три пакета участия — выберите свой формат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775420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4213A"/>
                </a:solidFill>
                <a:latin typeface="Onest"/>
              </a:rPr>
              <a:t>Партнёр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04212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5E697E"/>
                </a:solidFill>
                <a:latin typeface="Onest"/>
              </a:rPr>
              <a:t>Для локального присутствия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397720"/>
            <a:ext cx="2225873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14213A"/>
                </a:solidFill>
                <a:latin typeface="Onest"/>
              </a:rPr>
              <a:t>150 000 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308352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05BFF"/>
                </a:solidFill>
                <a:latin typeface="Onest"/>
              </a:rPr>
              <a:t>✓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336927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05BFF"/>
                </a:solidFill>
                <a:latin typeface="Onest"/>
              </a:rPr>
              <a:t>✓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365502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05BFF"/>
                </a:solidFill>
                <a:latin typeface="Onest"/>
              </a:rPr>
              <a:t>✓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394077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05BFF"/>
                </a:solidFill>
                <a:latin typeface="Onest"/>
              </a:rPr>
              <a:t>✓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3600" y="1769070"/>
            <a:ext cx="341376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EEF2F8"/>
                </a:solidFill>
                <a:latin typeface="Onest"/>
              </a:rPr>
              <a:t>Спонсор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3600" y="2035770"/>
            <a:ext cx="341376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FFFF"/>
                </a:solidFill>
                <a:latin typeface="Onest"/>
              </a:rPr>
              <a:t>Оптимальный баланс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673600" y="2391370"/>
            <a:ext cx="234612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EEF2F8"/>
                </a:solidFill>
                <a:latin typeface="Onest"/>
              </a:rPr>
              <a:t>300 000 ₽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673600" y="307717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05BFF"/>
                </a:solidFill>
                <a:latin typeface="Onest"/>
              </a:rPr>
              <a:t>✓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673600" y="354707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05BFF"/>
                </a:solidFill>
                <a:latin typeface="Onest"/>
              </a:rPr>
              <a:t>✓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4673600" y="383282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05BFF"/>
                </a:solidFill>
                <a:latin typeface="Onest"/>
              </a:rPr>
              <a:t>✓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73600" y="411857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05BFF"/>
                </a:solidFill>
                <a:latin typeface="Onest"/>
              </a:rPr>
              <a:t>✓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286750" y="1775420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4213A"/>
                </a:solidFill>
                <a:latin typeface="Onest"/>
              </a:rPr>
              <a:t>Генеральный партнёр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286750" y="204212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5E697E"/>
                </a:solidFill>
                <a:latin typeface="Onest"/>
              </a:rPr>
              <a:t>Максимальное присутствие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286750" y="2397720"/>
            <a:ext cx="2349341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14213A"/>
                </a:solidFill>
                <a:latin typeface="Onest"/>
              </a:rPr>
              <a:t>600 000 ₽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86750" y="308352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05BFF"/>
                </a:solidFill>
                <a:latin typeface="Onest"/>
              </a:rPr>
              <a:t>✓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6750" y="355342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05BFF"/>
                </a:solidFill>
                <a:latin typeface="Onest"/>
              </a:rPr>
              <a:t>✓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6750" y="383917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05BFF"/>
                </a:solidFill>
                <a:latin typeface="Onest"/>
              </a:rPr>
              <a:t>✓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86750" y="430907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05BFF"/>
                </a:solidFill>
                <a:latin typeface="Onest"/>
              </a:rPr>
              <a:t>✓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773410"/>
            <a:ext cx="1688207" cy="213320"/>
          </a:xfrm>
          <a:prstGeom prst="roundRect">
            <a:avLst>
              <a:gd name="adj" fmla="val 26790"/>
            </a:avLst>
          </a:prstGeom>
          <a:solidFill>
            <a:srgbClr val="D5E2F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874441"/>
            <a:ext cx="5232400" cy="1803400"/>
          </a:xfrm>
          <a:prstGeom prst="roundRect">
            <a:avLst>
              <a:gd name="adj" fmla="val 3169"/>
            </a:avLst>
          </a:prstGeom>
          <a:solidFill>
            <a:srgbClr val="FFFFFF"/>
          </a:solidFill>
          <a:ln>
            <a:noFill/>
          </a:ln>
          <a:effectLst>
            <a:outerShdw blurRad="215900" dist="76200" dir="5400000" rotWithShape="0">
              <a:srgbClr val="1A2640">
                <a:alpha val="7843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6197600" y="1874441"/>
            <a:ext cx="5232400" cy="1803400"/>
          </a:xfrm>
          <a:prstGeom prst="roundRect">
            <a:avLst>
              <a:gd name="adj" fmla="val 3169"/>
            </a:avLst>
          </a:prstGeom>
          <a:solidFill>
            <a:srgbClr val="FFFFFF"/>
          </a:solidFill>
          <a:ln>
            <a:noFill/>
          </a:ln>
          <a:effectLst>
            <a:outerShdw blurRad="215900" dist="76200" dir="5400000" rotWithShape="0">
              <a:srgbClr val="1A2640">
                <a:alpha val="7843"/>
              </a:srgbClr>
            </a:outerShdw>
          </a:effectLst>
        </p:spPr>
      </p:sp>
      <p:sp>
        <p:nvSpPr>
          <p:cNvPr id="6" name="card6"/>
          <p:cNvSpPr/>
          <p:nvPr/>
        </p:nvSpPr>
        <p:spPr>
          <a:xfrm>
            <a:off x="762000" y="3881041"/>
            <a:ext cx="5232400" cy="1803400"/>
          </a:xfrm>
          <a:prstGeom prst="roundRect">
            <a:avLst>
              <a:gd name="adj" fmla="val 3169"/>
            </a:avLst>
          </a:prstGeom>
          <a:solidFill>
            <a:srgbClr val="FFFFFF"/>
          </a:solidFill>
          <a:ln>
            <a:noFill/>
          </a:ln>
          <a:effectLst>
            <a:outerShdw blurRad="215900" dist="76200" dir="5400000" rotWithShape="0">
              <a:srgbClr val="1A2640">
                <a:alpha val="7843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6197600" y="3881041"/>
            <a:ext cx="5232400" cy="1803400"/>
          </a:xfrm>
          <a:prstGeom prst="roundRect">
            <a:avLst>
              <a:gd name="adj" fmla="val 3169"/>
            </a:avLst>
          </a:prstGeom>
          <a:solidFill>
            <a:srgbClr val="FFFFFF"/>
          </a:solidFill>
          <a:ln>
            <a:noFill/>
          </a:ln>
          <a:effectLst>
            <a:outerShdw blurRad="215900" dist="76200" dir="5400000" rotWithShape="0">
              <a:srgbClr val="1A2640">
                <a:alpha val="7843"/>
              </a:srgbClr>
            </a:outerShdw>
          </a:effectLst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76300" y="811510"/>
            <a:ext cx="180029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48">
                <a:solidFill>
                  <a:srgbClr val="005BFF"/>
                </a:solidFill>
                <a:latin typeface="Onest"/>
              </a:rPr>
              <a:t>Что даёт спонсорство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09468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4213A"/>
                </a:solidFill>
                <a:latin typeface="Manrope"/>
              </a:rPr>
              <a:t>Спонсор получает в цифрах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2077641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JetBrains Mono"/>
              </a:rPr>
              <a:t>320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2865041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4213A"/>
                </a:solidFill>
                <a:latin typeface="Onest"/>
              </a:rPr>
              <a:t>Контакты участников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3182541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База контактов всех 320 участников конференции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2077641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JetBrains Mono"/>
              </a:rPr>
              <a:t>15–30 мин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7000" y="2865041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4213A"/>
                </a:solidFill>
                <a:latin typeface="Onest"/>
              </a:rPr>
              <a:t>Выступление на сцене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77000" y="3182541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15 минут в пакете «Спонсор», 30 — в «Генеральном партнёре»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4084241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JetBrains Mono"/>
              </a:rPr>
              <a:t>2 зоны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4871641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4213A"/>
                </a:solidFill>
                <a:latin typeface="Onest"/>
              </a:rPr>
              <a:t>Брендирование площадки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1400" y="5189141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Главная сцена и демо-зона с вашим логотипом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77000" y="4084241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JetBrains Mono"/>
              </a:rPr>
              <a:t>2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4871641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4213A"/>
                </a:solidFill>
                <a:latin typeface="Onest"/>
              </a:rPr>
              <a:t>Публикации в издании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77000" y="5189141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2 публикации в отраслевом издании организатора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62000" y="5874941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5E697E"/>
                </a:solidFill>
                <a:latin typeface="Onest"/>
              </a:rPr>
              <a:t>Медийный эквивалент пакета — свыше 500 000 ₽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213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607223"/>
            <a:ext cx="2549723" cy="533400"/>
          </a:xfrm>
          <a:prstGeom prst="roundRect">
            <a:avLst>
              <a:gd name="adj" fmla="val 28571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717377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EF2F8"/>
                </a:solidFill>
                <a:latin typeface="JetBrains Mono"/>
              </a:rPr>
              <a:t>Следующий шаг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990427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EEF2F8"/>
                </a:solidFill>
                <a:latin typeface="Manrope"/>
              </a:rPr>
              <a:t>Забронируйте пакет до 15 октября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370560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EEF2F8"/>
                </a:solidFill>
                <a:latin typeface="Onest"/>
              </a:rPr>
              <a:t>Решение о пакете спонсорства принимается до 15 октября 2026 года. Далее — договор и подготовка брендирования площадки. Свяжитесь с нами, чтобы зафиксировать участие.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33748" y="4765973"/>
            <a:ext cx="2206228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Onest"/>
              </a:rPr>
              <a:t>Забронировать пакет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750300" y="3270250"/>
            <a:ext cx="2692400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250"/>
              </a:lnSpc>
            </a:pPr>
            <a:r>
              <a:rPr lang="ru-RU" sz="950" cap="all" spc="133">
                <a:solidFill>
                  <a:srgbClr val="EFF2F8"/>
                </a:solidFill>
                <a:latin typeface="JetBrains Mono"/>
              </a:rPr>
              <a:t>Анна Ковалёва · Программный директор конференции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4204239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0" y="0"/>
            <a:ext cx="5207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dist="76200" dir="5400000" rotWithShape="0">
              <a:srgbClr val="1A2640">
                <a:alpha val="7843"/>
              </a:srgbClr>
            </a:outerShdw>
          </a:effectLst>
        </p:spPr>
      </p:sp>
      <p:pic>
        <p:nvPicPr>
          <p:cNvPr id="5" name="pic5"/>
          <p:cNvPicPr/>
          <p:nvPr/>
        </p:nvPicPr>
        <p:blipFill>
          <a:blip r:embed="rId4"/>
          <a:srcRect l="27222" t="0" r="27222" b="0"/>
          <a:stretch>
            <a:fillRect/>
          </a:stretch>
        </p:blipFill>
        <p:spPr>
          <a:xfrm>
            <a:off x="6985000" y="0"/>
            <a:ext cx="5207000" cy="6858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76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JetBrains Mono"/>
              </a:rPr>
              <a:t>О конференции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920750"/>
            <a:ext cx="5613400" cy="1270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14213A"/>
                </a:solidFill>
                <a:latin typeface="Manrope"/>
              </a:rPr>
              <a:t>Однодневная конференция для профессионалов складской логистики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454920"/>
            <a:ext cx="56134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5E697E"/>
                </a:solidFill>
                <a:latin typeface="Onest"/>
              </a:rPr>
              <a:t>Очная конференция «Складская логистика Урала» пройдёт 19 ноября 2026 года в Екатеринбурге. Организатор — отраслевое издание «Складской вестник Урала». Мероприятие проводится с 2021 года — это шестое по счёту. Формат: пленарные доклады, панельная дискуссия, демо-зона и нетворкинг.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4132163"/>
            <a:ext cx="3519845" cy="2698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14213A"/>
                </a:solidFill>
                <a:latin typeface="Onest"/>
              </a:rPr>
              <a:t>Шестое мероприятие — с 2021 года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35013"/>
            <a:ext cx="1946870" cy="213320"/>
          </a:xfrm>
          <a:prstGeom prst="roundRect">
            <a:avLst>
              <a:gd name="adj" fmla="val 26790"/>
            </a:avLst>
          </a:prstGeom>
          <a:solidFill>
            <a:srgbClr val="D5E2F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86637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79585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72533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876300" y="1573113"/>
            <a:ext cx="2110692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48">
                <a:solidFill>
                  <a:srgbClr val="005BFF"/>
                </a:solidFill>
                <a:latin typeface="Onest"/>
              </a:rPr>
              <a:t>Зачем конференция рынку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792784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4213A"/>
                </a:solidFill>
                <a:latin typeface="Manrope"/>
              </a:rPr>
              <a:t>Одна площадка — три задачи отрасли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78784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4213A"/>
                </a:solidFill>
                <a:latin typeface="Onest"/>
              </a:rPr>
              <a:t>Свести рынок вместе</a:t>
            </a:r>
            <a:r>
              <a:rPr lang="ru-RU" sz="1900">
                <a:solidFill>
                  <a:srgbClr val="14213A"/>
                </a:solidFill>
                <a:latin typeface="Onest"/>
              </a:rPr>
              <a:t> Владельцы складов, перевозчики и поставщики решений встречаются на одной площадке.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71733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4213A"/>
                </a:solidFill>
                <a:latin typeface="Onest"/>
              </a:rPr>
              <a:t>Разобрать практические проблемы</a:t>
            </a:r>
            <a:r>
              <a:rPr lang="ru-RU" sz="1900">
                <a:solidFill>
                  <a:srgbClr val="14213A"/>
                </a:solidFill>
                <a:latin typeface="Onest"/>
              </a:rPr>
              <a:t> Обсуждаем реальные вызовы складской логистики Урала и ищем решения.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64681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4213A"/>
                </a:solidFill>
                <a:latin typeface="Onest"/>
              </a:rPr>
              <a:t>Дать готовые инструменты</a:t>
            </a:r>
            <a:r>
              <a:rPr lang="ru-RU" sz="1900">
                <a:solidFill>
                  <a:srgbClr val="14213A"/>
                </a:solidFill>
                <a:latin typeface="Onest"/>
              </a:rPr>
              <a:t> Участники получают кейсы 2025–2026 годов и инструменты для внедрения.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773410"/>
            <a:ext cx="1251545" cy="213320"/>
          </a:xfrm>
          <a:prstGeom prst="roundRect">
            <a:avLst>
              <a:gd name="adj" fmla="val 26790"/>
            </a:avLst>
          </a:prstGeom>
          <a:solidFill>
            <a:srgbClr val="D5E2F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874441"/>
            <a:ext cx="5232400" cy="1803400"/>
          </a:xfrm>
          <a:prstGeom prst="roundRect">
            <a:avLst>
              <a:gd name="adj" fmla="val 3169"/>
            </a:avLst>
          </a:prstGeom>
          <a:solidFill>
            <a:srgbClr val="FFFFFF"/>
          </a:solidFill>
          <a:ln>
            <a:noFill/>
          </a:ln>
          <a:effectLst>
            <a:outerShdw blurRad="215900" dist="76200" dir="5400000" rotWithShape="0">
              <a:srgbClr val="1A2640">
                <a:alpha val="7843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6197600" y="1874441"/>
            <a:ext cx="5232400" cy="1803400"/>
          </a:xfrm>
          <a:prstGeom prst="roundRect">
            <a:avLst>
              <a:gd name="adj" fmla="val 3169"/>
            </a:avLst>
          </a:prstGeom>
          <a:solidFill>
            <a:srgbClr val="FFFFFF"/>
          </a:solidFill>
          <a:ln>
            <a:noFill/>
          </a:ln>
          <a:effectLst>
            <a:outerShdw blurRad="215900" dist="76200" dir="5400000" rotWithShape="0">
              <a:srgbClr val="1A2640">
                <a:alpha val="7843"/>
              </a:srgbClr>
            </a:outerShdw>
          </a:effectLst>
        </p:spPr>
      </p:sp>
      <p:sp>
        <p:nvSpPr>
          <p:cNvPr id="6" name="card6"/>
          <p:cNvSpPr/>
          <p:nvPr/>
        </p:nvSpPr>
        <p:spPr>
          <a:xfrm>
            <a:off x="762000" y="3881041"/>
            <a:ext cx="5232400" cy="1803400"/>
          </a:xfrm>
          <a:prstGeom prst="roundRect">
            <a:avLst>
              <a:gd name="adj" fmla="val 3169"/>
            </a:avLst>
          </a:prstGeom>
          <a:solidFill>
            <a:srgbClr val="FFFFFF"/>
          </a:solidFill>
          <a:ln>
            <a:noFill/>
          </a:ln>
          <a:effectLst>
            <a:outerShdw blurRad="215900" dist="76200" dir="5400000" rotWithShape="0">
              <a:srgbClr val="1A2640">
                <a:alpha val="7843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6197600" y="3881041"/>
            <a:ext cx="5232400" cy="1803400"/>
          </a:xfrm>
          <a:prstGeom prst="roundRect">
            <a:avLst>
              <a:gd name="adj" fmla="val 3169"/>
            </a:avLst>
          </a:prstGeom>
          <a:solidFill>
            <a:srgbClr val="FFFFFF"/>
          </a:solidFill>
          <a:ln>
            <a:noFill/>
          </a:ln>
          <a:effectLst>
            <a:outerShdw blurRad="215900" dist="76200" dir="5400000" rotWithShape="0">
              <a:srgbClr val="1A2640">
                <a:alpha val="7843"/>
              </a:srgbClr>
            </a:outerShdw>
          </a:effectLst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76300" y="811510"/>
            <a:ext cx="1276302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48">
                <a:solidFill>
                  <a:srgbClr val="005BFF"/>
                </a:solidFill>
                <a:latin typeface="Onest"/>
              </a:rPr>
              <a:t>Итоги 2025 года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09468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4213A"/>
                </a:solidFill>
                <a:latin typeface="Manrope"/>
              </a:rPr>
              <a:t>Конференция 2025 в цифрах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2077641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JetBrains Mono"/>
              </a:rPr>
              <a:t>320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2865041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4213A"/>
                </a:solidFill>
                <a:latin typeface="Onest"/>
              </a:rPr>
              <a:t>Участников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3182541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профессионалов отрасли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2077641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JetBrains Mono"/>
              </a:rPr>
              <a:t>120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7000" y="2865041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4213A"/>
                </a:solidFill>
                <a:latin typeface="Onest"/>
              </a:rPr>
              <a:t>Компаний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77000" y="3182541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представителей рынка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4084241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JetBrains Mono"/>
              </a:rPr>
              <a:t>40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4871641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4213A"/>
                </a:solidFill>
                <a:latin typeface="Onest"/>
              </a:rPr>
              <a:t>Спикеров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1400" y="5189141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экспертов и практиков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77000" y="4084241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JetBrains Mono"/>
              </a:rPr>
              <a:t>35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4871641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4213A"/>
                </a:solidFill>
                <a:latin typeface="Onest"/>
              </a:rPr>
              <a:t>Докладов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77000" y="5189141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за один день программы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62000" y="5874941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5E697E"/>
                </a:solidFill>
                <a:latin typeface="Onest"/>
              </a:rPr>
              <a:t>92% участников высоко оценили программу конференции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27000" y="64643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39CAB"/>
                </a:solidFill>
                <a:latin typeface="JetBrains Mono"/>
              </a:rPr>
              <a:t>Конференция «Складская логистика Урала», 2025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0654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5099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75A6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9544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1242A1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3989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B0CCFF"/>
          </a:solidFill>
          <a:ln>
            <a:noFill/>
          </a:ln>
        </p:spPr>
      </p:sp>
      <p:graphicFrame>
        <p:nvGraphicFramePr>
          <p:cNvPr id="7" name="chart7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8" name="text8"/>
          <p:cNvSpPr>
            <a:spLocks noChangeArrowheads="1"/>
          </p:cNvSpPr>
          <p:nvPr/>
        </p:nvSpPr>
        <p:spPr>
          <a:xfrm>
            <a:off x="762000" y="16462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4213A"/>
                </a:solidFill>
                <a:latin typeface="Manrope"/>
              </a:rPr>
              <a:t>Кто приходит на конференцию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354227" y="3392488"/>
            <a:ext cx="1482447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005BFF"/>
                </a:solidFill>
                <a:latin typeface="Manrope"/>
              </a:rPr>
              <a:t>100%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595676" y="4021138"/>
            <a:ext cx="999649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участников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91000" y="3014663"/>
            <a:ext cx="733167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4213A"/>
                </a:solidFill>
                <a:latin typeface="Onest"/>
              </a:rPr>
              <a:t>Владельцы складских комплексов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001970" y="2995613"/>
            <a:ext cx="55503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34%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91000" y="3459163"/>
            <a:ext cx="732740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4213A"/>
                </a:solidFill>
                <a:latin typeface="Onest"/>
              </a:rPr>
              <a:t>Перевозчики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997704" y="3440113"/>
            <a:ext cx="559296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28%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191000" y="3903663"/>
            <a:ext cx="733127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4213A"/>
                </a:solidFill>
                <a:latin typeface="Onest"/>
              </a:rPr>
              <a:t>Поставщики складского оборудования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001573" y="3884613"/>
            <a:ext cx="55542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22%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191000" y="4348163"/>
            <a:ext cx="735816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4213A"/>
                </a:solidFill>
                <a:latin typeface="Onest"/>
              </a:rPr>
              <a:t>Поставщики ИТ-решений для склада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1028462" y="4329113"/>
            <a:ext cx="52853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16%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7000" y="64643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39CAB"/>
                </a:solidFill>
                <a:latin typeface="JetBrains Mono"/>
              </a:rPr>
              <a:t>По данным регистрации конференции 2025 года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975346" cy="213320"/>
          </a:xfrm>
          <a:prstGeom prst="roundRect">
            <a:avLst>
              <a:gd name="adj" fmla="val 26790"/>
            </a:avLst>
          </a:prstGeom>
          <a:solidFill>
            <a:srgbClr val="D5E2F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76300" y="673100"/>
            <a:ext cx="214486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48">
                <a:solidFill>
                  <a:srgbClr val="005BFF"/>
                </a:solidFill>
                <a:latin typeface="Onest"/>
              </a:rPr>
              <a:t>Программа · 19 ноября 2026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7848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4213A"/>
                </a:solidFill>
                <a:latin typeface="Manrope"/>
              </a:rPr>
              <a:t>Расписание дня конференции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382143"/>
            <a:ext cx="1676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JetBrains Mono"/>
              </a:rPr>
              <a:t>10:00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2387600" y="2369443"/>
            <a:ext cx="7416800" cy="22701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8"/>
              </a:lnSpc>
            </a:pPr>
            <a:r>
              <a:rPr lang="ru-RU" sz="1350" b="1">
                <a:solidFill>
                  <a:srgbClr val="14213A"/>
                </a:solidFill>
                <a:latin typeface="Onest"/>
              </a:rPr>
              <a:t>Открытие конференции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991600" y="2413893"/>
            <a:ext cx="24384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140"/>
              </a:lnSpc>
            </a:pPr>
            <a:r>
              <a:rPr lang="ru-RU" sz="950">
                <a:solidFill>
                  <a:srgbClr val="5E697E"/>
                </a:solidFill>
                <a:latin typeface="JetBrains Mono"/>
              </a:rPr>
              <a:t>Главный зал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907605"/>
            <a:ext cx="1676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JetBrains Mono"/>
              </a:rPr>
              <a:t>10:30–13:00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387600" y="2894905"/>
            <a:ext cx="7416800" cy="22701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8"/>
              </a:lnSpc>
            </a:pPr>
            <a:r>
              <a:rPr lang="ru-RU" sz="1350" b="1">
                <a:solidFill>
                  <a:srgbClr val="14213A"/>
                </a:solidFill>
                <a:latin typeface="Onest"/>
              </a:rPr>
              <a:t>Доклады: тренды и практики складской логистики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991600" y="2939355"/>
            <a:ext cx="24384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140"/>
              </a:lnSpc>
            </a:pPr>
            <a:r>
              <a:rPr lang="ru-RU" sz="950">
                <a:solidFill>
                  <a:srgbClr val="5E697E"/>
                </a:solidFill>
                <a:latin typeface="JetBrains Mono"/>
              </a:rPr>
              <a:t>Главный зал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3433068"/>
            <a:ext cx="1676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JetBrains Mono"/>
              </a:rPr>
              <a:t>13:00–14:00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2387600" y="3420368"/>
            <a:ext cx="7416800" cy="22701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8"/>
              </a:lnSpc>
            </a:pPr>
            <a:r>
              <a:rPr lang="ru-RU" sz="1350" b="1">
                <a:solidFill>
                  <a:srgbClr val="14213A"/>
                </a:solidFill>
                <a:latin typeface="Onest"/>
              </a:rPr>
              <a:t>Обед и неформальное общение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3464818"/>
            <a:ext cx="24384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140"/>
              </a:lnSpc>
            </a:pPr>
            <a:r>
              <a:rPr lang="ru-RU" sz="950">
                <a:solidFill>
                  <a:srgbClr val="5E697E"/>
                </a:solidFill>
                <a:latin typeface="JetBrains Mono"/>
              </a:rPr>
              <a:t>Лаунж-зона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958530"/>
            <a:ext cx="1676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JetBrains Mono"/>
              </a:rPr>
              <a:t>14:00–15:30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2387600" y="3945830"/>
            <a:ext cx="7416800" cy="22701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8"/>
              </a:lnSpc>
            </a:pPr>
            <a:r>
              <a:rPr lang="ru-RU" sz="1350" b="1">
                <a:solidFill>
                  <a:srgbClr val="14213A"/>
                </a:solidFill>
                <a:latin typeface="Onest"/>
              </a:rPr>
              <a:t>Панельная дискуссия: «Склад будущего — что строить уже сейчас»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991600" y="3990280"/>
            <a:ext cx="24384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140"/>
              </a:lnSpc>
            </a:pPr>
            <a:r>
              <a:rPr lang="ru-RU" sz="950">
                <a:solidFill>
                  <a:srgbClr val="5E697E"/>
                </a:solidFill>
                <a:latin typeface="JetBrains Mono"/>
              </a:rPr>
              <a:t>Главный зал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4483993"/>
            <a:ext cx="1676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JetBrains Mono"/>
              </a:rPr>
              <a:t>15:30–17:30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2387600" y="4471293"/>
            <a:ext cx="7416800" cy="22701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8"/>
              </a:lnSpc>
            </a:pPr>
            <a:r>
              <a:rPr lang="ru-RU" sz="1350" b="1">
                <a:solidFill>
                  <a:srgbClr val="14213A"/>
                </a:solidFill>
                <a:latin typeface="Onest"/>
              </a:rPr>
              <a:t>Демо-зона: оборудование, ИТ-решения, консультации экспертов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991600" y="4515743"/>
            <a:ext cx="24384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140"/>
              </a:lnSpc>
            </a:pPr>
            <a:r>
              <a:rPr lang="ru-RU" sz="950">
                <a:solidFill>
                  <a:srgbClr val="5E697E"/>
                </a:solidFill>
                <a:latin typeface="JetBrains Mono"/>
              </a:rPr>
              <a:t>Выставочный зал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2000" y="5009455"/>
            <a:ext cx="1676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JetBrains Mono"/>
              </a:rPr>
              <a:t>18:00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2387600" y="4996755"/>
            <a:ext cx="7416800" cy="22701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8"/>
              </a:lnSpc>
            </a:pPr>
            <a:r>
              <a:rPr lang="ru-RU" sz="1350" b="1">
                <a:solidFill>
                  <a:srgbClr val="14213A"/>
                </a:solidFill>
                <a:latin typeface="Onest"/>
              </a:rPr>
              <a:t>Вечерний нетворкинг и фуршет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991600" y="5041205"/>
            <a:ext cx="24384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140"/>
              </a:lnSpc>
            </a:pPr>
            <a:r>
              <a:rPr lang="ru-RU" sz="950">
                <a:solidFill>
                  <a:srgbClr val="5E697E"/>
                </a:solidFill>
                <a:latin typeface="JetBrains Mono"/>
              </a:rPr>
              <a:t>Лаунж-зона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62000" y="601345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5E697E"/>
                </a:solidFill>
                <a:latin typeface="Onest"/>
              </a:rPr>
              <a:t>Программа может быть дополнена. Точное расписание — за неделю до события.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623814" cy="213320"/>
          </a:xfrm>
          <a:prstGeom prst="roundRect">
            <a:avLst>
              <a:gd name="adj" fmla="val 26790"/>
            </a:avLst>
          </a:prstGeom>
          <a:solidFill>
            <a:srgbClr val="D5E2F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30561"/>
            <a:ext cx="3454400" cy="2200672"/>
          </a:xfrm>
          <a:prstGeom prst="roundRect">
            <a:avLst>
              <a:gd name="adj" fmla="val 2596"/>
            </a:avLst>
          </a:prstGeom>
          <a:noFill/>
          <a:ln w="6350" cap="flat">
            <a:solidFill>
              <a:srgbClr val="C7CDD7"/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1630561"/>
            <a:ext cx="3454400" cy="2200672"/>
          </a:xfrm>
          <a:prstGeom prst="roundRect">
            <a:avLst>
              <a:gd name="adj" fmla="val 2596"/>
            </a:avLst>
          </a:prstGeom>
          <a:noFill/>
          <a:ln w="6350" cap="flat">
            <a:solidFill>
              <a:srgbClr val="C7CDD7"/>
            </a:solidFill>
          </a:ln>
        </p:spPr>
      </p:sp>
      <p:sp>
        <p:nvSpPr>
          <p:cNvPr id="6" name="card6"/>
          <p:cNvSpPr/>
          <p:nvPr/>
        </p:nvSpPr>
        <p:spPr>
          <a:xfrm>
            <a:off x="7975600" y="1630561"/>
            <a:ext cx="3454400" cy="2200672"/>
          </a:xfrm>
          <a:prstGeom prst="roundRect">
            <a:avLst>
              <a:gd name="adj" fmla="val 2596"/>
            </a:avLst>
          </a:prstGeom>
          <a:noFill/>
          <a:ln w="6350" cap="flat">
            <a:solidFill>
              <a:srgbClr val="C7CDD7"/>
            </a:solidFill>
          </a:ln>
        </p:spPr>
      </p:sp>
      <p:sp>
        <p:nvSpPr>
          <p:cNvPr id="7" name="card7"/>
          <p:cNvSpPr/>
          <p:nvPr/>
        </p:nvSpPr>
        <p:spPr>
          <a:xfrm>
            <a:off x="762000" y="3983633"/>
            <a:ext cx="3454400" cy="2176463"/>
          </a:xfrm>
          <a:prstGeom prst="roundRect">
            <a:avLst>
              <a:gd name="adj" fmla="val 2625"/>
            </a:avLst>
          </a:prstGeom>
          <a:noFill/>
          <a:ln w="6350" cap="flat">
            <a:solidFill>
              <a:srgbClr val="C7CDD7"/>
            </a:solidFill>
          </a:ln>
        </p:spPr>
      </p:sp>
      <p:sp>
        <p:nvSpPr>
          <p:cNvPr id="8" name="card8"/>
          <p:cNvSpPr/>
          <p:nvPr/>
        </p:nvSpPr>
        <p:spPr>
          <a:xfrm>
            <a:off x="4368800" y="3983633"/>
            <a:ext cx="3454400" cy="2176463"/>
          </a:xfrm>
          <a:prstGeom prst="roundRect">
            <a:avLst>
              <a:gd name="adj" fmla="val 2625"/>
            </a:avLst>
          </a:prstGeom>
          <a:noFill/>
          <a:ln w="6350" cap="flat">
            <a:solidFill>
              <a:srgbClr val="C7CDD7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76300" y="673100"/>
            <a:ext cx="172302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48">
                <a:solidFill>
                  <a:srgbClr val="005BFF"/>
                </a:solidFill>
                <a:latin typeface="Onest"/>
              </a:rPr>
              <a:t>Программа докладов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7848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4213A"/>
                </a:solidFill>
                <a:latin typeface="Manrope"/>
              </a:rPr>
              <a:t>О чём будем говорить: пять ключевых тем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19163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JetBrains Mono"/>
              </a:rPr>
              <a:t>01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227461"/>
            <a:ext cx="28575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600" b="1">
                <a:solidFill>
                  <a:srgbClr val="14213A"/>
                </a:solidFill>
                <a:latin typeface="Onest"/>
              </a:rPr>
              <a:t>Автоматизация склада и WMS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833291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Как выбрать и внедрить WMS, оцифровать процессы и сократить ручной труд. Спикер: ИТ-директор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19163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JetBrains Mono"/>
              </a:rPr>
              <a:t>02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22746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4213A"/>
                </a:solidFill>
                <a:latin typeface="Onest"/>
              </a:rPr>
              <a:t>Роботизация и сортировка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572941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Роботы и автоматические сортировочные линии: где они окупаются, а где пока нет. Спикер: руководитель склада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9163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JetBrains Mono"/>
              </a:rPr>
              <a:t>03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22746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4213A"/>
                </a:solidFill>
                <a:latin typeface="Onest"/>
              </a:rPr>
              <a:t>Оптимизация маршрутов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572941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Как сократить пробег и время доставки за счёт умного планирования маршрутов. Спикер: директор по логистике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26938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JetBrains Mono"/>
              </a:rPr>
              <a:t>04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580533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4213A"/>
                </a:solidFill>
                <a:latin typeface="Onest"/>
              </a:rPr>
              <a:t>Управление запасами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4926013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Баланс между дефицитом и излишками: прогнозирование спроса и нормы запаса. Спикер: директор по цепочке поставок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26938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JetBrains Mono"/>
              </a:rPr>
              <a:t>05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580533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4213A"/>
                </a:solidFill>
                <a:latin typeface="Onest"/>
              </a:rPr>
              <a:t>Охрана труда на складе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4926013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5E697E"/>
                </a:solidFill>
                <a:latin typeface="Onest"/>
              </a:rPr>
              <a:t>Снижение травматизма и соответствие новым требованиям. Спикер: специалист по безопасности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5207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dist="76200" dir="5400000" rotWithShape="0">
              <a:srgbClr val="1A2640">
                <a:alpha val="7843"/>
              </a:srgbClr>
            </a:outerShdw>
          </a:effectLst>
        </p:spPr>
      </p:sp>
      <p:sp>
        <p:nvSpPr>
          <p:cNvPr id="4" name="card4"/>
          <p:cNvSpPr/>
          <p:nvPr/>
        </p:nvSpPr>
        <p:spPr>
          <a:xfrm>
            <a:off x="5823588" y="3081579"/>
            <a:ext cx="125723" cy="125724"/>
          </a:xfrm>
          <a:prstGeom prst="roundRect">
            <a:avLst>
              <a:gd name="adj" fmla="val 22728"/>
            </a:avLst>
          </a:prstGeom>
          <a:solidFill>
            <a:srgbClr val="005BFF"/>
          </a:solidFill>
          <a:ln>
            <a:noFill/>
          </a:ln>
        </p:spPr>
      </p:sp>
      <p:pic>
        <p:nvPicPr>
          <p:cNvPr id="5" name="pic5"/>
          <p:cNvPicPr/>
          <p:nvPr/>
        </p:nvPicPr>
        <p:blipFill>
          <a:blip r:embed="rId4"/>
          <a:srcRect l="27489" t="0" r="27489" b="0"/>
          <a:stretch>
            <a:fillRect/>
          </a:stretch>
        </p:blipFill>
        <p:spPr>
          <a:xfrm>
            <a:off x="0" y="0"/>
            <a:ext cx="5207000" cy="6858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584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JetBrains Mono"/>
              </a:rPr>
              <a:t>Площадка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5842000" y="920750"/>
            <a:ext cx="62230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14213A"/>
                </a:solidFill>
                <a:latin typeface="Manrope"/>
              </a:rPr>
              <a:t>Площадка и день участника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842000" y="1616720"/>
            <a:ext cx="5613400" cy="11505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5E697E"/>
                </a:solidFill>
                <a:latin typeface="Onest"/>
              </a:rPr>
              <a:t>Пленарный зал на 350 мест, демо-зона с выставочными стендами, переговорные и кофе-зона. День участника: регистрация, доклады, посещение демо-зоны, панельная дискуссия, нетворкинг.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121400" y="3009503"/>
            <a:ext cx="5526385" cy="2698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14213A"/>
                </a:solidFill>
                <a:latin typeface="Onest"/>
              </a:rPr>
              <a:t>Всё в одном месте — от пленарных сессий до переговоров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953195"/>
            <a:ext cx="1112639" cy="213320"/>
          </a:xfrm>
          <a:prstGeom prst="roundRect">
            <a:avLst>
              <a:gd name="adj" fmla="val 26790"/>
            </a:avLst>
          </a:prstGeom>
          <a:solidFill>
            <a:srgbClr val="D5E2F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651945" y="2202755"/>
            <a:ext cx="3968055" cy="673100"/>
          </a:xfrm>
          <a:prstGeom prst="rect">
            <a:avLst/>
          </a:prstGeom>
          <a:solidFill>
            <a:srgbClr val="14213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0" y="2202755"/>
            <a:ext cx="1778000" cy="673100"/>
          </a:xfrm>
          <a:prstGeom prst="rect">
            <a:avLst/>
          </a:prstGeom>
          <a:solidFill>
            <a:srgbClr val="14213A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876300" y="991295"/>
            <a:ext cx="110961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48">
                <a:solidFill>
                  <a:srgbClr val="005BFF"/>
                </a:solidFill>
                <a:latin typeface="Onest"/>
              </a:rPr>
              <a:t>Продвижение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40781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4213A"/>
                </a:solidFill>
                <a:latin typeface="Manrope"/>
              </a:rPr>
              <a:t>Как продвигаем конференцию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90600" y="2447230"/>
            <a:ext cx="2986349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spc="66">
                <a:solidFill>
                  <a:srgbClr val="EEF2F8"/>
                </a:solidFill>
                <a:latin typeface="JetBrains Mono"/>
              </a:rPr>
              <a:t>Канал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880545" y="2447230"/>
            <a:ext cx="414585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spc="66">
                <a:solidFill>
                  <a:srgbClr val="EEF2F8"/>
                </a:solidFill>
                <a:latin typeface="JetBrains Mono"/>
              </a:rPr>
              <a:t>Задача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823200" y="2355155"/>
            <a:ext cx="1346200" cy="381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50"/>
              </a:lnSpc>
            </a:pPr>
            <a:r>
              <a:rPr lang="ru-RU" sz="1100" spc="66">
                <a:solidFill>
                  <a:srgbClr val="EEF2F8"/>
                </a:solidFill>
                <a:latin typeface="JetBrains Mono"/>
              </a:rPr>
              <a:t>Старт продвижения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244584" y="2447230"/>
            <a:ext cx="1956816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320"/>
              </a:lnSpc>
            </a:pPr>
            <a:r>
              <a:rPr lang="ru-RU" sz="1100" spc="66">
                <a:solidFill>
                  <a:srgbClr val="EEF2F8"/>
                </a:solidFill>
                <a:latin typeface="JetBrains Mono"/>
              </a:rPr>
              <a:t>Прогноз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90600" y="3158430"/>
            <a:ext cx="291929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4213A"/>
                </a:solidFill>
                <a:latin typeface="Onest"/>
              </a:rPr>
              <a:t>Отраслевая рассылка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880545" y="3158430"/>
            <a:ext cx="414585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5E697E"/>
                </a:solidFill>
                <a:latin typeface="Onest"/>
              </a:rPr>
              <a:t>Прямой контакт с аудиторией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584440" y="3152080"/>
            <a:ext cx="15849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4213A"/>
                </a:solidFill>
                <a:latin typeface="JetBrains Mono"/>
              </a:rPr>
              <a:t>сентябрь 2026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601200" y="3040955"/>
            <a:ext cx="160020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750"/>
              </a:lnSpc>
            </a:pPr>
            <a:r>
              <a:rPr lang="ru-RU" sz="1300">
                <a:solidFill>
                  <a:srgbClr val="5E697E"/>
                </a:solidFill>
                <a:latin typeface="JetBrains Mono"/>
              </a:rPr>
              <a:t>24 000 контактов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90600" y="3828355"/>
            <a:ext cx="291929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4213A"/>
                </a:solidFill>
                <a:latin typeface="Onest"/>
              </a:rPr>
              <a:t>Telegram-каналы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80545" y="3828355"/>
            <a:ext cx="414585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5E697E"/>
                </a:solidFill>
                <a:latin typeface="Onest"/>
              </a:rPr>
              <a:t>Профильные каналы отрасли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584440" y="3822005"/>
            <a:ext cx="15849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4213A"/>
                </a:solidFill>
                <a:latin typeface="JetBrains Mono"/>
              </a:rPr>
              <a:t>сентябрь 2026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311640" y="3822005"/>
            <a:ext cx="18897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5E697E"/>
                </a:solidFill>
                <a:latin typeface="JetBrains Mono"/>
              </a:rPr>
              <a:t>60 000 показов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90600" y="4387155"/>
            <a:ext cx="291929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4213A"/>
                </a:solidFill>
                <a:latin typeface="Onest"/>
              </a:rPr>
              <a:t>Отраслевые СМИ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3880545" y="4387155"/>
            <a:ext cx="414585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5E697E"/>
                </a:solidFill>
                <a:latin typeface="Onest"/>
              </a:rPr>
              <a:t>Публикации в профильных изданиях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584440" y="4380805"/>
            <a:ext cx="15849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4213A"/>
                </a:solidFill>
                <a:latin typeface="JetBrains Mono"/>
              </a:rPr>
              <a:t>октябрь 2026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311640" y="4380805"/>
            <a:ext cx="18897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5E697E"/>
                </a:solidFill>
                <a:latin typeface="JetBrains Mono"/>
              </a:rPr>
              <a:t>15 000 охват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90600" y="4945955"/>
            <a:ext cx="291929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4213A"/>
                </a:solidFill>
                <a:latin typeface="Onest"/>
              </a:rPr>
              <a:t>Партнёры и ассоциации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3880545" y="4945955"/>
            <a:ext cx="414585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5E697E"/>
                </a:solidFill>
                <a:latin typeface="Onest"/>
              </a:rPr>
              <a:t>Совместные рассылки и анонсы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7584440" y="4939605"/>
            <a:ext cx="15849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4213A"/>
                </a:solidFill>
                <a:latin typeface="JetBrains Mono"/>
              </a:rPr>
              <a:t>октябрь 2026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311640" y="4939605"/>
            <a:ext cx="18897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5E697E"/>
                </a:solidFill>
                <a:latin typeface="JetBrains Mono"/>
              </a:rPr>
              <a:t>8 000 охват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90600" y="5511105"/>
            <a:ext cx="8813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005BFF"/>
                </a:solidFill>
                <a:latin typeface="Onest"/>
              </a:rPr>
              <a:t>Суммарный охват — 107 000 контактов целевой аудитории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Складская логистика Урала — 2026: презентация для спонсоров</dc:title>
  <dc:creator>Слайда</dc:creator>
</cp:coreProperties>
</file>