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Manrope"/>
      <p:regular r:id="rId200"/>
      <p:bold r:id="rId20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Добрый день, уважаемые коллеги и преподаватель! Тема моего доклада — «Мотивация персонала в организации». Мы разберём, что такое мотивация, какие теории её описывают и как применять их на практике, чтобы сотрудники работали эффективнее.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Начнём с определения. Мотивация — это внутренний процесс, который побуждает человека действовать ради достижения целей организации. Для руководителя она критична: без неё падает производительность, растёт текучесть, люди работают формально. Поэтому задача лидера — создать условия, в которых сотрудникам хочется работать хорошо. Дальше разберём, какие инструменты для этого существуют.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Давайте сравним две группы стимулов, которые использует руководитель. Материальные — это оклад, премии, бонусы, соцпакет. Они действуют быстро, но, как показывает практика, эффект от них краткосрочный: как только выплата заканчивается, мотивация падает. Нематериальные стимулы — признание заслуг, карьерный рост, гибкий график, обучение — работают медленнее, но дают устойчивый результат и формируют лояльность сотрудника. Важно понимать: это не альтернативы, а взаимодополняющие инструменты. Грамотный руководитель сочетает обе группы, чтобы закрыть и базовые, и высшие потребности сотрудников. Теперь посмотрим, на какие потребности опираются содержательные теории мотивации.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Разберём содержательные теории — они отвечают на вопрос, что именно внутри человека побуждает его работать. Маслоу предложил иерархию из пяти уровней: пока не удовлетворены базовые потребности, они и движут человеком, а дальше вступают социальные и потребности в росте. Герцберг разделил факторы на гигиенические — без них люди недовольны, но сами по себе они не мотивируют, — и мотиваторы, которые дают ощущение достижения и признания. Макклелланд добавил, что у людей по-разному выражены потребности в достижении, власти и причастности. Практический вывод: чтобы мотивировать, нужно понимать, на каком уровне находится конкретный сотрудник.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Переходим к процессуальным теориям — они объясняют, как возникает мотивация в действии. Теория ожиданий Врума говорит: человек прикладывает усилия, если верит, что они приведут к результату, а результат — к ценному вознаграждению. Это цепочка «усилия → результат → вознаграждение», и важна валентность — насколько это вознаграждение вообще ценно для конкретного человека. Теория справедливости Адамса добавляет социальное измерение: мы постоянно сравниваем свой вклад и полученное вознаграждение с тем, что видят у других. Если чувствуем дисбаланс — снижаем усилия или ищем справедливости. Для руководителя практический вывод прост: нужно делать критерии результата понятными, систему вознаграждения прозрачной и регулярно давать обратную связь. Иначе даже хорошая система будет восприниматься как несправедливая.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посмотрим, как теории работают на практике. В компании система мотивации обычно состоит из трёх блоков. Оклад — это стабильная часть, которая закрывает базовые потребности в безопасности, по Маслоу. Премия за KPI связывает усилия сотрудника с результатом — это ровно то, о чём говорил Врум в своей теории ожиданий. А нематериальные стимулы — обучение, карьера, признание — это факторы удовлетворённости Герцберга. Важно, чтобы все три элемента были сбалансированы: без оклада нет стабильности, без премии нет связи с результатом, а без нематериальных стимулов нет вовлечённости.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Разобравшись с теориями, давайте посмотрим, где чаще всего спотыкается практика. Первая и, пожалуй, самая частая ошибка — это одинаковый подход ко всем. Мы забываем, что у каждого сотрудника свои потребности, и то, что вдохновляет одного, другого оставляет равнодушным. Вторая ошибка — ставка только на деньги, при этом мы игнорируем признание, интересные задачи и развитие. Не менее опасны субъективная оценка труда и разрыв между результатом и вознаграждением: если премия приходит с опозданием или не соответствует достигнутому, ценность её теряется. И наконец, отсутствие регулярной обратной связи — сотрудник просто не понимает, в правильном ли он направлении движется. Эти ошибки напрямую ведут к росту текучести и падению вовлечённости, поэтому дальше поговорим о том, как эти процессы измерить.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Как понять, что система мотивации действительно работает, а не просто существует на бумаге? Я предлагаю три измеримых показателя. Первый — текучесть кадров: если люди массово уходят, значит, мотивация не срабатывает. Нормальным считается уровень до десяти процентов в год. Второй — вовлечённость, её измеряют анонимными опросами, например через индекс eNPS: доля лояльных сотрудников минус доля критиков. И третий — производительность труда: выручка или объём выпуска на одного человека. Важно смотреть не на разовые цифры, а на динамику — тогда видно, даёт ли мотивация реальный эффект.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Подводя итог, хочу выделить четыре ключевых вывода. Первое: мотивация — это не разовая акция, а непрерывный системный процесс, который руководитель ведёт постоянно. Второе: лучшие результаты даёт сочетание материальных и нематериальных стимулов — деньги решают не всё, признание и развитие удерживают людей не меньше. Третье: универсальной схемы нет, нужно учитывать индивидуальные потребности каждого сотрудника — на этом построены все содержательные теории. И четвёртое: любую систему нужно оценивать — по текучести, вовлечённости и производительности видно, работает она или нет. Спасибо за внимание, готов ответить на вопросы.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В завершение — основные источники, по которым готовился доклад. Это классические учебники по менеджменту: Мескон с соавторами, Виханский, Герчикова. Они дают фундаментальную базу по теориям мотивации и практике управления персоналом. Спасибо за внимание, готов ответить на ваши вопросы.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ca45893a72e541f1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c50a719eaa0f8176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f12fb15b870a9519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7f3525909bcb6332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8439e4733fa91a14.pn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1c93ff77dae512d6.png"/><Relationship Id="rId4" Type="http://schemas.openxmlformats.org/officeDocument/2006/relationships/image" Target="../media/m1c2df4f72b28852e.png"/><Relationship Id="rId5" Type="http://schemas.openxmlformats.org/officeDocument/2006/relationships/image" Target="../media/m488f85e127a7d704.svg"/><Relationship Id="rId6" Type="http://schemas.openxmlformats.org/officeDocument/2006/relationships/image" Target="../media/md604cd37799a4d11.png"/><Relationship Id="rId7" Type="http://schemas.openxmlformats.org/officeDocument/2006/relationships/image" Target="../media/m488f85e127a7d704.sv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a2a2b83974ca3c02.pn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4a6447610426cec8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1945a5590c5204eb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1d413dd9b9ff002f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25475"/>
            <a:ext cx="3904456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5171C"/>
                </a:solidFill>
                <a:latin typeface="Manrope"/>
              </a:rPr>
              <a:t>Мотивация персонала в организации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016820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1F4E79"/>
                </a:solidFill>
                <a:latin typeface="Manrope"/>
              </a:rPr>
              <a:t>Доклад по дисциплине «Менеджмент»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289870"/>
            <a:ext cx="9423400" cy="14527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5171C"/>
                </a:solidFill>
                <a:latin typeface="Manrope"/>
              </a:rPr>
              <a:t>Мотивация персонала в организации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837880"/>
            <a:ext cx="70104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36569"/>
                </a:solidFill>
                <a:latin typeface="Manrope"/>
              </a:rPr>
              <a:t>Понятие мотивации, основные теории и практические подходы к построению эффективной системы стимулирования сотрудников.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848350"/>
            <a:ext cx="1859216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057900"/>
            <a:ext cx="1738313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Ковалёв Дмитрий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2616994" y="5848350"/>
            <a:ext cx="1463453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Роль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2616994" y="6057900"/>
            <a:ext cx="1342549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Группа МН-32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142184" y="5848350"/>
            <a:ext cx="3799284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Аудитория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142184" y="6057900"/>
            <a:ext cx="3797141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Преподаватель: Литвинова Е. А. ·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38328" y="2614653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38328" y="3544135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38328" y="4473616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38328" y="5403097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838200"/>
            <a:ext cx="2520696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Мотивация персонала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034355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Мотивация: определение и роль руководителя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9500" y="2532955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Определение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Мотивация — внутренний процесс побуждения человека к действиям для достижения целей организации.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9500" y="3462437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Рост производительности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Заинтересованные сотрудники работают эффективнее и качественнее.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9500" y="4391918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Снижение текучести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Мотивированный персонал реже увольняется, что экономит ресурсы на подбор и обучение.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9500" y="5321399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Вовлечённость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Люди с сильной мотивацией разделяют цели компании и проявляют инициативу.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08650"/>
            <a:ext cx="10668000" cy="514350"/>
          </a:xfrm>
          <a:prstGeom prst="roundRect">
            <a:avLst>
              <a:gd name="adj" fmla="val 29629"/>
            </a:avLst>
          </a:prstGeom>
          <a:solidFill>
            <a:srgbClr val="E0E7ED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635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80">
                <a:solidFill>
                  <a:srgbClr val="1F4E79"/>
                </a:solidFill>
                <a:latin typeface="Manrope"/>
              </a:rPr>
              <a:t>Мотивация персонала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86995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Материальные и нематериальные стимулы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092200" y="1995091"/>
            <a:ext cx="5232400" cy="317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2000" b="1">
                <a:solidFill>
                  <a:srgbClr val="1F4E79"/>
                </a:solidFill>
                <a:latin typeface="Manrope"/>
              </a:rPr>
              <a:t>Материальные стимулы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2520553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15171C"/>
                </a:solidFill>
                <a:latin typeface="Manrope"/>
              </a:rPr>
              <a:t>Оклад, премии, бонусы, соцпакет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92200" y="2872978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15171C"/>
                </a:solidFill>
                <a:latin typeface="Manrope"/>
              </a:rPr>
              <a:t>Быстрое действие, но эффект краткосрочный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92200" y="3225403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15171C"/>
                </a:solidFill>
                <a:latin typeface="Manrope"/>
              </a:rPr>
              <a:t>Легко измерить и сравнить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502400" y="1995091"/>
            <a:ext cx="5232400" cy="317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2000" b="1">
                <a:solidFill>
                  <a:srgbClr val="15171C"/>
                </a:solidFill>
                <a:latin typeface="Manrope"/>
              </a:rPr>
              <a:t>Нематериальные стимулы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502400" y="2520553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15171C"/>
                </a:solidFill>
                <a:latin typeface="Manrope"/>
              </a:rPr>
              <a:t>Признание, карьерный рост, обучение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502400" y="2872978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15171C"/>
                </a:solidFill>
                <a:latin typeface="Manrope"/>
              </a:rPr>
              <a:t>Действуют медленнее, эффект устойчивый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502400" y="3225403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15171C"/>
                </a:solidFill>
                <a:latin typeface="Manrope"/>
              </a:rPr>
              <a:t>Сложно измерить, но повышают лояльность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16000" y="5889625"/>
            <a:ext cx="722634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 cap="all" spc="126">
                <a:solidFill>
                  <a:srgbClr val="1F4E79"/>
                </a:solidFill>
                <a:latin typeface="Manrope"/>
              </a:rPr>
              <a:t>Общее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636018" y="5861050"/>
            <a:ext cx="8034139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5171C"/>
                </a:solidFill>
                <a:latin typeface="Manrope"/>
              </a:rPr>
              <a:t>Обе группы стимулов дополняют друг друга и необходимы для эффективной системы мотивации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49896"/>
            <a:ext cx="5257800" cy="2251373"/>
          </a:xfrm>
          <a:prstGeom prst="roundRect">
            <a:avLst>
              <a:gd name="adj" fmla="val 1015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49896"/>
            <a:ext cx="5257800" cy="2251373"/>
          </a:xfrm>
          <a:prstGeom prst="roundRect">
            <a:avLst>
              <a:gd name="adj" fmla="val 1015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953669"/>
            <a:ext cx="5257800" cy="2015331"/>
          </a:xfrm>
          <a:prstGeom prst="roundRect">
            <a:avLst>
              <a:gd name="adj" fmla="val 1134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615950"/>
            <a:ext cx="2732389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Содержательные теории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Содержательные теории мотивации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731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01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Маслоу: иерархия потребностей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520851"/>
            <a:ext cx="46609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5 уровней: физиологические, безопасность, принадлежность, уважение, самореализация. Удовлетворённая потребность перестаёт мотивировать.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4833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02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Герцберг: двухфакторная теория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520851"/>
            <a:ext cx="46609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Гигиенические факторы (условия, зарплата) не мотивируют, но их отсутствие демотивирует. Мотиваторы: признание, рост, достижения.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73150" y="4239419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03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556919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Макклелланд: приобретённые потребности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92462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Три потребности: достижение, власть, причастность. У разных людей одна из них доминирует и определяет поведение.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615950"/>
            <a:ext cx="2728222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Процессуальные теории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704155"/>
            <a:ext cx="106934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Как возникает мотивация: ожидания и справедливость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562100" y="2290862"/>
            <a:ext cx="977979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Плюсы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092200" y="2862362"/>
            <a:ext cx="4622800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Теория ожиданий Врума: мотивация = ожидание × инструментальность × валентность. Усилия → результат → вознаграждение.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3783112"/>
            <a:ext cx="4622800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Теория справедливости Адамса: сотрудник сравнивает свой вклад и вознаграждение с другими и корректирует поведение.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92200" y="4703862"/>
            <a:ext cx="4622800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Практическая ценность: понятные критерии результата, прозрачная система вознаграждения, регулярная обратная связь.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6972300" y="2290862"/>
            <a:ext cx="1099780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Минусы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502400" y="2862362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Сложно оценить все три фактора; переоценка ожиданий ведёт к разочарованию.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502400" y="3535462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Субъективность сравнения; трудно объективно измерить вклад и вознаграждение.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502400" y="4208562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Требует постоянного внимания руководителя к восприятию справедливости.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3024386"/>
            <a:ext cx="2936577" cy="1978025"/>
          </a:xfrm>
          <a:prstGeom prst="roundRect">
            <a:avLst>
              <a:gd name="adj" fmla="val 11556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4460577" y="2960886"/>
            <a:ext cx="3270945" cy="2105025"/>
          </a:xfrm>
          <a:prstGeom prst="roundRect">
            <a:avLst>
              <a:gd name="adj" fmla="val 10859"/>
            </a:avLst>
          </a:prstGeom>
          <a:solidFill>
            <a:srgbClr val="15171C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493522" y="2878336"/>
            <a:ext cx="2936478" cy="2270125"/>
          </a:xfrm>
          <a:prstGeom prst="roundRect">
            <a:avLst>
              <a:gd name="adj" fmla="val 10069"/>
            </a:avLst>
          </a:prstGeom>
          <a:noFill/>
          <a:ln w="6350" cap="flat">
            <a:solidFill>
              <a:srgbClr val="D4D5D6"/>
            </a:solidFill>
          </a:ln>
        </p:spPr>
      </p:sp>
      <p:pic>
        <p:nvPicPr>
          <p:cNvPr id="6" name="pic6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52577" y="3905448"/>
            <a:ext cx="254000" cy="215900"/>
          </a:xfrm>
          <a:prstGeom prst="rect">
            <a:avLst/>
          </a:prstGeom>
        </p:spPr>
      </p:pic>
      <p:pic>
        <p:nvPicPr>
          <p:cNvPr id="7" name="pic7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985522" y="3905448"/>
            <a:ext cx="254000" cy="215900"/>
          </a:xfrm>
          <a:prstGeom prst="rect">
            <a:avLst/>
          </a:prstGeom>
        </p:spPr>
      </p:pic>
      <p:sp>
        <p:nvSpPr>
          <p:cNvPr id="8" name="text8"/>
          <p:cNvSpPr>
            <a:spLocks noChangeArrowheads="1"/>
          </p:cNvSpPr>
          <p:nvPr/>
        </p:nvSpPr>
        <p:spPr>
          <a:xfrm>
            <a:off x="1117600" y="1690390"/>
            <a:ext cx="1145524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Практика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77859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Система мотивации на практике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4506" y="3360936"/>
            <a:ext cx="2931565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140"/>
              </a:lnSpc>
            </a:pPr>
            <a:r>
              <a:rPr lang="ru-RU" sz="950" cap="all" spc="152">
                <a:solidFill>
                  <a:srgbClr val="636569"/>
                </a:solidFill>
                <a:latin typeface="Manrope"/>
              </a:rPr>
              <a:t>Постоянная часть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841722" y="3640336"/>
            <a:ext cx="2777133" cy="2717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040"/>
              </a:lnSpc>
            </a:pPr>
            <a:r>
              <a:rPr lang="ru-RU" sz="1700" b="1">
                <a:solidFill>
                  <a:srgbClr val="15171C"/>
                </a:solidFill>
                <a:latin typeface="Manrope"/>
              </a:rPr>
              <a:t>Оклад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60450" y="4007048"/>
            <a:ext cx="2339677" cy="6699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725"/>
              </a:lnSpc>
            </a:pPr>
            <a:r>
              <a:rPr lang="ru-RU" sz="1150">
                <a:solidFill>
                  <a:srgbClr val="636569"/>
                </a:solidFill>
                <a:latin typeface="Manrope"/>
              </a:rPr>
              <a:t>Стабильная выплата за работу — базовая потребность в безопасности (Маслоу).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447877" y="3341886"/>
            <a:ext cx="3296345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140"/>
              </a:lnSpc>
            </a:pPr>
            <a:r>
              <a:rPr lang="ru-RU" sz="950" cap="all" spc="152">
                <a:solidFill>
                  <a:srgbClr val="1F4E79"/>
                </a:solidFill>
                <a:latin typeface="Manrope"/>
              </a:rPr>
              <a:t>Переменная часть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499243" y="3621286"/>
            <a:ext cx="3193613" cy="3022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280"/>
              </a:lnSpc>
            </a:pPr>
            <a:r>
              <a:rPr lang="ru-RU" sz="1900" b="1">
                <a:solidFill>
                  <a:srgbClr val="FFFFFF"/>
                </a:solidFill>
                <a:latin typeface="Manrope"/>
              </a:rPr>
              <a:t>Премия за KPI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752677" y="4026098"/>
            <a:ext cx="2686745" cy="6699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725"/>
              </a:lnSpc>
            </a:pPr>
            <a:r>
              <a:rPr lang="ru-RU" sz="1150">
                <a:solidFill>
                  <a:srgbClr val="FFFFFF"/>
                </a:solidFill>
                <a:latin typeface="Manrope"/>
              </a:rPr>
              <a:t>Вознаграждение за достижение целей — связь усилий и результата (теория Врума).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496038" y="3214886"/>
            <a:ext cx="2931446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140"/>
              </a:lnSpc>
            </a:pPr>
            <a:r>
              <a:rPr lang="ru-RU" sz="950" cap="all" spc="152">
                <a:solidFill>
                  <a:srgbClr val="636569"/>
                </a:solidFill>
                <a:latin typeface="Manrope"/>
              </a:rPr>
              <a:t>Нематериальная часть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791972" y="3494286"/>
            <a:ext cx="2339578" cy="596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300"/>
              </a:lnSpc>
            </a:pPr>
            <a:r>
              <a:rPr lang="ru-RU" sz="1700" b="1">
                <a:solidFill>
                  <a:srgbClr val="15171C"/>
                </a:solidFill>
                <a:latin typeface="Manrope"/>
              </a:rPr>
              <a:t>Обучение, карьера, признание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791972" y="4153098"/>
            <a:ext cx="2339578" cy="6699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725"/>
              </a:lnSpc>
            </a:pPr>
            <a:r>
              <a:rPr lang="ru-RU" sz="1150">
                <a:solidFill>
                  <a:srgbClr val="636569"/>
                </a:solidFill>
                <a:latin typeface="Manrope"/>
              </a:rPr>
              <a:t>Развитие и признание — удовлетворённость по Герцбергу, уважение (Маслоу).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921246"/>
            <a:ext cx="2046589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Типичные ошибки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1123752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Типичные ошибки в мотивации персонала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264172"/>
            <a:ext cx="5702300" cy="2755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Одинаковый подход ко всем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714972"/>
            <a:ext cx="5092700" cy="58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Игнорирование индивидуальных потребностей: то, что мотивирует одного, другого демотивирует.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6362700" y="2264172"/>
            <a:ext cx="5702300" cy="2755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Игнорирование нематериальных стимулов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6362700" y="2714972"/>
            <a:ext cx="5092700" cy="58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Фокус только на деньгах: признание, карьерный рост и интересные задачи не менее важны.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3997623"/>
            <a:ext cx="5092700" cy="5383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Несправедливая оценка и разрыв с вознаграждением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4711254"/>
            <a:ext cx="5092700" cy="58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Субъективные критерии и задержка премий снижают ценность поощрения и доверие к руководству.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362700" y="3997623"/>
            <a:ext cx="5702300" cy="2755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Отсутствие обратной связи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362700" y="4448423"/>
            <a:ext cx="5092700" cy="58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Сотрудник не понимает, что делает правильно и что улучшить, — без регулярного диалога мотивация падает.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5689104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Ошибки в системе мотивации приводят к росту текучести и снижению вовлечённости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704108"/>
            <a:ext cx="3420467" cy="2051050"/>
          </a:xfrm>
          <a:prstGeom prst="roundRect">
            <a:avLst>
              <a:gd name="adj" fmla="val 1114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385667" y="2704108"/>
            <a:ext cx="3420566" cy="2051050"/>
          </a:xfrm>
          <a:prstGeom prst="roundRect">
            <a:avLst>
              <a:gd name="adj" fmla="val 1114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009434" y="2704108"/>
            <a:ext cx="3420566" cy="2051050"/>
          </a:xfrm>
          <a:prstGeom prst="roundRect">
            <a:avLst>
              <a:gd name="adj" fmla="val 1114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1664692"/>
            <a:ext cx="3090366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Оценка системы мотивации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924348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Как измерить эффективность мотивации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41400" y="2894608"/>
            <a:ext cx="34966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≤ 10%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3694708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Текучесть кадров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4031258"/>
            <a:ext cx="2887067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Уволенные / среднесписочная численность × 100%.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665067" y="2894608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≥ 30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65067" y="3694708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Вовлечённость (eNPS)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65067" y="4031258"/>
            <a:ext cx="2887166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Индекс eNPS: % промоутеров − % критиков.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288834" y="2894608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↑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88834" y="3694708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Производительность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88834" y="4031258"/>
            <a:ext cx="2887166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Выручка/выпуск на сотрудника. Рост год к году — эффект.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4945658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Метрики оценивают в динамике: сравнивают квартал к кварталу и год к году.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По материалам учебников по менеджменту, 2026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765671"/>
            <a:ext cx="1747980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Итоги доклада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968177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Выводы: мотивация как системная работа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930797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F4E79"/>
                </a:solidFill>
                <a:latin typeface="Manrope"/>
              </a:rPr>
              <a:t>01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260997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Системный процесс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2658467"/>
            <a:ext cx="5130800" cy="8050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Мотивация — непрерывная работа руководителя, а не разовое мероприятие: стимулы нужно регулярно пересматривать и обновлять.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6324600" y="1930797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F4E79"/>
                </a:solidFill>
                <a:latin typeface="Manrope"/>
              </a:rPr>
              <a:t>02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6324600" y="2260997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Баланс стимулов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324600" y="2658467"/>
            <a:ext cx="5130800" cy="8050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Эффективная система сочетает материальные и нематериальные стимулы: деньги важны, но признание и развитие удерживают сотрудников не меньше.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3913088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F4E79"/>
                </a:solidFill>
                <a:latin typeface="Manrope"/>
              </a:rPr>
              <a:t>03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2000" y="4243288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Индивидуальный подход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4640759"/>
            <a:ext cx="5130800" cy="8050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Люди мотивируются по-разному: учёт потребностей конкретного сотрудника (по Маслоу, Герцбергу, Макклелланду) повышает отдачу.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324600" y="3913088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F4E79"/>
                </a:solidFill>
                <a:latin typeface="Manrope"/>
              </a:rPr>
              <a:t>04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324600" y="4243288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Оценка результата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6324600" y="4640759"/>
            <a:ext cx="5130800" cy="8050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Регулярно измеряйте текучесть, вовлечённость и производительность — это показывает, работает ли система мотивации на практике.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5844580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Мотивация — это управленческая компетенция, которую можно и нужно развивать.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38328" y="2826089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38328" y="3755570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38328" y="4685051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1556345"/>
            <a:ext cx="2271974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Список источников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752501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Литература по теме доклада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79500" y="2744391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Мескон М. и др.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«Основы менеджмента» — классический учебник по теории управления и мотивации.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9500" y="3673872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Виханский О. С.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«Менеджмент» — базовый курс, разделы о мотивации и поведении персонала.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9500" y="4603353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Герчикова И. Н.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«Менеджмент» — учебник, освещающий практические аспекты управления персоналом.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Мотивация персонала в организации — доклад по менеджменту</dc:title>
  <dc:creator>Слайда</dc:creator>
</cp:coreProperties>
</file>