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</p:sldIdLst>
  <p:sldSz cx="12192000" cy="6858000"/>
  <p:notesSz cx="6858000" cy="9144000"/>
  <p:embeddedFontLst>
    <p:embeddedFont>
      <p:font typeface="JetBrains Mono"/>
      <p:regular r:id="rIdFont0"/>
      <p:bold r:id="rIdFont1"/>
    </p:embeddedFont>
    <p:embeddedFont>
      <p:font typeface="Golos Text"/>
      <p:regular r:id="rIdFont4"/>
      <p:bold r:id="rIdFont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Font0" Type="http://schemas.openxmlformats.org/officeDocument/2006/relationships/font" Target="fonts/font1.fntdata"/><Relationship Id="rIdFont1" Type="http://schemas.openxmlformats.org/officeDocument/2006/relationships/font" Target="fonts/font2.fntdata"/><Relationship Id="rIdFont4" Type="http://schemas.openxmlformats.org/officeDocument/2006/relationships/font" Target="fonts/font5.fntdata"/><Relationship Id="rIdFont5" Type="http://schemas.openxmlformats.org/officeDocument/2006/relationships/font" Target="fonts/font6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день. Тема моего доклада — методы контроля качества сварных швов. Работа обзорная, построена на учебной литературе по сварочному производству и справочниках по неразрушающему контролю. Сначала разберём, какие дефекты вообще возникают в шве и чем они опасны, затем — как методы контроля делятся на разрушающие и неразрушающие, и подробнее остановимся на четырёх основных. В финале сравним их по таблице и сделаем выводы.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того, зачем вообще контролировать шов: разберём типичные дефекты — непровар, поры, трещины, шлаковые включения, подрез — и чем они опасны при эксплуатации конструкции. Затем разделим все методы на разрушающие и неразрушающие и посмотрим, где применяются те и другие. Дальше по порядку пройдём по конкретным методам: визуально-измерительный, ультразвуковой, а радиографический и капиллярный разберём вместе. Завершим сравнительной таблицей четырёх методов и выводами. Такой порядок — от дефекта к способу его обнаружения — поможет не путать методы между собой.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говорить о методах контроля, разберёмся, что именно мы ищем в шве. Основные дефекты — это непровар, поры, трещины, шлаковые включения и подрез. Непровар и подрез опасны тем, что уменьшают рабочее сечение и работают как концентраторы напряжений, а поры и шлак снижают плотность и герметичность. Самый опасный дефект — трещина: под нагрузкой она способна расти и привести к хрупкому разрушению конструкции. Именно поэтому контроль качества сварных соединений — обязательная часть технологии, а не формальность. Дальше посмотрим, какими методами эти дефекты выявляют.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Все методы контроля делятся на две большие группы по простому признаку: остаётся ли изделие целым после проверки. Неразрушающие методы — визуально-измерительный, ультразвуковой, радиографический, капиллярный, магнитопорошковый — применяют прямо на готовой конструкции, и шов после них не повреждается. Разрушающие методы работают иначе: их выполняют на вырезанных образцах или образцах-свидетелях, которые специально сваривают вместе с изделием. Это испытания на растяжение и изгиб, ударный изгиб, а также макро- и микрошлифы, по которым изучают структуру шва. Разрушающий контроль нельзя провести на самой конструкции, поэтому его применяют выборочно и при аттестации технологии сварки. Дальше разберём конкретные методы подробнее, начиная с самого простого — визуально-измерительного.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Начну с самого простого и при этом обязательного метода — визуально-измерительного контроля. Его выполняют первым: сначала осматривают шов, потом уже подключают приборы. Глазом или через лупу видно трещины, поры, подрезы, наплывы, незаваренные кратеры, а также смещение и несоосность кромок. Штангенциркулем, линейкой и набором шаблонов сварщика измеряют ширину шва, усиление и катет. Но у метода есть граница: внутрь металла он не заглядывает, а результат сильно зависит от освещения, чистоты поверхности и опыта контролёра. Поэтому дальше переходим к методам, которые работают внутри шва.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Ультразвуковой контроль основан на простом физическом принципе: в металл вводят упругую волну, и если на её пути встречается несплошность, волна отражается от этой границы. Отражённый сигнал возвращается к датчику, и на экране дефектоскопа появляется эхо-импульс, по которому определяют наличие дефекта и его координаты. Метод хорошо ловит внутренние трещины, непровары, шлаковые включения и расслоения. Его главное преимущество — возможность работать, когда к шву есть доступ только с одной стороны, поэтому УЗК применяют на ответственных конструкциях. Но у метода есть ограничения: нужен акустический контакт и чистая поверхность, расшифровка сигналов требует опыта оператора, а мелкие поры выявляются хуже, чем при радиографии. Дальше рассмотрим радиографический и капиллярный методы.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Разберём ещё два метода. Радиографический контроль — это просвечивание шва ионизирующим излучением: дефект по-разному ослабляет луч, и на снимке это видно как разная плотность почернения. Метод хорошо показывает внутренние поры, включения и непровары, но требует радиационной безопасности и доступа к шву с двух сторон, а трещины видны не всегда. Капиллярный контроль работает иначе: на очищенную поверхность наносят пенетрант, он задерживается в открытых дефектах, а проявитель вытягивает краситель и даёт видимую индикацию. Он выявляет поверхностные трещины и поры, но только открытые, и требует очистки и подходящей температуры. То есть эти методы дополняют друг друга: один смотрит внутрь, другой — по поверхности.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Сравним четыре метода по ключевым для практики критериям. ВИК — самый быстрый и дешёвый, но видит только наружные дефекты. УЗК и радиография работают с внутренними дефектами, но УЗК достаточно одной стороны, а для радиографии нужен доступ с двух сторон. Капиллярный метод выявляет только то, что выходит на поверхность, зато не требует сложного оборудования. Отсюда главный вывод: методы не заменяют, а дополняют друг друга, и на ответственных конструкциях их применяют в комплексе.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Подведём итог. Главное, что стоит запомнить: визуально-измерительный контроль — это обязательный первый этап, с него начинается любая проверка шва. Внутренние дефекты — непровар, трещины внутри металла — ищут ультразвуком или радиографией, а поверхностные — капиллярным методом. При этом выбор метода не произвольный: он зависит от типа ожидаемого дефекта, толщины металла, доступности шва и нужной чувствительности. Разрушающие испытания применяют выборочно, на образцах, а не на готовой конструкции. Доклад построен на учебной литературе по сварочному производству, справочниках по неразрушающему контролю и нормативных документах. Спасибо за внимание, готов ответить на вопросы.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c8db7e4ecd513f43.png"/><Relationship Id="rId4" Type="http://schemas.openxmlformats.org/officeDocument/2006/relationships/image" Target="../media/mb85d2bdd18bbc76d.jpe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dd485c1dce8ad9f1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aabe1edc9193eb07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a75c4f8e7360705b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74dea4cdc13952a5.png"/><Relationship Id="rId4" Type="http://schemas.openxmlformats.org/officeDocument/2006/relationships/image" Target="../media/m063a73eaa0a33218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d9a97381c8509daa.png"/><Relationship Id="rId4" Type="http://schemas.openxmlformats.org/officeDocument/2006/relationships/image" Target="../media/mca6de4ac6c2ca649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74dea4cdc13952a5.png"/><Relationship Id="rId4" Type="http://schemas.openxmlformats.org/officeDocument/2006/relationships/image" Target="../media/m1bfc29d8e9924478.png"/><Relationship Id="rId5" Type="http://schemas.openxmlformats.org/officeDocument/2006/relationships/image" Target="../media/mf50dcde22802683d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6f150018243c7c9c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74dea4cdc13952a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3"/>
          <p:cNvPicPr/>
          <p:nvPr/>
        </p:nvPicPr>
        <p:blipFill>
          <a:blip r:embed="rId4"/>
          <a:stretch>
            <a:fillRect/>
          </a:stretch>
        </p:blipFill>
        <p:spPr>
          <a:xfrm>
            <a:off x="6350" y="6350"/>
            <a:ext cx="12179300" cy="6845300"/>
          </a:xfrm>
          <a:prstGeom prst="rect">
            <a:avLst/>
          </a:prstGeom>
        </p:spPr>
      </p:pic>
      <p:sp>
        <p:nvSpPr>
          <p:cNvPr id="4" name="text4"/>
          <p:cNvSpPr>
            <a:spLocks noChangeArrowheads="1"/>
          </p:cNvSpPr>
          <p:nvPr/>
        </p:nvSpPr>
        <p:spPr>
          <a:xfrm>
            <a:off x="1130300" y="577850"/>
            <a:ext cx="2363311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JetBrains Mono"/>
              </a:rPr>
              <a:t>Технический колледж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553619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JetBrains Mono"/>
              </a:rPr>
              <a:t>Доклад по дисциплине ·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813969"/>
            <a:ext cx="9232900" cy="13993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459"/>
              </a:lnSpc>
            </a:pPr>
            <a:r>
              <a:rPr lang="ru-RU" sz="5200" b="1" spc="-129">
                <a:solidFill>
                  <a:srgbClr val="FFFFFF"/>
                </a:solidFill>
                <a:latin typeface="JetBrains Mono"/>
              </a:rPr>
              <a:t>Методы контроля качества сварных швов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5286375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Обзорная учебная работа: дефекты сварного шва, классификация методов контроля и их сравнительные возможности.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038850"/>
            <a:ext cx="11303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Golos Text"/>
              </a:rPr>
              <a:t>Студент: Кузнецов А. П. · Группа: СВ-31 · Преподаватель: Николаев С. 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762000"/>
            <a:ext cx="4191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5276B2"/>
                </a:solidFill>
                <a:latin typeface="JetBrains Mono"/>
              </a:rPr>
              <a:t>Повестка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016000"/>
            <a:ext cx="4191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FFFFFF"/>
                </a:solidFill>
                <a:latin typeface="JetBrains Mono"/>
              </a:rPr>
              <a:t>План доклада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592560"/>
            <a:ext cx="33274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9EADC0"/>
                </a:solidFill>
                <a:latin typeface="Golos Text"/>
              </a:rPr>
              <a:t>Пять шагов: от типичных дефектов шва — к методам их выявления и сравнению.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5080000" y="971550"/>
            <a:ext cx="309959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5276B2"/>
                </a:solidFill>
                <a:latin typeface="JetBrains Mono"/>
              </a:rPr>
              <a:t>01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5516959" y="932855"/>
            <a:ext cx="3398441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550" b="1">
                <a:solidFill>
                  <a:srgbClr val="FFFFFF"/>
                </a:solidFill>
                <a:latin typeface="Golos Text"/>
              </a:rPr>
              <a:t>Типичные дефекты шва и их опасность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118600" y="984250"/>
            <a:ext cx="2311400" cy="355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350"/>
              </a:lnSpc>
            </a:pPr>
            <a:r>
              <a:rPr lang="ru-RU" sz="1100">
                <a:solidFill>
                  <a:srgbClr val="9EADC0"/>
                </a:solidFill>
                <a:latin typeface="Golos Text"/>
              </a:rPr>
              <a:t>Непровар, поры, трещины, шлаковые включения, подрез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5080000" y="1780381"/>
            <a:ext cx="309959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5276B2"/>
                </a:solidFill>
                <a:latin typeface="JetBrains Mono"/>
              </a:rPr>
              <a:t>02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5516959" y="1741686"/>
            <a:ext cx="3398441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550" b="1">
                <a:solidFill>
                  <a:srgbClr val="FFFFFF"/>
                </a:solidFill>
                <a:latin typeface="Golos Text"/>
              </a:rPr>
              <a:t>Разрушающие и неразрушающие методы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118600" y="1793081"/>
            <a:ext cx="2311400" cy="355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350"/>
              </a:lnSpc>
            </a:pPr>
            <a:r>
              <a:rPr lang="ru-RU" sz="1100">
                <a:solidFill>
                  <a:srgbClr val="9EADC0"/>
                </a:solidFill>
                <a:latin typeface="Golos Text"/>
              </a:rPr>
              <a:t>В чём разница и где применяется каждый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080000" y="2589213"/>
            <a:ext cx="309959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5276B2"/>
                </a:solidFill>
                <a:latin typeface="JetBrains Mono"/>
              </a:rPr>
              <a:t>03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516959" y="2550517"/>
            <a:ext cx="3398441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550" b="1">
                <a:solidFill>
                  <a:srgbClr val="FFFFFF"/>
                </a:solidFill>
                <a:latin typeface="Golos Text"/>
              </a:rPr>
              <a:t>Визуально-измерительный контроль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118600" y="2601913"/>
            <a:ext cx="2311400" cy="355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350"/>
              </a:lnSpc>
            </a:pPr>
            <a:r>
              <a:rPr lang="ru-RU" sz="1100">
                <a:solidFill>
                  <a:srgbClr val="9EADC0"/>
                </a:solidFill>
                <a:latin typeface="Golos Text"/>
              </a:rPr>
              <a:t>Что выявляет, инструменты, ограничения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5080000" y="3398044"/>
            <a:ext cx="309959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5276B2"/>
                </a:solidFill>
                <a:latin typeface="JetBrains Mono"/>
              </a:rPr>
              <a:t>04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5516959" y="3359309"/>
            <a:ext cx="3069074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FFFFFF"/>
                </a:solidFill>
                <a:latin typeface="Golos Text"/>
              </a:rPr>
              <a:t>Ультразвуковой контроль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118600" y="3410744"/>
            <a:ext cx="2311400" cy="355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350"/>
              </a:lnSpc>
            </a:pPr>
            <a:r>
              <a:rPr lang="ru-RU" sz="1100">
                <a:solidFill>
                  <a:srgbClr val="9EADC0"/>
                </a:solidFill>
                <a:latin typeface="Golos Text"/>
              </a:rPr>
              <a:t>Отражение волны от дефекта, область применения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080000" y="4128294"/>
            <a:ext cx="309959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5276B2"/>
                </a:solidFill>
                <a:latin typeface="JetBrains Mono"/>
              </a:rPr>
              <a:t>05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5516959" y="4089598"/>
            <a:ext cx="3828256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550" b="1">
                <a:solidFill>
                  <a:srgbClr val="FFFFFF"/>
                </a:solidFill>
                <a:latin typeface="Golos Text"/>
              </a:rPr>
              <a:t>Радиографический и капиллярный контроль, сравнение и выводы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548416" y="4140994"/>
            <a:ext cx="1881584" cy="355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350"/>
              </a:lnSpc>
            </a:pPr>
            <a:r>
              <a:rPr lang="ru-RU" sz="1100">
                <a:solidFill>
                  <a:srgbClr val="9EADC0"/>
                </a:solidFill>
                <a:latin typeface="Golos Text"/>
              </a:rPr>
              <a:t>Принципы методов, таблица сравнения, итоги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48656"/>
            <a:ext cx="3454400" cy="2393553"/>
          </a:xfrm>
          <a:prstGeom prst="roundRect">
            <a:avLst>
              <a:gd name="adj" fmla="val 795"/>
            </a:avLst>
          </a:prstGeom>
          <a:noFill/>
          <a:ln w="6350" cap="flat">
            <a:solidFill>
              <a:srgbClr val="335175"/>
            </a:solidFill>
          </a:ln>
        </p:spPr>
      </p:sp>
      <p:sp>
        <p:nvSpPr>
          <p:cNvPr id="4" name="card4"/>
          <p:cNvSpPr/>
          <p:nvPr/>
        </p:nvSpPr>
        <p:spPr>
          <a:xfrm>
            <a:off x="4368800" y="1948656"/>
            <a:ext cx="3454400" cy="2393553"/>
          </a:xfrm>
          <a:prstGeom prst="roundRect">
            <a:avLst>
              <a:gd name="adj" fmla="val 795"/>
            </a:avLst>
          </a:prstGeom>
          <a:noFill/>
          <a:ln w="6350" cap="flat">
            <a:solidFill>
              <a:srgbClr val="335175"/>
            </a:solidFill>
          </a:ln>
        </p:spPr>
      </p:sp>
      <p:sp>
        <p:nvSpPr>
          <p:cNvPr id="5" name="card5"/>
          <p:cNvSpPr/>
          <p:nvPr/>
        </p:nvSpPr>
        <p:spPr>
          <a:xfrm>
            <a:off x="7975600" y="1948656"/>
            <a:ext cx="3454400" cy="2393553"/>
          </a:xfrm>
          <a:prstGeom prst="roundRect">
            <a:avLst>
              <a:gd name="adj" fmla="val 795"/>
            </a:avLst>
          </a:prstGeom>
          <a:noFill/>
          <a:ln w="6350" cap="flat">
            <a:solidFill>
              <a:srgbClr val="335175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4494609"/>
            <a:ext cx="3454400" cy="2393553"/>
          </a:xfrm>
          <a:prstGeom prst="roundRect">
            <a:avLst>
              <a:gd name="adj" fmla="val 795"/>
            </a:avLst>
          </a:prstGeom>
          <a:noFill/>
          <a:ln w="6350" cap="flat">
            <a:solidFill>
              <a:srgbClr val="335175"/>
            </a:solidFill>
          </a:ln>
        </p:spPr>
      </p:sp>
      <p:sp>
        <p:nvSpPr>
          <p:cNvPr id="7" name="card7"/>
          <p:cNvSpPr/>
          <p:nvPr/>
        </p:nvSpPr>
        <p:spPr>
          <a:xfrm>
            <a:off x="4368800" y="4494609"/>
            <a:ext cx="3454400" cy="2393553"/>
          </a:xfrm>
          <a:prstGeom prst="roundRect">
            <a:avLst>
              <a:gd name="adj" fmla="val 795"/>
            </a:avLst>
          </a:prstGeom>
          <a:noFill/>
          <a:ln w="6350" cap="flat">
            <a:solidFill>
              <a:srgbClr val="335175"/>
            </a:solidFill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628650"/>
            <a:ext cx="1264682" cy="1174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25"/>
              </a:lnSpc>
            </a:pPr>
            <a:r>
              <a:rPr lang="ru-RU" sz="750" b="1" cap="all" spc="135">
                <a:solidFill>
                  <a:srgbClr val="5276B2"/>
                </a:solidFill>
                <a:latin typeface="Golos Text"/>
              </a:rPr>
              <a:t>Дефекты шва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82625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FFFFFF"/>
                </a:solidFill>
                <a:latin typeface="JetBrains Mono"/>
              </a:rPr>
              <a:t>Типичные дефекты сварного шва и чем они опасны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23440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5276B2"/>
                </a:solidFill>
                <a:latin typeface="JetBrains Mono"/>
              </a:rPr>
              <a:t>01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54428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FFFFFF"/>
                </a:solidFill>
                <a:latin typeface="Golos Text"/>
              </a:rPr>
              <a:t>Непровар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3150" y="2875161"/>
            <a:ext cx="28575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9EADC0"/>
                </a:solidFill>
                <a:latin typeface="Golos Text"/>
              </a:rPr>
              <a:t>Несплавление основного металла с наплавленным по кромке разделки. Уменьшает рабочее сечение шва и работает как концентратор напряжений.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9950" y="223440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5276B2"/>
                </a:solidFill>
                <a:latin typeface="JetBrains Mono"/>
              </a:rPr>
              <a:t>02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9950" y="254428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FFFFFF"/>
                </a:solidFill>
                <a:latin typeface="Golos Text"/>
              </a:rPr>
              <a:t>Поры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79950" y="2875161"/>
            <a:ext cx="28575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9EADC0"/>
                </a:solidFill>
                <a:latin typeface="Golos Text"/>
              </a:rPr>
              <a:t>Газовые полости внутри шва. Снижают плотность и герметичность соединения, а при накоплении ослабляют сечение.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6750" y="2234406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5276B2"/>
                </a:solidFill>
                <a:latin typeface="JetBrains Mono"/>
              </a:rPr>
              <a:t>03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6750" y="2544286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FFFFFF"/>
                </a:solidFill>
                <a:latin typeface="Golos Text"/>
              </a:rPr>
              <a:t>Трещины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6750" y="2875161"/>
            <a:ext cx="28575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9EADC0"/>
                </a:solidFill>
                <a:latin typeface="Golos Text"/>
              </a:rPr>
              <a:t>Нарушение сплошности металла шва или зоны термического влияния. Способны развиваться под нагрузкой вплоть до хрупкого разрушения.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73150" y="4780359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5276B2"/>
                </a:solidFill>
                <a:latin typeface="JetBrains Mono"/>
              </a:rPr>
              <a:t>04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73150" y="5090239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FFFFFF"/>
                </a:solidFill>
                <a:latin typeface="Golos Text"/>
              </a:rPr>
              <a:t>Шлаковые включения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73150" y="5421114"/>
            <a:ext cx="28575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9EADC0"/>
                </a:solidFill>
                <a:latin typeface="Golos Text"/>
              </a:rPr>
              <a:t>Частицы шлака, не удалённые из шва. Ослабляют сечение и служат очагами коррозии.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79950" y="4780359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5276B2"/>
                </a:solidFill>
                <a:latin typeface="JetBrains Mono"/>
              </a:rPr>
              <a:t>05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79950" y="5090239"/>
            <a:ext cx="339852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FFFFFF"/>
                </a:solidFill>
                <a:latin typeface="Golos Text"/>
              </a:rPr>
              <a:t>Подрез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79950" y="5421114"/>
            <a:ext cx="28575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9EADC0"/>
                </a:solidFill>
                <a:latin typeface="Golos Text"/>
              </a:rPr>
              <a:t>Канавка по границе шва в основном металле. Ослабляет основной металл у границы сплавления и создаёт местный концентратор напряжений.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464917" y="2181820"/>
            <a:ext cx="5262166" cy="596900"/>
          </a:xfrm>
          <a:prstGeom prst="roundRect">
            <a:avLst>
              <a:gd name="adj" fmla="val 3191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2252861" y="3248620"/>
            <a:ext cx="2098278" cy="457200"/>
          </a:xfrm>
          <a:prstGeom prst="roundRect">
            <a:avLst>
              <a:gd name="adj" fmla="val 33333"/>
            </a:avLst>
          </a:prstGeom>
          <a:solidFill>
            <a:srgbClr val="5276B2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1272084" y="3883620"/>
            <a:ext cx="2387203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6" name="card6"/>
          <p:cNvSpPr/>
          <p:nvPr/>
        </p:nvSpPr>
        <p:spPr>
          <a:xfrm>
            <a:off x="3760887" y="3883620"/>
            <a:ext cx="1571030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7" name="card7"/>
          <p:cNvSpPr/>
          <p:nvPr/>
        </p:nvSpPr>
        <p:spPr>
          <a:xfrm>
            <a:off x="1664295" y="4378920"/>
            <a:ext cx="1796752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8" name="card8"/>
          <p:cNvSpPr/>
          <p:nvPr/>
        </p:nvSpPr>
        <p:spPr>
          <a:xfrm>
            <a:off x="3562648" y="4378920"/>
            <a:ext cx="1376958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9" name="card9"/>
          <p:cNvSpPr/>
          <p:nvPr/>
        </p:nvSpPr>
        <p:spPr>
          <a:xfrm>
            <a:off x="2341662" y="4874220"/>
            <a:ext cx="1920677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10" name="card10"/>
          <p:cNvSpPr/>
          <p:nvPr/>
        </p:nvSpPr>
        <p:spPr>
          <a:xfrm>
            <a:off x="7953375" y="3248620"/>
            <a:ext cx="1873151" cy="457200"/>
          </a:xfrm>
          <a:prstGeom prst="roundRect">
            <a:avLst>
              <a:gd name="adj" fmla="val 33333"/>
            </a:avLst>
          </a:prstGeom>
          <a:solidFill>
            <a:srgbClr val="5276B2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6637834" y="3883620"/>
            <a:ext cx="2917627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12" name="card12"/>
          <p:cNvSpPr/>
          <p:nvPr/>
        </p:nvSpPr>
        <p:spPr>
          <a:xfrm>
            <a:off x="9657060" y="3883620"/>
            <a:ext cx="1485007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13" name="card13"/>
          <p:cNvSpPr/>
          <p:nvPr/>
        </p:nvSpPr>
        <p:spPr>
          <a:xfrm>
            <a:off x="7868940" y="4378920"/>
            <a:ext cx="2042021" cy="393700"/>
          </a:xfrm>
          <a:prstGeom prst="roundRect">
            <a:avLst>
              <a:gd name="adj" fmla="val 33870"/>
            </a:avLst>
          </a:prstGeom>
          <a:noFill/>
          <a:ln w="6350" cap="flat">
            <a:solidFill>
              <a:srgbClr val="647C98"/>
            </a:solidFill>
          </a:ln>
        </p:spPr>
      </p:sp>
      <p:sp>
        <p:nvSpPr>
          <p:cNvPr id="14" name="card1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635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80">
                <a:solidFill>
                  <a:srgbClr val="5276B2"/>
                </a:solidFill>
                <a:latin typeface="JetBrains Mono"/>
              </a:rPr>
              <a:t>Классификация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8699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FFFFFF"/>
                </a:solidFill>
                <a:latin typeface="JetBrains Mono"/>
              </a:rPr>
              <a:t>Методы контроля сварных швов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922117" y="2358350"/>
            <a:ext cx="4982766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0E335C"/>
                </a:solidFill>
                <a:latin typeface="Golos Text"/>
              </a:rPr>
              <a:t>Методы контроля качества сварных швов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2557661" y="3374350"/>
            <a:ext cx="1786414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0E335C"/>
                </a:solidFill>
                <a:latin typeface="Golos Text"/>
              </a:rPr>
              <a:t>Неразрушающие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462584" y="3991570"/>
            <a:ext cx="2407444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Визуально-измерительный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3951387" y="3991570"/>
            <a:ext cx="14280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ультразвуковой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854795" y="4486870"/>
            <a:ext cx="1698903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радиографический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3753148" y="4486870"/>
            <a:ext cx="1195149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капиллярный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2532162" y="4982170"/>
            <a:ext cx="1847612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магнитопорошковый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8258175" y="3374350"/>
            <a:ext cx="1516261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0E335C"/>
                </a:solidFill>
                <a:latin typeface="Golos Text"/>
              </a:rPr>
              <a:t>Разрушающие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828334" y="3991570"/>
            <a:ext cx="3043952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Испытания на растяжение и изгиб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847560" y="3991570"/>
            <a:ext cx="1324808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ударный изгиб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8059440" y="4486870"/>
            <a:ext cx="1993225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9EADC0"/>
                </a:solidFill>
                <a:latin typeface="Golos Text"/>
              </a:rPr>
              <a:t>макро- и микрошлифы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3873401" y="5572720"/>
            <a:ext cx="5080099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9EADC0"/>
                </a:solidFill>
                <a:latin typeface="Golos Text"/>
              </a:rPr>
              <a:t>Критерий деления — сохраняется ли изделие после контроля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5207000" cy="6858000"/>
          </a:xfrm>
          <a:prstGeom prst="rect">
            <a:avLst/>
          </a:prstGeom>
          <a:solidFill>
            <a:srgbClr val="1D3E65"/>
          </a:solidFill>
          <a:ln w="6350" cap="flat">
            <a:solidFill>
              <a:srgbClr val="DCEBFA">
                <a:alpha val="20000"/>
              </a:srgbClr>
            </a:solidFill>
          </a:ln>
        </p:spPr>
      </p:sp>
      <p:sp>
        <p:nvSpPr>
          <p:cNvPr id="4" name="card4"/>
          <p:cNvSpPr/>
          <p:nvPr/>
        </p:nvSpPr>
        <p:spPr>
          <a:xfrm>
            <a:off x="5823588" y="4069599"/>
            <a:ext cx="125723" cy="125723"/>
          </a:xfrm>
          <a:prstGeom prst="roundRect">
            <a:avLst>
              <a:gd name="adj" fmla="val 22728"/>
            </a:avLst>
          </a:prstGeom>
          <a:solidFill>
            <a:srgbClr val="5276B2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pic>
        <p:nvPicPr>
          <p:cNvPr id="6" name="pic6"/>
          <p:cNvPicPr/>
          <p:nvPr/>
        </p:nvPicPr>
        <p:blipFill>
          <a:blip r:embed="rId4"/>
          <a:srcRect l="24793" t="0" r="24793" b="0"/>
          <a:stretch>
            <a:fillRect/>
          </a:stretch>
        </p:blipFill>
        <p:spPr>
          <a:xfrm>
            <a:off x="6350" y="6350"/>
            <a:ext cx="5194300" cy="6845300"/>
          </a:xfrm>
          <a:prstGeom prst="rect">
            <a:avLst/>
          </a:prstGeom>
        </p:spPr>
      </p:pic>
      <p:sp>
        <p:nvSpPr>
          <p:cNvPr id="7" name="text7"/>
          <p:cNvSpPr>
            <a:spLocks noChangeArrowheads="1"/>
          </p:cNvSpPr>
          <p:nvPr/>
        </p:nvSpPr>
        <p:spPr>
          <a:xfrm>
            <a:off x="5842000" y="635000"/>
            <a:ext cx="622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5276B2"/>
                </a:solidFill>
                <a:latin typeface="JetBrains Mono"/>
              </a:rPr>
              <a:t>Методы контроля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5842000" y="927100"/>
            <a:ext cx="5613400" cy="850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00"/>
              </a:lnSpc>
            </a:pPr>
            <a:r>
              <a:rPr lang="ru-RU" sz="3000" b="1" spc="-59">
                <a:solidFill>
                  <a:srgbClr val="FFFFFF"/>
                </a:solidFill>
                <a:latin typeface="JetBrains Mono"/>
              </a:rPr>
              <a:t>Визуально-измерительный контроль (ВИК)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5842000" y="2032645"/>
            <a:ext cx="5613400" cy="17194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9EADC0"/>
                </a:solidFill>
                <a:latin typeface="Golos Text"/>
              </a:rPr>
              <a:t>Самый доступный и обязательный метод: осмотр и измерение шва невооружённым глазом или через лупу. Выявляет наружные и поверхностные дефекты — трещины, поры, подрезы, наплывы, незаваренные кратеры, смещение и несоосность кромок. Измеряет геометрию шва: ширину, усиление, катет.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121400" y="3997523"/>
            <a:ext cx="5334000" cy="7842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FFFFFF"/>
                </a:solidFill>
                <a:latin typeface="Golos Text"/>
              </a:rPr>
              <a:t>Ограничение: внутренние дефекты недоступны; результат зависит от освещения, состояния поверхности и квалификации контролёра.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43588" y="5052262"/>
            <a:ext cx="125724" cy="125723"/>
          </a:xfrm>
          <a:prstGeom prst="roundRect">
            <a:avLst>
              <a:gd name="adj" fmla="val 22728"/>
            </a:avLst>
          </a:prstGeom>
          <a:solidFill>
            <a:srgbClr val="5276B2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8159750" y="1657350"/>
            <a:ext cx="63500" cy="63500"/>
          </a:xfrm>
          <a:prstGeom prst="roundRect">
            <a:avLst>
              <a:gd name="adj" fmla="val 50000"/>
            </a:avLst>
          </a:prstGeom>
          <a:solidFill>
            <a:srgbClr val="B2BEC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5397500" y="1809750"/>
            <a:ext cx="5588000" cy="3302000"/>
          </a:xfrm>
          <a:prstGeom prst="rect">
            <a:avLst/>
          </a:prstGeom>
          <a:solidFill>
            <a:srgbClr val="1D3E65"/>
          </a:solidFill>
          <a:ln w="6350" cap="flat">
            <a:solidFill>
              <a:srgbClr val="DCEBFA">
                <a:alpha val="20000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pic>
        <p:nvPicPr>
          <p:cNvPr id="7" name="pic7"/>
          <p:cNvPicPr/>
          <p:nvPr/>
        </p:nvPicPr>
        <p:blipFill>
          <a:blip r:embed="rId4"/>
          <a:srcRect l="512" t="0" r="512" b="0"/>
          <a:stretch>
            <a:fillRect/>
          </a:stretch>
        </p:blipFill>
        <p:spPr>
          <a:xfrm>
            <a:off x="5403850" y="1816100"/>
            <a:ext cx="5575300" cy="3289300"/>
          </a:xfrm>
          <a:prstGeom prst="rect">
            <a:avLst/>
          </a:prstGeom>
        </p:spPr>
      </p:pic>
      <p:sp>
        <p:nvSpPr>
          <p:cNvPr id="8" name="text8"/>
          <p:cNvSpPr>
            <a:spLocks noChangeArrowheads="1"/>
          </p:cNvSpPr>
          <p:nvPr/>
        </p:nvSpPr>
        <p:spPr>
          <a:xfrm>
            <a:off x="762000" y="1104702"/>
            <a:ext cx="4318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5276B2"/>
                </a:solidFill>
                <a:latin typeface="JetBrains Mono"/>
              </a:rPr>
              <a:t>Неразрушающий контроль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396802"/>
            <a:ext cx="3708400" cy="794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080"/>
              </a:lnSpc>
            </a:pPr>
            <a:r>
              <a:rPr lang="ru-RU" sz="2800" b="1" spc="-55">
                <a:solidFill>
                  <a:srgbClr val="FFFFFF"/>
                </a:solidFill>
                <a:latin typeface="JetBrains Mono"/>
              </a:rPr>
              <a:t>Ультразвуковой контроль (УЗК)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2446387"/>
            <a:ext cx="3708400" cy="22883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9EADC0"/>
                </a:solidFill>
                <a:latin typeface="Golos Text"/>
              </a:rPr>
              <a:t>В металл вводят упругую волну: от несплошности она отражается, эхо-сигнал на экране дефектоскопа показывает дефект и его координаты. Выявляет трещины, непровары, шлаковые включения, расслоения. Нужен контакт, чистая поверхность, опыт расшифровки.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4980186"/>
            <a:ext cx="3429000" cy="7842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FFFFFF"/>
                </a:solidFill>
                <a:latin typeface="Golos Text"/>
              </a:rPr>
              <a:t>Работает при одностороннем доступе к шву — там, где радиография неприменима.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1D3E65"/>
          </a:solidFill>
          <a:ln w="6350" cap="flat">
            <a:solidFill>
              <a:srgbClr val="DCEBFA">
                <a:alpha val="20000"/>
              </a:srgbClr>
            </a:solidFill>
          </a:ln>
        </p:spPr>
      </p:sp>
      <p:sp>
        <p:nvSpPr>
          <p:cNvPr id="4" name="card4"/>
          <p:cNvSpPr/>
          <p:nvPr/>
        </p:nvSpPr>
        <p:spPr>
          <a:xfrm>
            <a:off x="768350" y="704850"/>
            <a:ext cx="1417340" cy="330200"/>
          </a:xfrm>
          <a:prstGeom prst="roundRect">
            <a:avLst>
              <a:gd name="adj" fmla="val 50000"/>
            </a:avLst>
          </a:prstGeom>
          <a:solidFill>
            <a:srgbClr val="0E335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1996480" cy="330200"/>
          </a:xfrm>
          <a:prstGeom prst="roundRect">
            <a:avLst>
              <a:gd name="adj" fmla="val 50000"/>
            </a:avLst>
          </a:prstGeom>
          <a:solidFill>
            <a:srgbClr val="5276B2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0E335C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pic>
        <p:nvPicPr>
          <p:cNvPr id="9" name="pic9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946150" y="787400"/>
            <a:ext cx="143664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9EADC0"/>
                </a:solidFill>
                <a:latin typeface="JetBrains Mono"/>
              </a:rPr>
              <a:t>Радиография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8350" y="1295400"/>
            <a:ext cx="47117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9EADC0"/>
                </a:solidFill>
                <a:latin typeface="Golos Text"/>
              </a:rPr>
              <a:t>Просвечивание шва ионизирующим излучением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8350" y="2317115"/>
            <a:ext cx="19814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9EADC0"/>
                </a:solidFill>
                <a:latin typeface="Golos Text"/>
              </a:rPr>
              <a:t>•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91890" y="2317750"/>
            <a:ext cx="448816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9EADC0"/>
                </a:solidFill>
                <a:latin typeface="Golos Text"/>
              </a:rPr>
              <a:t>Дефект по-разному ослабляет луч — на снимке разная плотность почернения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8350" y="3028315"/>
            <a:ext cx="19814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9EADC0"/>
                </a:solidFill>
                <a:latin typeface="Golos Text"/>
              </a:rPr>
              <a:t>•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91890" y="3028950"/>
            <a:ext cx="4873129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9EADC0"/>
                </a:solidFill>
                <a:latin typeface="Golos Text"/>
              </a:rPr>
              <a:t>Выявляет внутренние поры, включения, непровары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8350" y="3493056"/>
            <a:ext cx="19814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9EADC0"/>
                </a:solidFill>
                <a:latin typeface="Golos Text"/>
              </a:rPr>
              <a:t>•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991890" y="3493691"/>
            <a:ext cx="448816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9EADC0"/>
                </a:solidFill>
                <a:latin typeface="Golos Text"/>
              </a:rPr>
              <a:t>Ограничения: радиационная безопасность, доступ к шву с двух сторон, трещины видны не всегда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908800" y="781050"/>
            <a:ext cx="2131616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0E335C"/>
                </a:solidFill>
                <a:latin typeface="JetBrains Mono"/>
              </a:rPr>
              <a:t>Капиллярный метод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12890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0E335C"/>
                </a:solidFill>
                <a:latin typeface="Golos Text"/>
              </a:rPr>
              <a:t>Пенетрант выявляет открытые дефекты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731000" y="2310765"/>
            <a:ext cx="19814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5276B2"/>
                </a:solidFill>
                <a:latin typeface="Golos Text"/>
              </a:rPr>
              <a:t>•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954540" y="2311400"/>
            <a:ext cx="450086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Пенетрант задерживается в открытых дефектах, проявитель вытягивает краситель и даёт видимую индикацию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731000" y="3269615"/>
            <a:ext cx="19814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5276B2"/>
                </a:solidFill>
                <a:latin typeface="Golos Text"/>
              </a:rPr>
              <a:t>•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954540" y="3270250"/>
            <a:ext cx="4107954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Выявляет поверхностные трещины и поры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731000" y="3734356"/>
            <a:ext cx="19814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5276B2"/>
                </a:solidFill>
                <a:latin typeface="Golos Text"/>
              </a:rPr>
              <a:t>•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954540" y="3734991"/>
            <a:ext cx="450086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Ограничения: только открытые дефекты, нужны очистка поверхности и подходящая температура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76388"/>
            <a:ext cx="10668000" cy="4800600"/>
          </a:xfrm>
          <a:prstGeom prst="roundRect">
            <a:avLst>
              <a:gd name="adj" fmla="val 396"/>
            </a:avLst>
          </a:prstGeom>
          <a:noFill/>
          <a:ln w="12700" cap="flat">
            <a:solidFill>
              <a:srgbClr val="173B67"/>
            </a:solidFill>
          </a:ln>
        </p:spPr>
      </p:sp>
      <p:sp>
        <p:nvSpPr>
          <p:cNvPr id="4" name="card4"/>
          <p:cNvSpPr/>
          <p:nvPr/>
        </p:nvSpPr>
        <p:spPr>
          <a:xfrm>
            <a:off x="3815358" y="1589088"/>
            <a:ext cx="1900535" cy="584200"/>
          </a:xfrm>
          <a:prstGeom prst="rect">
            <a:avLst/>
          </a:prstGeom>
          <a:solidFill>
            <a:srgbClr val="173B6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815358" y="2173288"/>
            <a:ext cx="1900535" cy="1930400"/>
          </a:xfrm>
          <a:prstGeom prst="rect">
            <a:avLst/>
          </a:prstGeom>
          <a:solidFill>
            <a:srgbClr val="173B6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815358" y="4103688"/>
            <a:ext cx="1900535" cy="1016000"/>
          </a:xfrm>
          <a:prstGeom prst="rect">
            <a:avLst/>
          </a:prstGeom>
          <a:solidFill>
            <a:srgbClr val="173B67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815358" y="5119688"/>
            <a:ext cx="1900535" cy="1244600"/>
          </a:xfrm>
          <a:prstGeom prst="rect">
            <a:avLst/>
          </a:prstGeom>
          <a:solidFill>
            <a:srgbClr val="173B6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117600" y="125413"/>
            <a:ext cx="1817608" cy="1174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25"/>
              </a:lnSpc>
            </a:pPr>
            <a:r>
              <a:rPr lang="ru-RU" sz="750" b="1" cap="all" spc="135">
                <a:solidFill>
                  <a:srgbClr val="5276B2"/>
                </a:solidFill>
                <a:latin typeface="Golos Text"/>
              </a:rPr>
              <a:t>Сравнение методов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25438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FFFFFF"/>
                </a:solidFill>
                <a:latin typeface="JetBrains Mono"/>
              </a:rPr>
              <a:t>Четыре метода контроля: что и где применяют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65200" y="175418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FFFFFF"/>
                </a:solidFill>
                <a:latin typeface="JetBrains Mono"/>
              </a:rPr>
              <a:t>Критерий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3853904" y="175418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5276B2"/>
                </a:solidFill>
                <a:latin typeface="JetBrains Mono"/>
              </a:rPr>
              <a:t>ВИК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754449" y="175418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FFFFFF"/>
                </a:solidFill>
                <a:latin typeface="JetBrains Mono"/>
              </a:rPr>
              <a:t>УЗК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54885" y="175418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FFFFFF"/>
                </a:solidFill>
                <a:latin typeface="JetBrains Mono"/>
              </a:rPr>
              <a:t>Радиографический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555321" y="175418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FFFFFF"/>
                </a:solidFill>
                <a:latin typeface="JetBrains Mono"/>
              </a:rPr>
              <a:t>Капиллярный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302418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Выявляемые дефекты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993158" y="2338388"/>
            <a:ext cx="1544935" cy="1612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Наружные: подрезы, наплывы, несоответствие размеров, наружные трещины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5893693" y="2452688"/>
            <a:ext cx="1544836" cy="1384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Внутренние: непровар, трещины, шлаковые включения, поры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7794129" y="2566988"/>
            <a:ext cx="1544836" cy="1155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Внутренние: непровар, трещины, поры, шлаковые включения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694565" y="2566988"/>
            <a:ext cx="1544836" cy="1155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Поверхностные: трещины, поры, непровар, выходящие на поверхность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65200" y="449738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Доступ с двух сторон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3853904" y="449738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Не требуется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5893693" y="4383088"/>
            <a:ext cx="154483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Достаточно одной стороны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7794129" y="4268788"/>
            <a:ext cx="1544836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Нужен доступ к шву с двух сторон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9555321" y="449738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Не требуется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65200" y="562768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Трудоёмкость и скорость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3993158" y="5513388"/>
            <a:ext cx="1544935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Низкая, результат сразу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5893693" y="5513388"/>
            <a:ext cx="154483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Средняя, результат сразу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7794129" y="5284788"/>
            <a:ext cx="1544836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Высокая, результат после обработки снимка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9694565" y="5399088"/>
            <a:ext cx="1544836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FFFFFF"/>
                </a:solidFill>
                <a:latin typeface="Golos Text"/>
              </a:rPr>
              <a:t>Средняя, результат после проявления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762000" y="652875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9EADC0"/>
                </a:solidFill>
                <a:latin typeface="Golos Text"/>
              </a:rPr>
              <a:t>Методы дополняют друг друга: ВИК — наружные дефекты, УЗК и радиография — внутренние.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33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DBE8F6">
                <a:alpha val="21961"/>
              </a:srgbClr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762000" y="1877318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80">
                <a:solidFill>
                  <a:srgbClr val="9EADC0"/>
                </a:solidFill>
                <a:latin typeface="JetBrains Mono"/>
              </a:rPr>
              <a:t>Итоги · Источники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182118"/>
            <a:ext cx="11303000" cy="33401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530"/>
              </a:lnSpc>
            </a:pPr>
            <a:r>
              <a:rPr lang="ru-RU" sz="2300" b="1" spc="-45">
                <a:solidFill>
                  <a:srgbClr val="9EADC0"/>
                </a:solidFill>
                <a:latin typeface="JetBrains Mono"/>
              </a:rPr>
              <a:t>Выводы и использованные источники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891730"/>
            <a:ext cx="4724400" cy="137239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84"/>
              </a:lnSpc>
            </a:pPr>
            <a:r>
              <a:rPr lang="ru-RU" sz="1050" b="1">
                <a:solidFill>
                  <a:srgbClr val="FFFFFF"/>
                </a:solidFill>
                <a:latin typeface="Golos Text"/>
              </a:rPr>
              <a:t>Выводы: </a:t>
            </a:r>
            <a:r>
              <a:rPr lang="ru-RU" sz="1050">
                <a:solidFill>
                  <a:srgbClr val="9EADC0"/>
                </a:solidFill>
                <a:latin typeface="Golos Text"/>
              </a:rPr>
              <a:t>Визуально-измерительный контроль обязателен как первый этап любого контроля. Внутренние дефекты выявляют ультразвуком или радиографией, поверхностные — капиллярным методом. Выбор метода определяется типом ожидаемого дефекта, толщиной металла, доступностью шва и требуемой чувствительностью. Разрушающие испытания применяют выборочно на образцах.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5969000" y="2891730"/>
            <a:ext cx="4724400" cy="692547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84"/>
              </a:lnSpc>
            </a:pPr>
            <a:r>
              <a:rPr lang="ru-RU" sz="1050" b="1">
                <a:solidFill>
                  <a:srgbClr val="FFFFFF"/>
                </a:solidFill>
                <a:latin typeface="Golos Text"/>
              </a:rPr>
              <a:t>Источники: </a:t>
            </a:r>
            <a:r>
              <a:rPr lang="ru-RU" sz="1050">
                <a:solidFill>
                  <a:srgbClr val="9EADC0"/>
                </a:solidFill>
                <a:latin typeface="Golos Text"/>
              </a:rPr>
              <a:t>Учебная литература по сварочному производству; справочники по неразрушающему контролю; нормативные документы по контролю качества сварных соединений.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688582"/>
            <a:ext cx="11303000" cy="1727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60"/>
              </a:lnSpc>
            </a:pPr>
            <a:r>
              <a:rPr lang="ru-RU" sz="1050">
                <a:solidFill>
                  <a:srgbClr val="9EADC0"/>
                </a:solidFill>
                <a:latin typeface="Golos Text"/>
              </a:rPr>
              <a:t>Обзорный учебный доклад по литературе, без собственного эксперимента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«Методы контроля качества сварных швов»</dc:title>
  <dc:creator>Слайда</dc:creator>
</cp:coreProperties>
</file>