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Уважаемые члены государственной экзаменационной комиссии, представляю вашему вниманию выпускную квалификационную работу на тему «Разработка веб-сервиса учёта заявок в отделе технической поддержки». Цель работы — автоматизировать процесс приёма и обработки обращений пользователей, чтобы повысить качество и скорость работы службы поддержки.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Ключевой результат опытной эксплуатации — среднее время реакции на заявку сократилось с четырёх часов до одного. Это стало возможным благодаря автоматической маршрутизации заявок и уведомлениям ответственных сотрудников. Дальше — экономическая оценка проекта.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Перейдём к экономической стороне. Разработка сервиса обошлась в 600 тысяч рублей — это разовые вложения. За счёт сокращения времени реакции и потерь заявок годовая экономия составит 1,2 миллиона рублей, то есть вдвое больше затрат. Срок окупаемости — всего 6 месяцев, что подтверждает целесообразность внедрения. Таким образом, проект не только решает операционные задачи, но и даёт измеримый финансовый эффект.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можно уверенно сказать: цель работы достигнута, все поставленные задачи выполнены. Разработанный сервис внедрён в отдел технической поддержки и уже показал ощутимые результаты. Среднее время реакции на заявку сократилось в четыре раза, потеря заявок полностью исключена, а нагрузка на сотрудников заметно снизилась за счёт автоматизации рутинных операций. Это подтверждает практическую значимость работы и возможность тиражирования решения в других подразделениях компании.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 начала проекта отдел поддержки работал по старинке: заявки принимались по телефону и электронной почте, единой базы обращений не было. Из-за этого часть заявок просто терялась, а сроки реакции зависели от того, кто и когда успел записать обращение. За 2025 год мы зафиксировали около пяти тысяч обращений, при этом среднее время реакции составляло четыре часа, почти четверть заявок выполнялась с просрочкой, а примерно шесть процентов терялись вовсе. Именно эти проблемы и определили необходимость создания единого веб-сервиса учёта заявок.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Передо мной стояла цель — разработать веб-сервис, который автоматизирует учёт заявок в отделе технической поддержки. Для достижения цели я поставил четыре задачи: сначала проанализировать существующие решения, затем спроектировать архитектуру, реализовать сервис и, наконец, провести тестирование с опытной эксплуатацией. Каждая задача соответствует отдельному этапу работы, который я подробно раскрою далее.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Объектом исследования выступает сам процесс приёма и обработки заявок в отделе технической поддержки — от момента обращения пользователя до закрытия заявки. Предметом — архитектура и функциональность разрабатываемого веб-сервиса, который этот процесс автоматизирует. Иными словами, мы изучаем, как устроен текущий процесс и как его можно улучшить с помощью информационной системы.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рассмотрели три популярные готовые системы учёта заявок. У каждой есть свои сильные стороны, но ни одна не подходит нам полностью. OTRS — бесплатная, но требует серьёзной доработки под наши процессы. GLPI удобен, но интеграция с корпоративными сервисами ограничена. YouTrack — мощный, но дорогой. Поэтому мы приняли решение разработать собственный сервис, который закроет все наши требования.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приступить к разработке, мы зафиксировали требования к будущему сервису. Они разделены на две группы: функциональные — что система должна делать, и нефункциональные — какими свойствами она должна обладать. К функциональным относятся создание заявки, назначение исполнителя, управление статусами, уведомления, история изменений и формирование отчётов. Среди нефункциональных ключевыми стали время отклика, масштабируемость, безопасность и удобство интерфейса. Эти требования легли в основу архитектуры и определили выбор технологического стека.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Разберём, как устроен сервис изнутри. Пользователь работает в браузере — это клиентская часть, одностраничное приложение. Все запросы идут через единый REST API, который связывает интерфейс с серверным приложением. Сервер обрабатывает логику, проверяет права и обращается к базе данных. Данные хранятся в PostgreSQL, а для кэширования сессий используем Redis. Такой поток обеспечивает быструю обработку заявок и надёжное хранение.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Перехожу к практической части. Система построена вокруг трёх ролей: оператор принимает и ведёт заявки, инженер выполняет работы, администратор управляет доступом и настройками. Для каждой роли предусмотрены свои ключевые экраны — от списка заявок с фильтрами до карточки с полной историей и экрана отчётов. В основе — современный стек: React с TypeScript на клиенте, Node.js на сервере и PostgreSQL для хранения данных. Такая архитектура обеспечивает гибкость и простоту дальнейшего развития сервиса.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Качество сервиса мы подтвердили комплексным тестированием. Провели функциональное, UI, API и нагрузочное тестирование — всего 120 тест-кейсов. В ходе проверок нашли 18 дефектов, и все они были исправлены до начала опытной эксплуатации. Это значит, что система вышла в реальную работу без известных критических проблем.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08f891cce028eed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1a8716d704017dee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150aa2e14288b9f0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d597f9feced5d9ee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67f4477f928e4a1e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b4edf107ece8fe31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d80869153fe6f544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8a87252c37b6cd06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f3525909bcb6332.png"/><Relationship Id="rId4" Type="http://schemas.openxmlformats.org/officeDocument/2006/relationships/image" Target="../media/m232d8d28d436f9e0.png"/><Relationship Id="rId5" Type="http://schemas.openxmlformats.org/officeDocument/2006/relationships/image" Target="../media/m58c7390d79c14bdd.svg"/><Relationship Id="rId6" Type="http://schemas.openxmlformats.org/officeDocument/2006/relationships/image" Target="../media/m911da688035007a1.png"/><Relationship Id="rId8" Type="http://schemas.openxmlformats.org/officeDocument/2006/relationships/image" Target="../media/m8b9b32a0c4abc770.png"/><Relationship Id="rId9" Type="http://schemas.openxmlformats.org/officeDocument/2006/relationships/image" Target="../media/mfd25aa829fe502d6.svg"/><Relationship Id="rId10" Type="http://schemas.openxmlformats.org/officeDocument/2006/relationships/image" Target="../media/mf7bca7723a49b48b.png"/><Relationship Id="rId11" Type="http://schemas.openxmlformats.org/officeDocument/2006/relationships/image" Target="../media/mc48b4541eab646aa.svg"/><Relationship Id="rId12" Type="http://schemas.openxmlformats.org/officeDocument/2006/relationships/image" Target="../media/mbed780fd6886c890.png"/><Relationship Id="rId13" Type="http://schemas.openxmlformats.org/officeDocument/2006/relationships/image" Target="../media/m097a4ccebbb36a64.svg"/><Relationship Id="rId14" Type="http://schemas.openxmlformats.org/officeDocument/2006/relationships/image" Target="../media/me6b263204787a7ff.png"/><Relationship Id="rId15" Type="http://schemas.openxmlformats.org/officeDocument/2006/relationships/image" Target="../media/mf4eed0a7545321d8.sv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7a069200849b8ce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f3525909bcb6332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14019a8c8f10c10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2735024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Логинов Артём Игоревич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3901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Выпускная квалификационная работа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632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Разработка веб-сервиса учёта заявок в отделе технической поддержки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9312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Автоматизация процесса приёма и обработки обращений пользователей для повышения качества и скорости работы службы поддержки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619750"/>
            <a:ext cx="245107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29300"/>
            <a:ext cx="196721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Логинов Артём Игоревич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110210" y="5619750"/>
            <a:ext cx="451177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110210" y="5829300"/>
            <a:ext cx="3902174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Научный руководитель: к.т.н., доцент Иванов И.И.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393384" y="5619750"/>
            <a:ext cx="467161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393384" y="5829300"/>
            <a:ext cx="406201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Государственная экзаменационная комиссия ·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4486176" y="1957884"/>
            <a:ext cx="357514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Среднее время реакции на заявку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3312418" y="2058789"/>
            <a:ext cx="5567065" cy="1352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023"/>
              </a:lnSpc>
            </a:pPr>
            <a:r>
              <a:rPr lang="ru-RU" sz="10550" b="1" spc="-421">
                <a:solidFill>
                  <a:srgbClr val="1F4E79"/>
                </a:solidFill>
                <a:latin typeface="Manrope"/>
              </a:rPr>
              <a:t>4 ч → 1 ч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2273300" y="3839567"/>
            <a:ext cx="7645400" cy="774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000"/>
              </a:lnSpc>
            </a:pPr>
            <a:r>
              <a:rPr lang="ru-RU" sz="2200" b="1">
                <a:solidFill>
                  <a:srgbClr val="15171C"/>
                </a:solidFill>
                <a:latin typeface="Manrope"/>
              </a:rPr>
              <a:t>Среднее время реакции на заявку: до внедрения (2025) и после (I полугодие 2026)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4010620" y="4652367"/>
            <a:ext cx="41706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Снижение в 4 раза после внедрения сервиса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технической поддержки, 2025 — I полугодие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632273"/>
            <a:ext cx="3454400" cy="1733550"/>
          </a:xfrm>
          <a:prstGeom prst="roundRect">
            <a:avLst>
              <a:gd name="adj" fmla="val 13186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68800" y="2632273"/>
            <a:ext cx="3454400" cy="1733550"/>
          </a:xfrm>
          <a:prstGeom prst="roundRect">
            <a:avLst>
              <a:gd name="adj" fmla="val 1318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2632273"/>
            <a:ext cx="3454400" cy="1733550"/>
          </a:xfrm>
          <a:prstGeom prst="roundRect">
            <a:avLst>
              <a:gd name="adj" fmla="val 1318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4619823"/>
            <a:ext cx="10668000" cy="584200"/>
          </a:xfrm>
          <a:prstGeom prst="roundRect">
            <a:avLst>
              <a:gd name="adj" fmla="val 26086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634827"/>
            <a:ext cx="263642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Экономический эффект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83733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Инвестиционная оценка проекта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2911673"/>
            <a:ext cx="34747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FFFFFF"/>
                </a:solidFill>
                <a:latin typeface="Manrope"/>
              </a:rPr>
              <a:t>Затраты на создание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178373"/>
            <a:ext cx="35306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FFFFFF"/>
                </a:solidFill>
                <a:latin typeface="Manrope"/>
              </a:rPr>
              <a:t>600 тыс. 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895923"/>
            <a:ext cx="34747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разовые вложения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48200" y="2911673"/>
            <a:ext cx="34747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Годовая экономия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48200" y="3178373"/>
            <a:ext cx="35306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1,2 млн 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48200" y="3895923"/>
            <a:ext cx="34747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 счёт скорости работы и меньших потерь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55000" y="2911673"/>
            <a:ext cx="347472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Срок окупаемости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55000" y="3178373"/>
            <a:ext cx="35306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6 месяцев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55000" y="3895923"/>
            <a:ext cx="34747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при текущей динамике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4835723"/>
            <a:ext cx="729976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1F4E79"/>
                </a:solidFill>
                <a:latin typeface="Manrope"/>
              </a:rPr>
              <a:t>Вывод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694160" y="4797623"/>
            <a:ext cx="699194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Проект окупается за 6 месяцев, годовая экономия вдвое превышает затраты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0438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9733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9028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8322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4E79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74105"/>
            <a:ext cx="143651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Заключение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9702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Выводы и практическая значимость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19621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Цель достигнута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Все задачи ВКР выполнены, сервис внедрён в отдел технической поддержки.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8916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Сокращение времени реакции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Среднее время реакции на заявку снизилось с 4 до 1 часа.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8211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Исключена потеря заявок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Число потерянных заявок за полугодие сократилось со 150 до 0.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7505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Снижение нагрузки на сотрудников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Автоматизация учёта и напоминаний уменьшила ручные операции.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83624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Практическая значимость: сервис готов к тиражированию в других подразделениях.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47117"/>
            <a:ext cx="266797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Проблема до внедрения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Как отдел поддержки работал до проекта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≈5 000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Обращений за 2025 год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 телефону и почте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4 часа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Среднее время реакции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на заявку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22%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Просроченных заявок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от общего числа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~6%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Потерянных заявок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 дошли до исполнителя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Данные за 2025 год — до внедрения сервиса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отдела технической поддержки, 2025 г.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60141"/>
            <a:ext cx="5257800" cy="1441847"/>
          </a:xfrm>
          <a:prstGeom prst="roundRect">
            <a:avLst>
              <a:gd name="adj" fmla="val 15854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762000" y="3354388"/>
            <a:ext cx="5257800" cy="1364456"/>
          </a:xfrm>
          <a:prstGeom prst="roundRect">
            <a:avLst>
              <a:gd name="adj" fmla="val 167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871244"/>
            <a:ext cx="5257800" cy="1351756"/>
          </a:xfrm>
          <a:prstGeom prst="roundRect">
            <a:avLst>
              <a:gd name="adj" fmla="val 16911"/>
            </a:avLst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760141"/>
            <a:ext cx="5257800" cy="4462859"/>
          </a:xfrm>
          <a:prstGeom prst="roundRect">
            <a:avLst>
              <a:gd name="adj" fmla="val 512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35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4E79"/>
                </a:solidFill>
                <a:latin typeface="Manrope"/>
              </a:rPr>
              <a:t>Научный аппарат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88900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Цель и задачи разработки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1995091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1F4E79"/>
                </a:solidFill>
                <a:latin typeface="Manrope"/>
              </a:rPr>
              <a:t>Объект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2243733"/>
            <a:ext cx="4711700" cy="730647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Процесс приёма и обработки заявок в отделе технической поддержки: каналы обращений, регистрация и контроль исполнения.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3589338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1F4E79"/>
                </a:solidFill>
                <a:latin typeface="Manrope"/>
              </a:rPr>
              <a:t>Предмет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3837980"/>
            <a:ext cx="47117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Архитектура и функциональность разрабатываемого веб-сервиса учёта заявок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5099844"/>
            <a:ext cx="53340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1F4E79"/>
                </a:solidFill>
                <a:latin typeface="Manrope"/>
              </a:rPr>
              <a:t>Цель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1400" y="5348486"/>
            <a:ext cx="47244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Разработать и внедрить веб-сервис учёта заявок, повышающий эффективность работы отдела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77000" y="2039541"/>
            <a:ext cx="52832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1F4E79"/>
                </a:solidFill>
                <a:latin typeface="Manrope"/>
              </a:rPr>
              <a:t>Задачи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77000" y="2395141"/>
            <a:ext cx="27305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775450" y="2391172"/>
            <a:ext cx="481359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Провести анализ существующих решений учёта заявок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2790428"/>
            <a:ext cx="299343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801743" y="2786459"/>
            <a:ext cx="3864074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Спроектировать архитектуру веб-сервиса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3185716"/>
            <a:ext cx="296863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99263" y="3181747"/>
            <a:ext cx="4351338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Реализовать веб-сервис на выбранном стеке технологий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477000" y="3811191"/>
            <a:ext cx="3022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1F4E79"/>
                </a:solidFill>
                <a:latin typeface="Manrope"/>
              </a:rPr>
              <a:t>04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804620" y="3807222"/>
            <a:ext cx="4408884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15171C"/>
                </a:solidFill>
                <a:latin typeface="Manrope"/>
              </a:rPr>
              <a:t>Провести тестирование и опытную эксплуатацию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094607"/>
            <a:ext cx="200217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Объект и предмет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297113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Объект и предмет исследования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437533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Объект исследования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88333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Процесс приёма и обработки заявок в отделе технической поддержки, включая каналы обращений, регистрацию и контроль выполнения.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6362700" y="3437533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Предмет исследования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888333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Архитектура и функциональность разрабатываемого веб-сервиса учёта заявок, обеспечивающего автоматизацию этого процесса.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47541"/>
            <a:ext cx="10668000" cy="2387600"/>
          </a:xfrm>
          <a:prstGeom prst="roundRect">
            <a:avLst>
              <a:gd name="adj" fmla="val 9574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2560241"/>
            <a:ext cx="2313583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3150791"/>
            <a:ext cx="2313583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741341"/>
            <a:ext cx="2313583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4331891"/>
            <a:ext cx="2313583" cy="590550"/>
          </a:xfrm>
          <a:prstGeom prst="rect">
            <a:avLst/>
          </a:prstGeom>
          <a:solidFill>
            <a:srgbClr val="E0E7ED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1522710"/>
            <a:ext cx="163475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Анализ рынка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750616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Сравнение готовых решений для учёта заявок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65200" y="272534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Критерий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473694" y="27253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F4E79"/>
                </a:solidFill>
                <a:latin typeface="Manrope"/>
              </a:rPr>
              <a:t>OTRS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787277" y="27253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GLPI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100850" y="272534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YouTrack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331589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Стоимость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73694" y="33158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Бесплатно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787277" y="33158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Бесплатно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100850" y="331589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Платно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5200" y="390644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Доработка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473694" y="39064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Сложная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787277" y="390644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Средняя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100850" y="390644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Ограниченная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65200" y="4496991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Интеграция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473694" y="44969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Ограниченная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787277" y="4496991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Средняя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100850" y="4496991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Хорошая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762000" y="508754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Готовые системы не закрывают все требования — нужна собственная разработка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4496"/>
            <a:ext cx="34544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0160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24496"/>
            <a:ext cx="34544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6228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24496"/>
            <a:ext cx="3454400" cy="2250777"/>
          </a:xfrm>
          <a:prstGeom prst="roundRect">
            <a:avLst>
              <a:gd name="adj" fmla="val 1015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229600" y="176579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927673"/>
            <a:ext cx="34544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0160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927673"/>
            <a:ext cx="34544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46228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927673"/>
            <a:ext cx="3454400" cy="2041327"/>
          </a:xfrm>
          <a:prstGeom prst="roundRect">
            <a:avLst>
              <a:gd name="adj" fmla="val 11198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229600" y="4168973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15" name="pic15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7600" y="1867396"/>
            <a:ext cx="177800" cy="177800"/>
          </a:xfrm>
          <a:prstGeom prst="rect">
            <a:avLst/>
          </a:prstGeom>
        </p:spPr>
      </p:pic>
      <p:pic>
        <p:nvPicPr>
          <p:cNvPr id="16" name="pic16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1867396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1200" y="1867396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7600" y="4270573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24400" y="4270573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1200" y="4270573"/>
            <a:ext cx="177800" cy="177800"/>
          </a:xfrm>
          <a:prstGeom prst="rect">
            <a:avLst/>
          </a:prstGeom>
        </p:spPr>
      </p:pic>
      <p:sp>
        <p:nvSpPr>
          <p:cNvPr id="21" name="text21"/>
          <p:cNvSpPr>
            <a:spLocks noChangeArrowheads="1"/>
          </p:cNvSpPr>
          <p:nvPr/>
        </p:nvSpPr>
        <p:spPr>
          <a:xfrm>
            <a:off x="1117600" y="615950"/>
            <a:ext cx="25036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Требования к системе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Функциональные и нефункциональные требования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160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Создание заявки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160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Быстрая регистрация обращения с указанием темы, приоритета и описания проблемы.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228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Назначение исполнителя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2800" y="2607171"/>
            <a:ext cx="29718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Автоматическое или ручное распределение заявок между сотрудниками поддержки.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29600" y="2311896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Статусы и уведомления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29600" y="2607171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Отслеживание жизненного цикла заявки и оповещение пользователей об изменениях.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16000" y="4715073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История и отчёты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16000" y="5010348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Полный журнал изменений и формирование отчётов по нагрузке и срокам.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622800" y="4715073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Время отклика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2800" y="5010348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Обеспечение быстрого ответа системы при одновременной работе пользователей.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229600" y="4715073"/>
            <a:ext cx="35356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Безопасность и удобство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29600" y="5010348"/>
            <a:ext cx="29718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Защита данных и интуитивно понятный интерфейс для всех ролей пользователей.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333500" y="2260203"/>
            <a:ext cx="3073400" cy="826691"/>
          </a:xfrm>
          <a:prstGeom prst="roundRect">
            <a:avLst>
              <a:gd name="adj" fmla="val 27652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4" name="card4"/>
          <p:cNvSpPr/>
          <p:nvPr/>
        </p:nvSpPr>
        <p:spPr>
          <a:xfrm>
            <a:off x="4559300" y="2260203"/>
            <a:ext cx="3073400" cy="826691"/>
          </a:xfrm>
          <a:prstGeom prst="roundRect">
            <a:avLst>
              <a:gd name="adj" fmla="val 27652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5" name="card5"/>
          <p:cNvSpPr/>
          <p:nvPr/>
        </p:nvSpPr>
        <p:spPr>
          <a:xfrm>
            <a:off x="7785100" y="2260203"/>
            <a:ext cx="3073400" cy="826691"/>
          </a:xfrm>
          <a:prstGeom prst="roundRect">
            <a:avLst>
              <a:gd name="adj" fmla="val 27652"/>
            </a:avLst>
          </a:prstGeom>
          <a:noFill/>
          <a:ln w="12700" cap="flat">
            <a:solidFill>
              <a:srgbClr val="E0E7ED"/>
            </a:solidFill>
          </a:ln>
        </p:spPr>
      </p:sp>
      <p:sp>
        <p:nvSpPr>
          <p:cNvPr id="6" name="card6"/>
          <p:cNvSpPr/>
          <p:nvPr/>
        </p:nvSpPr>
        <p:spPr>
          <a:xfrm>
            <a:off x="1333500" y="3391694"/>
            <a:ext cx="9525000" cy="1079500"/>
          </a:xfrm>
          <a:prstGeom prst="roundRect">
            <a:avLst>
              <a:gd name="adj" fmla="val 21176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2762250" y="4775994"/>
            <a:ext cx="6667500" cy="609600"/>
          </a:xfrm>
          <a:prstGeom prst="roundRect">
            <a:avLst>
              <a:gd name="adj" fmla="val 375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15950"/>
            <a:ext cx="157962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Как устроено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Архитектура сервиса учёта заявок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315720" y="2444353"/>
            <a:ext cx="3108960" cy="2171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1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Клиентская часть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315720" y="2718594"/>
            <a:ext cx="310896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>
                <a:solidFill>
                  <a:srgbClr val="636569"/>
                </a:solidFill>
                <a:latin typeface="Manrope"/>
              </a:rPr>
              <a:t>браузер / SPA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541520" y="2444353"/>
            <a:ext cx="3108960" cy="2171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1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Серверное приложение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541520" y="2718594"/>
            <a:ext cx="310896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>
                <a:solidFill>
                  <a:srgbClr val="636569"/>
                </a:solidFill>
                <a:latin typeface="Manrope"/>
              </a:rPr>
              <a:t>бизнес-логика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767320" y="2444353"/>
            <a:ext cx="3108960" cy="2171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1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База данных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767320" y="2718594"/>
            <a:ext cx="310896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>
                <a:solidFill>
                  <a:srgbClr val="636569"/>
                </a:solidFill>
                <a:latin typeface="Manrope"/>
              </a:rPr>
              <a:t>PostgreSQL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689100" y="3671094"/>
            <a:ext cx="9448800" cy="271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40"/>
              </a:lnSpc>
            </a:pPr>
            <a:r>
              <a:rPr lang="ru-RU" sz="1700" b="1">
                <a:solidFill>
                  <a:srgbClr val="FFFFFF"/>
                </a:solidFill>
                <a:latin typeface="Manrope"/>
              </a:rPr>
              <a:t>REST API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689100" y="4026694"/>
            <a:ext cx="94488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>
                <a:solidFill>
                  <a:srgbClr val="E0E7ED"/>
                </a:solidFill>
                <a:latin typeface="Manrope"/>
              </a:rPr>
              <a:t>логика · авторизация · обработка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2698750" y="4966494"/>
            <a:ext cx="67945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Хранилища: PostgreSQL · Redis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615950"/>
            <a:ext cx="239841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Реализация системы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Роли, экраны и стек технологий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Роли пользователей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Оператор — приём и ведение заявок; инженер — выполнение работ; администратор — управление пользователями и настройка системы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Ключевые экраны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Список заявок с фильтрами; карточка заявки с историей; форма создания заявки; экран отчётов и аналитики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F4E79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Стек технологий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React + TypeScript (клиент); Node.js + Express (сервер); PostgreSQL (БД); Docker для развёртывания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062188"/>
            <a:ext cx="3420467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3062188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3062188"/>
            <a:ext cx="3420566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516063"/>
            <a:ext cx="163582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4E79"/>
                </a:solidFill>
                <a:latin typeface="Manrope"/>
              </a:rPr>
              <a:t>Тестирование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75718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Качество подтверждено: 120 тест-кейсов, 18 дефектов исправлены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3252688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120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405278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Тест-кейсов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389338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функциональное, UI, API, нагрузочное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325268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18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40527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Найдено дефектов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38933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ходе всех видов тестирования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3252688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1F4E79"/>
                </a:solidFill>
                <a:latin typeface="Manrope"/>
              </a:rPr>
              <a:t>100%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40527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Исправлено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389338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начала опытной эксплуатации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09418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Все дефекты устранены до запуска в опытную эксплуатацию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Данные тестирования,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диплому «Разработка веб-сервиса учёта заявок»</dc:title>
  <dc:creator>Слайда</dc:creator>
</cp:coreProperties>
</file>