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Default Extension="gif" ContentType="image/gif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101"/>
    <p:sldId id="257" r:id="rId102"/>
    <p:sldId id="258" r:id="rId103"/>
    <p:sldId id="259" r:id="rId104"/>
    <p:sldId id="260" r:id="rId105"/>
    <p:sldId id="261" r:id="rId106"/>
    <p:sldId id="262" r:id="rId107"/>
    <p:sldId id="263" r:id="rId108"/>
    <p:sldId id="264" r:id="rId109"/>
    <p:sldId id="265" r:id="rId110"/>
    <p:sldId id="266" r:id="rId111"/>
    <p:sldId id="267" r:id="rId112"/>
  </p:sldIdLst>
  <p:sldSz cx="12192000" cy="6858000"/>
  <p:notesSz cx="6858000" cy="9144000"/>
</p:presentation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101" Type="http://schemas.openxmlformats.org/officeDocument/2006/relationships/slide" Target="slides/slide1.xml"/><Relationship Id="rId102" Type="http://schemas.openxmlformats.org/officeDocument/2006/relationships/slide" Target="slides/slide2.xml"/><Relationship Id="rId103" Type="http://schemas.openxmlformats.org/officeDocument/2006/relationships/slide" Target="slides/slide3.xml"/><Relationship Id="rId104" Type="http://schemas.openxmlformats.org/officeDocument/2006/relationships/slide" Target="slides/slide4.xml"/><Relationship Id="rId105" Type="http://schemas.openxmlformats.org/officeDocument/2006/relationships/slide" Target="slides/slide5.xml"/><Relationship Id="rId106" Type="http://schemas.openxmlformats.org/officeDocument/2006/relationships/slide" Target="slides/slide6.xml"/><Relationship Id="rId107" Type="http://schemas.openxmlformats.org/officeDocument/2006/relationships/slide" Target="slides/slide7.xml"/><Relationship Id="rId108" Type="http://schemas.openxmlformats.org/officeDocument/2006/relationships/slide" Target="slides/slide8.xml"/><Relationship Id="rId109" Type="http://schemas.openxmlformats.org/officeDocument/2006/relationships/slide" Target="slides/slide9.xml"/><Relationship Id="rId110" Type="http://schemas.openxmlformats.org/officeDocument/2006/relationships/slide" Target="slides/slide10.xml"/><Relationship Id="rId111" Type="http://schemas.openxmlformats.org/officeDocument/2006/relationships/slide" Target="slides/slide11.xml"/><Relationship Id="rId112" Type="http://schemas.openxmlformats.org/officeDocument/2006/relationships/slide" Target="slides/slide12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Добрый день, уважаемая комиссия! Представляю вашему вниманию выпускную квалификационную работу на тему «Совершенствование системы управления финансами предприятия».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Мы выделили четыре ключевых направления. Первое — оптимизация затрат: пересматривая контракты с поставщиками и сокращая неэффективные расходы, мы ожидаем экономию около 10%. Второе — управление дебиторкой: внедрение факторинга и более жёсткие условия кредитования позволят уменьшить просроченную задолженность на 15%. Третье — переход к скользящему бюджетированию, чтобы гибко реагировать на изменения рынка. И наконец, автоматизация учёта через ERP-систему даст прозрачность и ускорит принятие решений. Все эти меры в комплексе повысят устойчивость предприятия.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Давайте посмотрим, какой экономический эффект мы ожидаем от внедрения наших мероприятий. Рентабельность вырастет на 15 процентов за счёт оптимизации структуры капитала и снижения финансовых издержек. Операционные затраты сократятся на 12 процентов благодаря автоматизации учёта и контролю расходов. А оборотный капитал увеличится на 8 миллионов рублей — эти средства можно будет направить на развитие. Все показатели подтверждены прогнозными расчётами на основе данных предприятия. Далее я подробно остановлюсь на выводах и рекомендациях.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Итак, мы убедились, что тема совершенствования финансового управления крайне актуальна в текущих условиях. Все поставленные задачи решены, цель работы достигнута. Разработанные мероприятия имеют практическую ценность и могут быть внедрены на предприятии. В перспективе эти наработки позволят выстроить эффективную финансовую стратегию. Благодарю за внимание, готов ответить на ваши вопросы.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Современные условия ведения бизнеса требуют от предприятий особого внимания к управлению финансами. По данным Росстата, почти треть российских компаний в прошлом году оказались убыточными. И ключевая причина — это неэффективное управление оборотным капиталом и отсутствие системного подхода. Именно поэтому тема совершенствования системы управления финансами особенно актуальна сегодня. На следующем слайде мы рассмотрим цели и задачи нашего исследования.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Прежде чем приступить к разработке решений, необходимо четко сформулировать цель и задачи исследования. Цель нашей работы — повысить эффективность системы управления финансами предприятия. Для этого мы проведем анализ текущего состояния, выявим проблемы, предложим мероприятия и оценим их экономический эффект. Такой пошаговый подход позволит получить обоснованные и практичные рекомендации. Давайте рассмотрим каждый этап подробнее на следующих слайдах.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На этом слайде мы определяем объект и предмет нашего дипломного исследования. Объектом выступает финансовая система конкретного предприятия – ООО «Пример». А предметом – методы управления финансами, которые мы будем анализировать и совершенствовать. Это ключевая рамка, в которой мы работаем.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Для достижения целей диплома я использовал комплекс методов. Ключевым стал анализ — он позволил разложить финансовую отчётность на составные части. Синтез помог объединить показатели в общую картину. Сравнение использовал с плановыми значениями и нормативами. Особое внимание уделил финансовым коэффициентам — они дают объективную оценку состояния предприятия. Графический и табличный методы сделали результаты наглядными. Такой подход обеспечил всестороннее исследование.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Коллеги, давайте посмотрим на ключевые финансовые коэффициенты нашего предприятия. Коэффициент текущей ликвидности вырос до 1,85 – это выше норматива, значит, мы способны покрывать краткосрочные обязательства. Финансовая устойчивость немного снизилась до 0,62, но остаётся в зелёной зоне. А вот рентабельность активов показывает положительную динамику – плюс 1,8 процентного пункта, что говорит об эффективном использовании имущества. Эти показатели лягут в основу дальнейших рекомендаций.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Давайте посмотрим на динамику выручки и чистой прибыли нашего предприятия за последние пять лет. Как видно из графика, выручка стабильно росла: со 120 миллионов рублей в 2020 году до 250 миллионов в 2024-м, то есть более чем вдвое. Чистая прибыль также увеличивалась, хотя и неравномерно: с 20 до 45 миллионов рублей. Особенно заметен рост в 2024 году, когда прибыль выросла на 20% по сравнению с предыдущим годом. В целом, предприятие демонстрирует устойчивую положительную динамику, что говорит об эффективности текущей финансовой политики. Однако для дальнейшего роста необходимо решить ряд проблем, которые мы рассмотрим далее.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Давайте посмотрим на структуру затрат нашего предприятия. Как видно из диаграммы, наибольшую долю занимают материальные затраты — 45%. Это типично для производственной компании. Затраты на оплату труда составляют 30%, амортизация — 15%, прочие расходы — 10%. Такая структура говорит о том, что основным драйвером себестоимости являются материалы. В следующем блоке мы рассмотрим, как можно оптимизировать эти затраты.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Мы провели детальный анализ финансовой отчетности и выявили четыре системные проблемы. Во-первых, хронический недостаток оборотных средств — предприятию не хватает ликвидности, чтобы вовремя расплачиваться с поставщиками. Во-вторых, низкая рентабельность: на каждый рубль выручки мы получаем меньше 5 копеек чистой прибыли. В-третьих, затраты съедают почти всю выручку — более 80% уходит на операционные расходы. И наконец, слабый финансовый контроль: учет ведется вручную, поэтому ошибки и задержки неизбежны. Эти проблемы требуют немедленных решений, и о них мы поговорим далее.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slide1-plate.png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slide10-plate.png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slide11-plate.png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slide12-plate.png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slide2-plate.png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slide3-plate.png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slide4-plate.png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slide5-plate.png"/><Relationship Id="rId4" Type="http://schemas.openxmlformats.org/officeDocument/2006/relationships/image" Target="../media/slide5-pic1.png"/><Relationship Id="rId5" Type="http://schemas.openxmlformats.org/officeDocument/2006/relationships/image" Target="../media/slide5-pic2.png"/><Relationship Id="rId6" Type="http://schemas.openxmlformats.org/officeDocument/2006/relationships/image" Target="../media/slide5-pic3.png"/><Relationship Id="rId7" Type="http://schemas.openxmlformats.org/officeDocument/2006/relationships/image" Target="../media/slide5-pic4.png"/><Relationship Id="rId8" Type="http://schemas.openxmlformats.org/officeDocument/2006/relationships/image" Target="../media/slide5-pic5.png"/><Relationship Id="rId9" Type="http://schemas.openxmlformats.org/officeDocument/2006/relationships/image" Target="../media/slide5-pic6.png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slide6-plate.png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slide7-plate.png"/><Relationship Id="rId4" Type="http://schemas.openxmlformats.org/officeDocument/2006/relationships/image" Target="../media/slide7-pic1.png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slide8-plate.png"/><Relationship Id="rId4" Type="http://schemas.openxmlformats.org/officeDocument/2006/relationships/image" Target="../media/slide8-pic1.png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slide9-plate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3"/>
          <p:cNvSpPr>
            <a:spLocks noChangeArrowheads="1"/>
          </p:cNvSpPr>
          <p:nvPr/>
        </p:nvSpPr>
        <p:spPr>
          <a:xfrm>
            <a:off x="1016000" y="527050"/>
            <a:ext cx="10160000" cy="1905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ru-RU" sz="1725" b="1">
                <a:solidFill>
                  <a:srgbClr val="2A2622"/>
                </a:solidFill>
                <a:latin typeface="Arial"/>
              </a:rPr>
              <a:t>Титульный лист</a:t>
            </a:r>
          </a:p>
        </p:txBody>
      </p:sp>
      <p:sp>
        <p:nvSpPr>
          <p:cNvPr id="4" name="text4"/>
          <p:cNvSpPr>
            <a:spLocks noChangeArrowheads="1"/>
          </p:cNvSpPr>
          <p:nvPr/>
        </p:nvSpPr>
        <p:spPr>
          <a:xfrm>
            <a:off x="1651000" y="3115072"/>
            <a:ext cx="8890000" cy="106164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ru-RU" sz="5100" b="1" spc="-101">
                <a:solidFill>
                  <a:srgbClr val="2A2622"/>
                </a:solidFill>
                <a:latin typeface="Arial"/>
              </a:rPr>
              <a:t>Совершенствование системы управления финансами предприятия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3"/>
          <p:cNvSpPr>
            <a:spLocks noChangeArrowheads="1"/>
          </p:cNvSpPr>
          <p:nvPr/>
        </p:nvSpPr>
        <p:spPr>
          <a:xfrm>
            <a:off x="1117600" y="628650"/>
            <a:ext cx="1462187" cy="1270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200" b="1" spc="240">
                <a:solidFill>
                  <a:srgbClr val="1E3A5F"/>
                </a:solidFill>
                <a:latin typeface="Arial"/>
              </a:rPr>
              <a:t>Меры воздействия</a:t>
            </a:r>
          </a:p>
        </p:txBody>
      </p:sp>
      <p:sp>
        <p:nvSpPr>
          <p:cNvPr id="4" name="text4"/>
          <p:cNvSpPr>
            <a:spLocks noChangeArrowheads="1"/>
          </p:cNvSpPr>
          <p:nvPr/>
        </p:nvSpPr>
        <p:spPr>
          <a:xfrm>
            <a:off x="762000" y="721320"/>
            <a:ext cx="10668000" cy="90924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4800" b="1" spc="-47">
                <a:solidFill>
                  <a:srgbClr val="2A2622"/>
                </a:solidFill>
                <a:latin typeface="Arial"/>
              </a:rPr>
              <a:t>Мероприятия по совершенствованию управления финансами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1073150" y="2241352"/>
            <a:ext cx="4635500" cy="1714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>
                <a:solidFill>
                  <a:srgbClr val="1E3A5F"/>
                </a:solidFill>
                <a:latin typeface="Arial"/>
              </a:rPr>
              <a:t>01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1073150" y="2527102"/>
            <a:ext cx="4635500" cy="2476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400" b="1">
                <a:solidFill>
                  <a:srgbClr val="2A2622"/>
                </a:solidFill>
                <a:latin typeface="Arial"/>
              </a:rPr>
              <a:t>Оптимизация затрат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1073150" y="2876352"/>
            <a:ext cx="4635500" cy="42664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010000"/>
                </a:solidFill>
                <a:latin typeface="Arial"/>
              </a:rPr>
              <a:t>Снижение операционных расходов на 10% за счет пересмотра поставщиков и нормирования ресурсов.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6483350" y="2241352"/>
            <a:ext cx="4635500" cy="1714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>
                <a:solidFill>
                  <a:srgbClr val="1E3A5F"/>
                </a:solidFill>
                <a:latin typeface="Arial"/>
              </a:rPr>
              <a:t>02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6483350" y="2527102"/>
            <a:ext cx="4635500" cy="2476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400" b="1">
                <a:solidFill>
                  <a:srgbClr val="2A2622"/>
                </a:solidFill>
                <a:latin typeface="Arial"/>
              </a:rPr>
              <a:t>Управление дебиторской задолженностью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6483350" y="2876352"/>
            <a:ext cx="4635500" cy="42664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010000"/>
                </a:solidFill>
                <a:latin typeface="Arial"/>
              </a:rPr>
              <a:t>Внедрение системы факторинга и ужесточение кредитной политики для сокращения просрочек на 15%.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1073150" y="4324251"/>
            <a:ext cx="4635500" cy="1714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>
                <a:solidFill>
                  <a:srgbClr val="1E3A5F"/>
                </a:solidFill>
                <a:latin typeface="Arial"/>
              </a:rPr>
              <a:t>03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1073150" y="4610001"/>
            <a:ext cx="4635500" cy="2476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400" b="1">
                <a:solidFill>
                  <a:srgbClr val="2A2622"/>
                </a:solidFill>
                <a:latin typeface="Arial"/>
              </a:rPr>
              <a:t>Бюджетирование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1073150" y="4959251"/>
            <a:ext cx="4635500" cy="42664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010000"/>
                </a:solidFill>
                <a:latin typeface="Arial"/>
              </a:rPr>
              <a:t>Переход на скользящее бюджетное планирование с ежемесячной корректировкой планов.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6483350" y="4324251"/>
            <a:ext cx="4635500" cy="1714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>
                <a:solidFill>
                  <a:srgbClr val="1E3A5F"/>
                </a:solidFill>
                <a:latin typeface="Arial"/>
              </a:rPr>
              <a:t>04</a:t>
            </a:r>
          </a:p>
        </p:txBody>
      </p:sp>
      <p:sp>
        <p:nvSpPr>
          <p:cNvPr id="15" name="text15"/>
          <p:cNvSpPr>
            <a:spLocks noChangeArrowheads="1"/>
          </p:cNvSpPr>
          <p:nvPr/>
        </p:nvSpPr>
        <p:spPr>
          <a:xfrm>
            <a:off x="6483350" y="4610001"/>
            <a:ext cx="4635500" cy="2476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400" b="1">
                <a:solidFill>
                  <a:srgbClr val="2A2622"/>
                </a:solidFill>
                <a:latin typeface="Arial"/>
              </a:rPr>
              <a:t>Автоматизация финансового учёта</a:t>
            </a:r>
          </a:p>
        </p:txBody>
      </p:sp>
      <p:sp>
        <p:nvSpPr>
          <p:cNvPr id="16" name="text16"/>
          <p:cNvSpPr>
            <a:spLocks noChangeArrowheads="1"/>
          </p:cNvSpPr>
          <p:nvPr/>
        </p:nvSpPr>
        <p:spPr>
          <a:xfrm>
            <a:off x="6483350" y="4959251"/>
            <a:ext cx="4635500" cy="42664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010000"/>
                </a:solidFill>
                <a:latin typeface="Arial"/>
              </a:rPr>
              <a:t>Внедрение ERP-системы для сокращения ручного труда и контроля денежных потоков в реальном времени.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3"/>
          <p:cNvSpPr>
            <a:spLocks noChangeArrowheads="1"/>
          </p:cNvSpPr>
          <p:nvPr/>
        </p:nvSpPr>
        <p:spPr>
          <a:xfrm>
            <a:off x="1117600" y="1666280"/>
            <a:ext cx="1859260" cy="1270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200" b="1" spc="240">
                <a:solidFill>
                  <a:srgbClr val="1E3A5F"/>
                </a:solidFill>
                <a:latin typeface="Arial"/>
              </a:rPr>
              <a:t>Ожидаемые результаты</a:t>
            </a:r>
          </a:p>
        </p:txBody>
      </p:sp>
      <p:sp>
        <p:nvSpPr>
          <p:cNvPr id="4" name="text4"/>
          <p:cNvSpPr>
            <a:spLocks noChangeArrowheads="1"/>
          </p:cNvSpPr>
          <p:nvPr/>
        </p:nvSpPr>
        <p:spPr>
          <a:xfrm>
            <a:off x="762000" y="1949450"/>
            <a:ext cx="10668000" cy="107186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5700" b="1" spc="-56">
                <a:solidFill>
                  <a:srgbClr val="2A2622"/>
                </a:solidFill>
                <a:latin typeface="Arial"/>
              </a:rPr>
              <a:t>Экономический эффект внедрения мероприятий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1047750" y="3445470"/>
            <a:ext cx="2848967" cy="7112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7200" b="1" spc="-215">
                <a:solidFill>
                  <a:srgbClr val="1E3A5F"/>
                </a:solidFill>
                <a:latin typeface="Georgia"/>
              </a:rPr>
              <a:t>15%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1047750" y="4175720"/>
            <a:ext cx="2848967" cy="2349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250" b="1">
                <a:solidFill>
                  <a:srgbClr val="2A2622"/>
                </a:solidFill>
                <a:latin typeface="Arial"/>
              </a:rPr>
              <a:t>Рост рентабельности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1047750" y="4474170"/>
            <a:ext cx="2848967" cy="1905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010000"/>
                </a:solidFill>
                <a:latin typeface="Arial"/>
              </a:rPr>
              <a:t>Чистая прибыль к выручке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4671417" y="3445470"/>
            <a:ext cx="2849066" cy="7112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7200" b="1" spc="-215">
                <a:solidFill>
                  <a:srgbClr val="1E3A5F"/>
                </a:solidFill>
                <a:latin typeface="Georgia"/>
              </a:rPr>
              <a:t>12%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4671417" y="4175720"/>
            <a:ext cx="2849066" cy="2349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250" b="1">
                <a:solidFill>
                  <a:srgbClr val="2A2622"/>
                </a:solidFill>
                <a:latin typeface="Arial"/>
              </a:rPr>
              <a:t>Снижение затрат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4671417" y="4474170"/>
            <a:ext cx="2849066" cy="1905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010000"/>
                </a:solidFill>
                <a:latin typeface="Arial"/>
              </a:rPr>
              <a:t>Операционные расходы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8295184" y="3445470"/>
            <a:ext cx="2849066" cy="7112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7200" b="1" spc="-215">
                <a:solidFill>
                  <a:srgbClr val="1E3A5F"/>
                </a:solidFill>
                <a:latin typeface="Georgia"/>
              </a:rPr>
              <a:t>8 млн ₽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8295184" y="4175720"/>
            <a:ext cx="2849066" cy="4572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250" b="1">
                <a:solidFill>
                  <a:srgbClr val="2A2622"/>
                </a:solidFill>
                <a:latin typeface="Arial"/>
              </a:rPr>
              <a:t>Увеличение оборотного капитала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8295184" y="4696420"/>
            <a:ext cx="2849066" cy="1905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010000"/>
                </a:solidFill>
                <a:latin typeface="Arial"/>
              </a:rPr>
              <a:t>Свободные денежные средства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3"/>
          <p:cNvSpPr>
            <a:spLocks noChangeArrowheads="1"/>
          </p:cNvSpPr>
          <p:nvPr/>
        </p:nvSpPr>
        <p:spPr>
          <a:xfrm>
            <a:off x="1117600" y="608211"/>
            <a:ext cx="943273" cy="1270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200" b="1" spc="240">
                <a:solidFill>
                  <a:srgbClr val="1E3A5F"/>
                </a:solidFill>
                <a:latin typeface="Arial"/>
              </a:rPr>
              <a:t>Заключение</a:t>
            </a:r>
          </a:p>
        </p:txBody>
      </p:sp>
      <p:sp>
        <p:nvSpPr>
          <p:cNvPr id="4" name="text4"/>
          <p:cNvSpPr>
            <a:spLocks noChangeArrowheads="1"/>
          </p:cNvSpPr>
          <p:nvPr/>
        </p:nvSpPr>
        <p:spPr>
          <a:xfrm>
            <a:off x="762000" y="827881"/>
            <a:ext cx="10668000" cy="5651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5700" b="1" spc="-56">
                <a:solidFill>
                  <a:srgbClr val="2A2622"/>
                </a:solidFill>
                <a:latin typeface="Arial"/>
              </a:rPr>
              <a:t>Выводы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1079500" y="1791791"/>
            <a:ext cx="9207500" cy="96758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850" b="1">
                <a:solidFill>
                  <a:srgbClr val="2A2622"/>
                </a:solidFill>
                <a:latin typeface="Arial"/>
              </a:rPr>
              <a:t>Актуальность подтверждена</a:t>
            </a:r>
            <a:r>
              <a:rPr lang="ru-RU" sz="2850">
                <a:solidFill>
                  <a:srgbClr val="2A2622"/>
                </a:solidFill>
                <a:latin typeface="Arial"/>
              </a:rPr>
              <a:t> Современные экономические условия требуют постоянного совершенствования финансового управления для устойчивого развития предприятия.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1079500" y="3059013"/>
            <a:ext cx="9207500" cy="96758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850" b="1">
                <a:solidFill>
                  <a:srgbClr val="2A2622"/>
                </a:solidFill>
                <a:latin typeface="Arial"/>
              </a:rPr>
              <a:t>Цель достигнута</a:t>
            </a:r>
            <a:r>
              <a:rPr lang="ru-RU" sz="2850">
                <a:solidFill>
                  <a:srgbClr val="2A2622"/>
                </a:solidFill>
                <a:latin typeface="Arial"/>
              </a:rPr>
              <a:t> Разработанные мероприятия направлены на повышение эффективности использования финансовых ресурсов и улучшение ключевых показателей.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1079500" y="4326235"/>
            <a:ext cx="9207500" cy="96758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850" b="1">
                <a:solidFill>
                  <a:srgbClr val="2A2622"/>
                </a:solidFill>
                <a:latin typeface="Arial"/>
              </a:rPr>
              <a:t>Практическая значимость</a:t>
            </a:r>
            <a:r>
              <a:rPr lang="ru-RU" sz="2850">
                <a:solidFill>
                  <a:srgbClr val="2A2622"/>
                </a:solidFill>
                <a:latin typeface="Arial"/>
              </a:rPr>
              <a:t> Предложенные рекомендации могут быть внедрены в деятельность предприятия, что приведет к росту рентабельности и снижению затрат.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1079500" y="5593457"/>
            <a:ext cx="9207500" cy="62984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850" b="1">
                <a:solidFill>
                  <a:srgbClr val="2A2622"/>
                </a:solidFill>
                <a:latin typeface="Arial"/>
              </a:rPr>
              <a:t>Дальнейшие перспективы</a:t>
            </a:r>
            <a:r>
              <a:rPr lang="ru-RU" sz="2850">
                <a:solidFill>
                  <a:srgbClr val="2A2622"/>
                </a:solidFill>
                <a:latin typeface="Arial"/>
              </a:rPr>
              <a:t> Результаты исследования могут служить основой для разработки долгосрочной финансовой стратегии.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3"/>
          <p:cNvSpPr>
            <a:spLocks noChangeArrowheads="1"/>
          </p:cNvSpPr>
          <p:nvPr/>
        </p:nvSpPr>
        <p:spPr>
          <a:xfrm>
            <a:off x="762000" y="635000"/>
            <a:ext cx="10668000" cy="1714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 spc="297">
                <a:solidFill>
                  <a:srgbClr val="1E3A5F"/>
                </a:solidFill>
                <a:latin typeface="Arial"/>
              </a:rPr>
              <a:t>Введение</a:t>
            </a:r>
          </a:p>
        </p:txBody>
      </p:sp>
      <p:sp>
        <p:nvSpPr>
          <p:cNvPr id="4" name="text4"/>
          <p:cNvSpPr>
            <a:spLocks noChangeArrowheads="1"/>
          </p:cNvSpPr>
          <p:nvPr/>
        </p:nvSpPr>
        <p:spPr>
          <a:xfrm>
            <a:off x="762000" y="895350"/>
            <a:ext cx="10668000" cy="4826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4800" b="1" spc="-47">
                <a:solidFill>
                  <a:srgbClr val="2A2622"/>
                </a:solidFill>
                <a:latin typeface="Arial"/>
              </a:rPr>
              <a:t>Актуальность темы исследования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1041400" y="2885083"/>
            <a:ext cx="4673600" cy="466725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025">
                <a:solidFill>
                  <a:srgbClr val="2A2622"/>
                </a:solidFill>
                <a:latin typeface="Arial"/>
              </a:rPr>
              <a:t>Доля убыточных предприятий в РФ за 2023 год составила 28,7% (данные Росстата).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1041400" y="3628033"/>
            <a:ext cx="4673600" cy="7239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025">
                <a:solidFill>
                  <a:srgbClr val="2A2622"/>
                </a:solidFill>
                <a:latin typeface="Arial"/>
              </a:rPr>
              <a:t>Неэффективное управление оборотным капиталом — одна из главных причин банкротств малого и среднего бизнеса.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1041400" y="4628158"/>
            <a:ext cx="4673600" cy="466725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025">
                <a:solidFill>
                  <a:srgbClr val="2A2622"/>
                </a:solidFill>
                <a:latin typeface="Arial"/>
              </a:rPr>
              <a:t>Внедрение современных методов финансового анализа позволяет повысить рентабельность на 15–20%.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6553200" y="3080445"/>
            <a:ext cx="4495800" cy="1524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425" spc="228">
                <a:solidFill>
                  <a:srgbClr val="1E3A5F"/>
                </a:solidFill>
                <a:latin typeface="Arial"/>
              </a:rPr>
              <a:t>Проблема исследования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6553200" y="3410645"/>
            <a:ext cx="4495800" cy="146923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550" b="1">
                <a:solidFill>
                  <a:srgbClr val="F6F3EC"/>
                </a:solidFill>
                <a:latin typeface="Arial"/>
              </a:rPr>
              <a:t>Необходимость совершенствования системы управления финансами предприятия обусловлена ростом неопределённости и ужесточением конкуренции.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762000" y="6483350"/>
            <a:ext cx="10668000" cy="1587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r"/>
            <a:r>
              <a:rPr lang="ru-RU" sz="1500">
                <a:solidFill>
                  <a:srgbClr val="010000"/>
                </a:solidFill>
                <a:latin typeface="Arial"/>
              </a:rPr>
              <a:t>Источник: Росстат, 2023; исследования консалтинговых компаний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3"/>
          <p:cNvSpPr>
            <a:spLocks noChangeArrowheads="1"/>
          </p:cNvSpPr>
          <p:nvPr/>
        </p:nvSpPr>
        <p:spPr>
          <a:xfrm>
            <a:off x="762000" y="750292"/>
            <a:ext cx="10668000" cy="5651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5700" b="1" spc="-56">
                <a:solidFill>
                  <a:srgbClr val="2A2622"/>
                </a:solidFill>
                <a:latin typeface="Arial"/>
              </a:rPr>
              <a:t>Цель и задачи исследования</a:t>
            </a:r>
          </a:p>
        </p:txBody>
      </p:sp>
      <p:sp>
        <p:nvSpPr>
          <p:cNvPr id="4" name="text4"/>
          <p:cNvSpPr>
            <a:spLocks noChangeArrowheads="1"/>
          </p:cNvSpPr>
          <p:nvPr/>
        </p:nvSpPr>
        <p:spPr>
          <a:xfrm>
            <a:off x="1079500" y="1714202"/>
            <a:ext cx="9207500" cy="62984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850" b="1">
                <a:solidFill>
                  <a:srgbClr val="2A2622"/>
                </a:solidFill>
                <a:latin typeface="Arial"/>
              </a:rPr>
              <a:t>Цель исследования</a:t>
            </a:r>
            <a:r>
              <a:rPr lang="ru-RU" sz="2850">
                <a:solidFill>
                  <a:srgbClr val="2A2622"/>
                </a:solidFill>
                <a:latin typeface="Arial"/>
              </a:rPr>
              <a:t> Повышение эффективности системы управления финансами на основе анализа и разработки рекомендаций.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1079500" y="2643684"/>
            <a:ext cx="9207500" cy="62984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850" b="1">
                <a:solidFill>
                  <a:srgbClr val="2A2622"/>
                </a:solidFill>
                <a:latin typeface="Arial"/>
              </a:rPr>
              <a:t>Анализ финансового состояния</a:t>
            </a:r>
            <a:r>
              <a:rPr lang="ru-RU" sz="2850">
                <a:solidFill>
                  <a:srgbClr val="2A2622"/>
                </a:solidFill>
                <a:latin typeface="Arial"/>
              </a:rPr>
              <a:t> Провести диагностику финансовых показателей предприятия за последние 3 года.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1079500" y="3573165"/>
            <a:ext cx="9207500" cy="62984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850" b="1">
                <a:solidFill>
                  <a:srgbClr val="2A2622"/>
                </a:solidFill>
                <a:latin typeface="Arial"/>
              </a:rPr>
              <a:t>Выявление проблем</a:t>
            </a:r>
            <a:r>
              <a:rPr lang="ru-RU" sz="2850">
                <a:solidFill>
                  <a:srgbClr val="2A2622"/>
                </a:solidFill>
                <a:latin typeface="Arial"/>
              </a:rPr>
              <a:t> Определить ключевые проблемы и узкие места в управлении финансами.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1079500" y="4502646"/>
            <a:ext cx="9207500" cy="62984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850" b="1">
                <a:solidFill>
                  <a:srgbClr val="2A2622"/>
                </a:solidFill>
                <a:latin typeface="Arial"/>
              </a:rPr>
              <a:t>Разработка мероприятий</a:t>
            </a:r>
            <a:r>
              <a:rPr lang="ru-RU" sz="2850">
                <a:solidFill>
                  <a:srgbClr val="2A2622"/>
                </a:solidFill>
                <a:latin typeface="Arial"/>
              </a:rPr>
              <a:t> Предложить конкретные меры по совершенствованию финансового управления.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1079500" y="5432127"/>
            <a:ext cx="9207500" cy="62984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850" b="1">
                <a:solidFill>
                  <a:srgbClr val="2A2622"/>
                </a:solidFill>
                <a:latin typeface="Arial"/>
              </a:rPr>
              <a:t>Оценка эффективности</a:t>
            </a:r>
            <a:r>
              <a:rPr lang="ru-RU" sz="2850">
                <a:solidFill>
                  <a:srgbClr val="2A2622"/>
                </a:solidFill>
                <a:latin typeface="Arial"/>
              </a:rPr>
              <a:t> Рассчитать экономический эффект от внедрения предложенных мероприятий.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3"/>
          <p:cNvSpPr>
            <a:spLocks noChangeArrowheads="1"/>
          </p:cNvSpPr>
          <p:nvPr/>
        </p:nvSpPr>
        <p:spPr>
          <a:xfrm>
            <a:off x="1117600" y="1975545"/>
            <a:ext cx="734219" cy="1270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200" b="1" spc="240">
                <a:solidFill>
                  <a:srgbClr val="1E3A5F"/>
                </a:solidFill>
                <a:latin typeface="Arial"/>
              </a:rPr>
              <a:t>Введение</a:t>
            </a:r>
          </a:p>
        </p:txBody>
      </p:sp>
      <p:sp>
        <p:nvSpPr>
          <p:cNvPr id="4" name="text4"/>
          <p:cNvSpPr>
            <a:spLocks noChangeArrowheads="1"/>
          </p:cNvSpPr>
          <p:nvPr/>
        </p:nvSpPr>
        <p:spPr>
          <a:xfrm>
            <a:off x="762000" y="2195215"/>
            <a:ext cx="10668000" cy="5397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5400" b="1" spc="-53">
                <a:solidFill>
                  <a:srgbClr val="2A2622"/>
                </a:solidFill>
                <a:latin typeface="Arial"/>
              </a:rPr>
              <a:t>Объект и предмет исследования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762000" y="3310235"/>
            <a:ext cx="5067300" cy="2730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700" b="1">
                <a:solidFill>
                  <a:srgbClr val="2A2622"/>
                </a:solidFill>
                <a:latin typeface="Arial"/>
              </a:rPr>
              <a:t>Объект исследования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762000" y="3776266"/>
            <a:ext cx="5067300" cy="106928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100">
                <a:solidFill>
                  <a:srgbClr val="010000"/>
                </a:solidFill>
                <a:latin typeface="Arial"/>
              </a:rPr>
              <a:t>Финансовая система предприятия ООО «Пример». Включает совокупность финансовых отношений, денежных фондов и потоков, обеспечивающих операционную и инвестиционную деятельность.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6362700" y="3310235"/>
            <a:ext cx="5067300" cy="2730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700" b="1">
                <a:solidFill>
                  <a:srgbClr val="2A2622"/>
                </a:solidFill>
                <a:latin typeface="Arial"/>
              </a:rPr>
              <a:t>Предмет исследования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6362700" y="3776266"/>
            <a:ext cx="5067300" cy="106928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100">
                <a:solidFill>
                  <a:srgbClr val="010000"/>
                </a:solidFill>
                <a:latin typeface="Arial"/>
              </a:rPr>
              <a:t>Методы и инструменты управления финансами, применяемые на предприятии: планирование, анализ, контроль и регулирование финансовых потоков с целью повышения эффективности.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3"/>
          <p:cNvPicPr/>
          <p:nvPr/>
        </p:nvPicPr>
        <p:blipFill>
          <a:blip r:embed="rId4"/>
          <a:stretch>
            <a:fillRect/>
          </a:stretch>
        </p:blipFill>
        <p:spPr>
          <a:xfrm>
            <a:off x="1123950" y="1741091"/>
            <a:ext cx="177800" cy="177800"/>
          </a:xfrm>
          <a:prstGeom prst="rect">
            <a:avLst/>
          </a:prstGeom>
        </p:spPr>
      </p:pic>
      <p:pic>
        <p:nvPicPr>
          <p:cNvPr id="4" name="pic4"/>
          <p:cNvPicPr/>
          <p:nvPr/>
        </p:nvPicPr>
        <p:blipFill>
          <a:blip r:embed="rId5"/>
          <a:stretch>
            <a:fillRect/>
          </a:stretch>
        </p:blipFill>
        <p:spPr>
          <a:xfrm>
            <a:off x="4730750" y="1741091"/>
            <a:ext cx="177800" cy="177800"/>
          </a:xfrm>
          <a:prstGeom prst="rect">
            <a:avLst/>
          </a:prstGeom>
        </p:spPr>
      </p:pic>
      <p:pic>
        <p:nvPicPr>
          <p:cNvPr id="5" name="pic5"/>
          <p:cNvPicPr/>
          <p:nvPr/>
        </p:nvPicPr>
        <p:blipFill>
          <a:blip r:embed="rId6"/>
          <a:stretch>
            <a:fillRect/>
          </a:stretch>
        </p:blipFill>
        <p:spPr>
          <a:xfrm>
            <a:off x="8337550" y="1741091"/>
            <a:ext cx="177800" cy="177800"/>
          </a:xfrm>
          <a:prstGeom prst="rect">
            <a:avLst/>
          </a:prstGeom>
        </p:spPr>
      </p:pic>
      <p:pic>
        <p:nvPicPr>
          <p:cNvPr id="6" name="pic6"/>
          <p:cNvPicPr/>
          <p:nvPr/>
        </p:nvPicPr>
        <p:blipFill>
          <a:blip r:embed="rId7"/>
          <a:stretch>
            <a:fillRect/>
          </a:stretch>
        </p:blipFill>
        <p:spPr>
          <a:xfrm>
            <a:off x="1123950" y="4001095"/>
            <a:ext cx="177800" cy="177800"/>
          </a:xfrm>
          <a:prstGeom prst="rect">
            <a:avLst/>
          </a:prstGeom>
        </p:spPr>
      </p:pic>
      <p:pic>
        <p:nvPicPr>
          <p:cNvPr id="7" name="pic7"/>
          <p:cNvPicPr/>
          <p:nvPr/>
        </p:nvPicPr>
        <p:blipFill>
          <a:blip r:embed="rId8"/>
          <a:stretch>
            <a:fillRect/>
          </a:stretch>
        </p:blipFill>
        <p:spPr>
          <a:xfrm>
            <a:off x="4730750" y="4001095"/>
            <a:ext cx="177800" cy="177800"/>
          </a:xfrm>
          <a:prstGeom prst="rect">
            <a:avLst/>
          </a:prstGeom>
        </p:spPr>
      </p:pic>
      <p:pic>
        <p:nvPicPr>
          <p:cNvPr id="8" name="pic8"/>
          <p:cNvPicPr/>
          <p:nvPr/>
        </p:nvPicPr>
        <p:blipFill>
          <a:blip r:embed="rId9"/>
          <a:stretch>
            <a:fillRect/>
          </a:stretch>
        </p:blipFill>
        <p:spPr>
          <a:xfrm>
            <a:off x="8337550" y="4001095"/>
            <a:ext cx="177800" cy="177800"/>
          </a:xfrm>
          <a:prstGeom prst="rect">
            <a:avLst/>
          </a:prstGeom>
        </p:spPr>
      </p:pic>
      <p:sp>
        <p:nvSpPr>
          <p:cNvPr id="9" name="text9"/>
          <p:cNvSpPr>
            <a:spLocks noChangeArrowheads="1"/>
          </p:cNvSpPr>
          <p:nvPr/>
        </p:nvSpPr>
        <p:spPr>
          <a:xfrm>
            <a:off x="762000" y="609600"/>
            <a:ext cx="10668000" cy="4826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4800" b="1" spc="-47">
                <a:solidFill>
                  <a:srgbClr val="2A2622"/>
                </a:solidFill>
                <a:latin typeface="Arial"/>
              </a:rPr>
              <a:t>Методы исследования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1022350" y="2185591"/>
            <a:ext cx="2933700" cy="2095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025" b="1">
                <a:solidFill>
                  <a:srgbClr val="2A2622"/>
                </a:solidFill>
                <a:latin typeface="Arial"/>
              </a:rPr>
              <a:t>Анализ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1022350" y="2471341"/>
            <a:ext cx="2933700" cy="3810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>
                <a:solidFill>
                  <a:srgbClr val="010000"/>
                </a:solidFill>
                <a:latin typeface="Arial"/>
              </a:rPr>
              <a:t>Разделение целого на части для изучения каждой составляющей.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4629150" y="2185591"/>
            <a:ext cx="2933700" cy="2095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025" b="1">
                <a:solidFill>
                  <a:srgbClr val="2A2622"/>
                </a:solidFill>
                <a:latin typeface="Arial"/>
              </a:rPr>
              <a:t>Синтез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4629150" y="2471341"/>
            <a:ext cx="2933700" cy="3810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>
                <a:solidFill>
                  <a:srgbClr val="010000"/>
                </a:solidFill>
                <a:latin typeface="Arial"/>
              </a:rPr>
              <a:t>Объединение отдельных элементов в единую систему.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8235950" y="2185591"/>
            <a:ext cx="2933700" cy="2095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025" b="1">
                <a:solidFill>
                  <a:srgbClr val="2A2622"/>
                </a:solidFill>
                <a:latin typeface="Arial"/>
              </a:rPr>
              <a:t>Сравнение</a:t>
            </a:r>
          </a:p>
        </p:txBody>
      </p:sp>
      <p:sp>
        <p:nvSpPr>
          <p:cNvPr id="15" name="text15"/>
          <p:cNvSpPr>
            <a:spLocks noChangeArrowheads="1"/>
          </p:cNvSpPr>
          <p:nvPr/>
        </p:nvSpPr>
        <p:spPr>
          <a:xfrm>
            <a:off x="8235950" y="2471341"/>
            <a:ext cx="2933700" cy="3810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>
                <a:solidFill>
                  <a:srgbClr val="010000"/>
                </a:solidFill>
                <a:latin typeface="Arial"/>
              </a:rPr>
              <a:t>Сопоставление показателей с планом, прошлыми периодами или нормативами.</a:t>
            </a:r>
          </a:p>
        </p:txBody>
      </p:sp>
      <p:sp>
        <p:nvSpPr>
          <p:cNvPr id="16" name="text16"/>
          <p:cNvSpPr>
            <a:spLocks noChangeArrowheads="1"/>
          </p:cNvSpPr>
          <p:nvPr/>
        </p:nvSpPr>
        <p:spPr>
          <a:xfrm>
            <a:off x="1022350" y="4445595"/>
            <a:ext cx="2933700" cy="2095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025" b="1">
                <a:solidFill>
                  <a:srgbClr val="2A2622"/>
                </a:solidFill>
                <a:latin typeface="Arial"/>
              </a:rPr>
              <a:t>Финансовые коэффициенты</a:t>
            </a:r>
          </a:p>
        </p:txBody>
      </p:sp>
      <p:sp>
        <p:nvSpPr>
          <p:cNvPr id="17" name="text17"/>
          <p:cNvSpPr>
            <a:spLocks noChangeArrowheads="1"/>
          </p:cNvSpPr>
          <p:nvPr/>
        </p:nvSpPr>
        <p:spPr>
          <a:xfrm>
            <a:off x="1022350" y="4731345"/>
            <a:ext cx="2933700" cy="5905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>
                <a:solidFill>
                  <a:srgbClr val="010000"/>
                </a:solidFill>
                <a:latin typeface="Arial"/>
              </a:rPr>
              <a:t>Расчёт относительных показателей ликвидности, рентабельности, деловой активности.</a:t>
            </a:r>
          </a:p>
        </p:txBody>
      </p:sp>
      <p:sp>
        <p:nvSpPr>
          <p:cNvPr id="18" name="text18"/>
          <p:cNvSpPr>
            <a:spLocks noChangeArrowheads="1"/>
          </p:cNvSpPr>
          <p:nvPr/>
        </p:nvSpPr>
        <p:spPr>
          <a:xfrm>
            <a:off x="4629150" y="4445595"/>
            <a:ext cx="2933700" cy="2095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025" b="1">
                <a:solidFill>
                  <a:srgbClr val="2A2622"/>
                </a:solidFill>
                <a:latin typeface="Arial"/>
              </a:rPr>
              <a:t>Графический метод</a:t>
            </a:r>
          </a:p>
        </p:txBody>
      </p:sp>
      <p:sp>
        <p:nvSpPr>
          <p:cNvPr id="19" name="text19"/>
          <p:cNvSpPr>
            <a:spLocks noChangeArrowheads="1"/>
          </p:cNvSpPr>
          <p:nvPr/>
        </p:nvSpPr>
        <p:spPr>
          <a:xfrm>
            <a:off x="4629150" y="4731345"/>
            <a:ext cx="2933700" cy="3810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>
                <a:solidFill>
                  <a:srgbClr val="010000"/>
                </a:solidFill>
                <a:latin typeface="Arial"/>
              </a:rPr>
              <a:t>Визуализация данных в виде графиков и диаграмм для наглядности.</a:t>
            </a:r>
          </a:p>
        </p:txBody>
      </p:sp>
      <p:sp>
        <p:nvSpPr>
          <p:cNvPr id="20" name="text20"/>
          <p:cNvSpPr>
            <a:spLocks noChangeArrowheads="1"/>
          </p:cNvSpPr>
          <p:nvPr/>
        </p:nvSpPr>
        <p:spPr>
          <a:xfrm>
            <a:off x="8235950" y="4445595"/>
            <a:ext cx="2933700" cy="2095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025" b="1">
                <a:solidFill>
                  <a:srgbClr val="2A2622"/>
                </a:solidFill>
                <a:latin typeface="Arial"/>
              </a:rPr>
              <a:t>Табличный метод</a:t>
            </a:r>
          </a:p>
        </p:txBody>
      </p:sp>
      <p:sp>
        <p:nvSpPr>
          <p:cNvPr id="21" name="text21"/>
          <p:cNvSpPr>
            <a:spLocks noChangeArrowheads="1"/>
          </p:cNvSpPr>
          <p:nvPr/>
        </p:nvSpPr>
        <p:spPr>
          <a:xfrm>
            <a:off x="8235950" y="4731345"/>
            <a:ext cx="2933700" cy="3810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>
                <a:solidFill>
                  <a:srgbClr val="010000"/>
                </a:solidFill>
                <a:latin typeface="Arial"/>
              </a:rPr>
              <a:t>Представление данных в табличной форме для удобства анализа.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3"/>
          <p:cNvSpPr>
            <a:spLocks noChangeArrowheads="1"/>
          </p:cNvSpPr>
          <p:nvPr/>
        </p:nvSpPr>
        <p:spPr>
          <a:xfrm>
            <a:off x="762000" y="1918295"/>
            <a:ext cx="10668000" cy="6286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5700" b="1" spc="-56">
                <a:solidFill>
                  <a:srgbClr val="2A2622"/>
                </a:solidFill>
                <a:latin typeface="Arial"/>
              </a:rPr>
              <a:t>Анализ финансового состояния</a:t>
            </a:r>
          </a:p>
        </p:txBody>
      </p:sp>
      <p:sp>
        <p:nvSpPr>
          <p:cNvPr id="4" name="text4"/>
          <p:cNvSpPr>
            <a:spLocks noChangeArrowheads="1"/>
          </p:cNvSpPr>
          <p:nvPr/>
        </p:nvSpPr>
        <p:spPr>
          <a:xfrm>
            <a:off x="1047750" y="2894905"/>
            <a:ext cx="2848967" cy="7937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7200" b="1" spc="-215">
                <a:solidFill>
                  <a:srgbClr val="1E3A5F"/>
                </a:solidFill>
                <a:latin typeface="Georgia"/>
              </a:rPr>
              <a:t>1,85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1047750" y="3669605"/>
            <a:ext cx="2848967" cy="4699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250" b="1">
                <a:solidFill>
                  <a:srgbClr val="2A2622"/>
                </a:solidFill>
                <a:latin typeface="Arial"/>
              </a:rPr>
              <a:t>Коэффициент текущей ликвидности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1047750" y="4203005"/>
            <a:ext cx="2848967" cy="1968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010000"/>
                </a:solidFill>
                <a:latin typeface="Arial"/>
              </a:rPr>
              <a:t>Норматив &gt; 1,5; динамика +0,12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4671417" y="2894905"/>
            <a:ext cx="2849066" cy="7937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7200" b="1" spc="-215">
                <a:solidFill>
                  <a:srgbClr val="1E3A5F"/>
                </a:solidFill>
                <a:latin typeface="Georgia"/>
              </a:rPr>
              <a:t>0,62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4671417" y="3669605"/>
            <a:ext cx="2849066" cy="4699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250" b="1">
                <a:solidFill>
                  <a:srgbClr val="2A2622"/>
                </a:solidFill>
                <a:latin typeface="Arial"/>
              </a:rPr>
              <a:t>Коэффициент финансовой устойчивости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4671417" y="4203005"/>
            <a:ext cx="2849066" cy="3810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010000"/>
                </a:solidFill>
                <a:latin typeface="Arial"/>
              </a:rPr>
              <a:t>Доля собственных средств; динамика -0,05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8295184" y="2894905"/>
            <a:ext cx="2849066" cy="7937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7200" b="1" spc="-215">
                <a:solidFill>
                  <a:srgbClr val="1E3A5F"/>
                </a:solidFill>
                <a:latin typeface="Georgia"/>
              </a:rPr>
              <a:t>12,4%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8295184" y="3669605"/>
            <a:ext cx="2849066" cy="4699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250" b="1">
                <a:solidFill>
                  <a:srgbClr val="2A2622"/>
                </a:solidFill>
                <a:latin typeface="Arial"/>
              </a:rPr>
              <a:t>Рентабельность активов (ROA)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8295184" y="4203005"/>
            <a:ext cx="2849066" cy="3810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010000"/>
                </a:solidFill>
                <a:latin typeface="Arial"/>
              </a:rPr>
              <a:t>Чистая прибыль / Активы; динамика +1,8 п.п.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762000" y="6477000"/>
            <a:ext cx="10668000" cy="1651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r"/>
            <a:r>
              <a:rPr lang="ru-RU" sz="1500">
                <a:solidFill>
                  <a:srgbClr val="010000"/>
                </a:solidFill>
                <a:latin typeface="Arial"/>
              </a:rPr>
              <a:t>Финансовая отчётность предприятия, 2023–2024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3"/>
          <p:cNvPicPr/>
          <p:nvPr/>
        </p:nvPicPr>
        <p:blipFill>
          <a:blip r:embed="rId4"/>
          <a:stretch>
            <a:fillRect/>
          </a:stretch>
        </p:blipFill>
        <p:spPr>
          <a:xfrm>
            <a:off x="762000" y="1862138"/>
            <a:ext cx="10668000" cy="3810000"/>
          </a:xfrm>
          <a:prstGeom prst="rect">
            <a:avLst/>
          </a:prstGeom>
        </p:spPr>
      </p:pic>
      <p:sp>
        <p:nvSpPr>
          <p:cNvPr id="4" name="text4"/>
          <p:cNvSpPr>
            <a:spLocks noChangeArrowheads="1"/>
          </p:cNvSpPr>
          <p:nvPr/>
        </p:nvSpPr>
        <p:spPr>
          <a:xfrm>
            <a:off x="762000" y="817563"/>
            <a:ext cx="10668000" cy="5270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5250" b="1" spc="-52">
                <a:solidFill>
                  <a:srgbClr val="2A2622"/>
                </a:solidFill>
                <a:latin typeface="Arial"/>
              </a:rPr>
              <a:t>Динамика выручки и чистой прибыли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762000" y="1436688"/>
            <a:ext cx="10668000" cy="2349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250">
                <a:solidFill>
                  <a:srgbClr val="010000"/>
                </a:solidFill>
                <a:latin typeface="Arial"/>
              </a:rPr>
              <a:t>Выручка и чистая прибыль предприятия, 2020–2024 гг., млн руб.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762000" y="5824538"/>
            <a:ext cx="7620000" cy="2032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950">
                <a:solidFill>
                  <a:srgbClr val="010000"/>
                </a:solidFill>
                <a:latin typeface="Arial"/>
              </a:rPr>
              <a:t>Чистая прибыль выросла с 20 млн руб. в 2020 г. до 45 млн руб. в 2024 г.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3"/>
          <p:cNvPicPr/>
          <p:nvPr/>
        </p:nvPicPr>
        <p:blipFill>
          <a:blip r:embed="rId4"/>
          <a:stretch>
            <a:fillRect/>
          </a:stretch>
        </p:blipFill>
        <p:spPr>
          <a:xfrm>
            <a:off x="762000" y="2468563"/>
            <a:ext cx="2667000" cy="2667000"/>
          </a:xfrm>
          <a:prstGeom prst="rect">
            <a:avLst/>
          </a:prstGeom>
        </p:spPr>
      </p:pic>
      <p:sp>
        <p:nvSpPr>
          <p:cNvPr id="4" name="text4"/>
          <p:cNvSpPr>
            <a:spLocks noChangeArrowheads="1"/>
          </p:cNvSpPr>
          <p:nvPr/>
        </p:nvSpPr>
        <p:spPr>
          <a:xfrm>
            <a:off x="762000" y="1671638"/>
            <a:ext cx="10668000" cy="5778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5250" b="1" spc="-52">
                <a:solidFill>
                  <a:srgbClr val="2A2622"/>
                </a:solidFill>
                <a:latin typeface="Arial"/>
              </a:rPr>
              <a:t>Структура затрат предприятия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1505248" y="3417888"/>
            <a:ext cx="1180505" cy="5969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ru-RU" sz="5400" b="1">
                <a:solidFill>
                  <a:srgbClr val="1E3A5F"/>
                </a:solidFill>
                <a:latin typeface="Arial"/>
              </a:rPr>
              <a:t>100%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1518245" y="4002088"/>
            <a:ext cx="1154509" cy="1968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ctr"/>
            <a:r>
              <a:rPr lang="ru-RU" sz="1800">
                <a:solidFill>
                  <a:srgbClr val="010000"/>
                </a:solidFill>
                <a:latin typeface="Arial"/>
              </a:rPr>
              <a:t>Общие затраты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4191000" y="3049588"/>
            <a:ext cx="6720086" cy="2413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250" b="1">
                <a:solidFill>
                  <a:srgbClr val="2A2622"/>
                </a:solidFill>
                <a:latin typeface="Arial"/>
              </a:rPr>
              <a:t>Материалы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11025386" y="3033713"/>
            <a:ext cx="404614" cy="2730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400" b="1">
                <a:solidFill>
                  <a:srgbClr val="1E3A5F"/>
                </a:solidFill>
                <a:latin typeface="Arial"/>
              </a:rPr>
              <a:t>45%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4191000" y="3475038"/>
            <a:ext cx="6697960" cy="2413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250" b="1">
                <a:solidFill>
                  <a:srgbClr val="2A2622"/>
                </a:solidFill>
                <a:latin typeface="Arial"/>
              </a:rPr>
              <a:t>Оплата труда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11003260" y="3459163"/>
            <a:ext cx="426740" cy="2730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400" b="1">
                <a:solidFill>
                  <a:srgbClr val="1E3A5F"/>
                </a:solidFill>
                <a:latin typeface="Arial"/>
              </a:rPr>
              <a:t>30%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4191000" y="3900488"/>
            <a:ext cx="6748760" cy="2413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250" b="1">
                <a:solidFill>
                  <a:srgbClr val="2A2622"/>
                </a:solidFill>
                <a:latin typeface="Arial"/>
              </a:rPr>
              <a:t>Амортизация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11054060" y="3884613"/>
            <a:ext cx="375940" cy="2730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400" b="1">
                <a:solidFill>
                  <a:srgbClr val="1E3A5F"/>
                </a:solidFill>
                <a:latin typeface="Arial"/>
              </a:rPr>
              <a:t>15%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4191000" y="4325938"/>
            <a:ext cx="6729214" cy="2413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250" b="1">
                <a:solidFill>
                  <a:srgbClr val="2A2622"/>
                </a:solidFill>
                <a:latin typeface="Arial"/>
              </a:rPr>
              <a:t>Прочие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11034514" y="4310063"/>
            <a:ext cx="395486" cy="2730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400" b="1">
                <a:solidFill>
                  <a:srgbClr val="1E3A5F"/>
                </a:solidFill>
                <a:latin typeface="Arial"/>
              </a:rPr>
              <a:t>10%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3"/>
          <p:cNvSpPr>
            <a:spLocks noChangeArrowheads="1"/>
          </p:cNvSpPr>
          <p:nvPr/>
        </p:nvSpPr>
        <p:spPr>
          <a:xfrm>
            <a:off x="1117600" y="861417"/>
            <a:ext cx="777180" cy="1270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200" b="1" spc="240">
                <a:solidFill>
                  <a:srgbClr val="1E3A5F"/>
                </a:solidFill>
                <a:latin typeface="Arial"/>
              </a:rPr>
              <a:t>Проблемы</a:t>
            </a:r>
          </a:p>
        </p:txBody>
      </p:sp>
      <p:sp>
        <p:nvSpPr>
          <p:cNvPr id="4" name="text4"/>
          <p:cNvSpPr>
            <a:spLocks noChangeArrowheads="1"/>
          </p:cNvSpPr>
          <p:nvPr/>
        </p:nvSpPr>
        <p:spPr>
          <a:xfrm>
            <a:off x="762000" y="1081088"/>
            <a:ext cx="10668000" cy="107186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5700" b="1" spc="-56">
                <a:solidFill>
                  <a:srgbClr val="2A2622"/>
                </a:solidFill>
                <a:latin typeface="Arial"/>
              </a:rPr>
              <a:t>Ключевые проблемы управления финансами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1079500" y="2551708"/>
            <a:ext cx="9207500" cy="62984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850" b="1">
                <a:solidFill>
                  <a:srgbClr val="2A2622"/>
                </a:solidFill>
                <a:latin typeface="Arial"/>
              </a:rPr>
              <a:t>Недостаток оборотных средств</a:t>
            </a:r>
            <a:r>
              <a:rPr lang="ru-RU" sz="2850">
                <a:solidFill>
                  <a:srgbClr val="2A2622"/>
                </a:solidFill>
                <a:latin typeface="Arial"/>
              </a:rPr>
              <a:t> Предприятие испытывает дефицит ликвидности, что затрудняет своевременное погашение обязательств.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1079500" y="3481189"/>
            <a:ext cx="9207500" cy="62984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850" b="1">
                <a:solidFill>
                  <a:srgbClr val="2A2622"/>
                </a:solidFill>
                <a:latin typeface="Arial"/>
              </a:rPr>
              <a:t>Низкая рентабельность</a:t>
            </a:r>
            <a:r>
              <a:rPr lang="ru-RU" sz="2850">
                <a:solidFill>
                  <a:srgbClr val="2A2622"/>
                </a:solidFill>
                <a:latin typeface="Arial"/>
              </a:rPr>
              <a:t> Рентабельность продаж составляет менее 5%, что ниже среднеотраслевых показателей.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1079500" y="4410670"/>
            <a:ext cx="9207500" cy="62984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850" b="1">
                <a:solidFill>
                  <a:srgbClr val="2A2622"/>
                </a:solidFill>
                <a:latin typeface="Arial"/>
              </a:rPr>
              <a:t>Высокая доля затрат</a:t>
            </a:r>
            <a:r>
              <a:rPr lang="ru-RU" sz="2850">
                <a:solidFill>
                  <a:srgbClr val="2A2622"/>
                </a:solidFill>
                <a:latin typeface="Arial"/>
              </a:rPr>
              <a:t> Операционные расходы превышают 80% выручки, снижая чистую прибыль.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1079500" y="5340152"/>
            <a:ext cx="9207500" cy="62984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850" b="1">
                <a:solidFill>
                  <a:srgbClr val="2A2622"/>
                </a:solidFill>
                <a:latin typeface="Arial"/>
              </a:rPr>
              <a:t>Слабый финансовый контроль</a:t>
            </a:r>
            <a:r>
              <a:rPr lang="ru-RU" sz="2850">
                <a:solidFill>
                  <a:srgbClr val="2A2622"/>
                </a:solidFill>
                <a:latin typeface="Arial"/>
              </a:rPr>
              <a:t> Отсутствие автоматизации учета приводит к несвоевременному выявлению отклонений.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zx">
  <a:themeElements>
    <a:clrScheme name="prezx">
      <a:dk1>
        <a:srgbClr val="1C1C1C"/>
      </a:dk1>
      <a:lt1>
        <a:srgbClr val="FFFFFF"/>
      </a:lt1>
      <a:dk2>
        <a:srgbClr val="44546A"/>
      </a:dk2>
      <a:lt2>
        <a:srgbClr val="E7E6E6"/>
      </a:lt2>
      <a:accent1>
        <a:srgbClr val="2F6BF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rezx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prezx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name="prezx">
  <a:themeElements>
    <a:clrScheme name="prezx">
      <a:dk1>
        <a:srgbClr val="1C1C1C"/>
      </a:dk1>
      <a:lt1>
        <a:srgbClr val="FFFFFF"/>
      </a:lt1>
      <a:dk2>
        <a:srgbClr val="44546A"/>
      </a:dk2>
      <a:lt2>
        <a:srgbClr val="E7E6E6"/>
      </a:lt2>
      <a:accent1>
        <a:srgbClr val="2F6BF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rezx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prezx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Application>prezx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Совершенствование системы управления финансами предприятия</dc:title>
  <dc:creator>prezx</dc:creator>
</cp:coreProperties>
</file>