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42,5 мин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29,8 мин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4,1%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1,3%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Штучное время, действующий процесс</c:v>
                </c:pt>
                <c:pt idx="1">
                  <c:v>Штучное время, предлагаемый процесс</c:v>
                </c:pt>
                <c:pt idx="2">
                  <c:v>Доля брака, действующий процесс</c:v>
                </c:pt>
                <c:pt idx="3">
                  <c:v>Доля брака, предлагаемый процесс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42.5</c:v>
                </c:pt>
                <c:pt idx="1">
                  <c:v>29.8</c:v>
                </c:pt>
                <c:pt idx="2">
                  <c:v>4.1</c:v>
                </c:pt>
                <c:pt idx="3">
                  <c:v>1.3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До</c:v>
                </c:pt>
              </c:strCache>
            </c:strRef>
          </c:tx>
          <c:spPr>
            <a:solidFill>
              <a:srgbClr val="E0E7ED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Sheet1!$A$2:$A$2</c:f>
              <c:strCache>
                <c:ptCount val="1"/>
                <c:pt idx="0">
                  <c:v>Штучное время, мин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42.5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После</c:v>
                </c:pt>
              </c:strCache>
            </c:strRef>
          </c:tx>
          <c:spPr>
            <a:solidFill>
              <a:srgbClr val="1F4E79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Sheet1!$A$2:$A$2</c:f>
              <c:strCache>
                <c:ptCount val="1"/>
                <c:pt idx="0">
                  <c:v>Штучное время, мин</c:v>
                </c:pt>
              </c:strCache>
            </c:strRef>
          </c:cat>
          <c:val>
            <c:numRef>
              <c:f>Sheet1!$C$2:$C$2</c:f>
              <c:numCache>
                <c:formatCode>General</c:formatCode>
                <c:ptCount val="1"/>
                <c:pt idx="0">
                  <c:v>29.8</c:v>
                </c:pt>
              </c:numCache>
            </c:numRef>
          </c:val>
        </c:ser>
        <c:gapWidth val="60"/>
        <c:overlap val="-10"/>
        <c:axId val="101"/>
        <c:axId val="102"/>
      </c:bar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5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legend>
      <c:legendPos val="t"/>
      <c:overlay val="0"/>
      <c:txPr>
        <a:bodyPr/>
        <a:lstStyle/>
        <a:p>
          <a:pPr>
            <a:defRPr sz="850">
              <a:solidFill>
                <a:srgbClr val="636569"/>
              </a:solidFill>
              <a:latin typeface="+mn-lt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85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Уважаемые члены комиссии, представляю вашему вниманию выпускную квалификационную работу на тему «Разработка технологического процесса изготовления вала-шестерни редуктора». Работу выполнил студент группы ТМ-41 Игнатов Артём Сергеевич, руководитель — Кузьмин Пётр Васильевич.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актуальности. Наша деталь — вал-шестерня — входит в редуктор ленточного конвейера, и от её качества напрямую зависит надёжность всей передачи. Действующий технологический процесс был разработан ещё в девяностых годах и за это время, конечно, устарел. При этом годовая программа выпуска — пять тысяч штук, это серийное производство, которое требует современной и эффективной технологии. Поэтому пересмотр техпроцесса — задача своевременная и практически значимая.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перейти к деталям, обозначу цель и задачи проекта. Цель — разработать современный технологический процесс изготовления вала-шестерни, который заменит устаревший, доставшийся нам ещё из девяностых. Для этого я последовательно решаю четыре задачи. Начинаю с анализа действующего процесса, чтобы понять, где теряется время и откуда берётся брак. Затем выбираю заготовку и проектирую новый маршрут обработки. Далее — расчёт режимов резания и конструирование приспособления. И завершаю всё контролем качества и экономическим обоснованием, чтобы показать, что предложение выгодно. Именно в таком порядке я и построил дальнейшее выступление.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этом слайде — сама деталь, ради которой всё затевалось. Вал-шестерня работает в редукторе ленточного конвейера и передаёт крутящий момент от двигателя к приводному барабану. Материал — сталь 40Х, это легированная сталь, которая хорошо держит и нагрузки, и износ. Масса детали — 3,4 килограмма, длина — 248 миллиметров. Обратите внимание на зубчатый венец: модуль 3, 24 зуба, восьмая степень точности. Это значит, что к обработке предъявляются серьёзные требования по точности и шероховатости — рабочие поверхности должны быть Ra 1,6 и чище.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предлагать новый процесс, я проанализировал действующий. Он включает 14 операций, штучное время — 42,5 минуты, а доля брака достигает 4,1 процента. Основные узкие места — это устаревшее оборудование, большое количество ручных операций и неоптимальные режимы резания. Всё это вместе даёт избыточную трудоёмкость и потери металла. Поэтому дальше я покажу, как можно перестроить маршрут и что это даст.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Сравним два варианта заготовки: обычный прокат и штамповку на горизонтально-ковочной машине. Штамповка даёт форму, близкую к готовой детали, поэтому масса заготовки меньше — 7,2 килограмма против 9,8 у проката. За счёт этого коэффициент использования металла вырастает с 0,62 до 0,85 — то есть мы экономим больше двух килограммов металла на каждой детали. Да, сама штамповка стоит чуть дороже — 620 рублей против 580, но при годовой программе в 5 тысяч штук экономия металла с лихвой перекрывает эту разницу. Поэтому в новом техпроцессе я принимаю штамповку на ГКМ.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Предлагаемый маршрут сокращён с 14 до 11 операций. Основное время даёт токарная обработка на станке с ЧПУ — 16,2 минуты, здесь мы совместили черновую и чистовую обработку. Зубофрезерная операция занимает 6,3 минуты, шлифование — 3,2. В сумме получаем 29,8 минуты на деталь вместо прежних 42,5.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восьмом слайде я показываю, как рассчитаны режимы резания для токарной операции с ЧПУ. Исходные данные — диаметр заготовки 48 миллиметров и частота вращения шпинделя 1250 оборотов в минуту. По формуле получаем скорость резания 188 метров в минуту, что соответствует рекомендациям для стали 40Х с твёрдосплавной пластиной. Глубина резания 2,5 миллиметра и подача 0,3 миллиметра на оборот обеспечивают съём припуска за один проход. Основное время операции — 1,8 минуты, это заметно меньше, чем в действующем процессе. Дальше я расскажу о конструкции станочного приспособления.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Для закрепления заготовки на токарной операции я спроектировал цанговую оправку. Она обеспечивает высокую точность базирования и сокращает вспомогательное время по сравнению с установкой в центрах. Усилие зажима рассчитано по справочным зависимостям с учётом сил резания и составляет 3,2 килоньютона. Это гарантирует надёжное закрепление без деформации заготовки. Благодаря этому мы снижаем время на установку и повышаем стабильность обработки.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Качество — это то, что проверяется на каждом этапе, а не только в конце. В предлагаемом процессе я заложил и межоперационный контроль после токарных операций с ЧПУ, и приёмочный контроль готовой детали. Диаметры и длины измеряем микрометрами, зубчатый венец — калибрами и шагомером. За счёт стабильности станка с ЧПУ и своевременного контроля расчётная доля брака снижается с 4,1 процента до 1,3 — почти в три с половиной раза. Это напрямую отражается и на себестоимости, и на сроках.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Посмотрим на экономический эффект. Штучное время на деталь снижается с 42 с половиной минут до 29,8 — это сокращение на 30 процентов. Доля брака падает с 4,1 до 1,3 процента, то есть почти в три раза. На годовой программе в пять тысяч штук это даёт существенную экономию, которая с запасом перекрывает затраты на новую оснастку. Следующий слайд — итоговые выводы по всем задачам проекта.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Подведём итог. По каждой задаче проекта получен конкретный результат. Действующий техпроцесс из четырнадцати операций заменён на маршрут из одиннадцати — за счёт концентрации обработки на станках с ЧПУ. Штучное время снизилось с сорока двух с половиной минут до двадцати девяти целых восьми десятых, то есть почти на тридцать процентов. Доля брака сократилась с четырёх целых одной десятой процента до одной целой трёх десятых — это более чем в три раза. Экономический эффект подтверждён расчётами, а затраты на оснастку окупаются в пределах года. Проект готов к практическому внедрению в производство.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dd3ce895c1c01b03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5c1492b5628ef6b3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4783752c8811fff3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Relationship Id="rId4" Type="http://schemas.openxmlformats.org/officeDocument/2006/relationships/image" Target="../media/mcc7d6c9d26526f0b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14019a8c8f10c107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8a87252c37b6cd06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49a320f92a86cda1.png"/><Relationship Id="rId4" Type="http://schemas.openxmlformats.org/officeDocument/2006/relationships/image" Target="../media/m6b2a11f14750abfb.png"/><Relationship Id="rId5" Type="http://schemas.openxmlformats.org/officeDocument/2006/relationships/image" Target="../media/m488f85e127a7d704.svg"/><Relationship Id="rId6" Type="http://schemas.openxmlformats.org/officeDocument/2006/relationships/image" Target="../media/m6aa847b8165588b3.png"/><Relationship Id="rId7" Type="http://schemas.openxmlformats.org/officeDocument/2006/relationships/image" Target="../media/m488f85e127a7d704.svg"/><Relationship Id="rId8" Type="http://schemas.openxmlformats.org/officeDocument/2006/relationships/image" Target="../media/maf462eeb9aa3651f.png"/><Relationship Id="rId9" Type="http://schemas.openxmlformats.org/officeDocument/2006/relationships/image" Target="../media/m488f85e127a7d704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eddf1f3e7aba83dc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67a069200849b8ce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f9d3d86f9f9209b8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698500" y="506413"/>
            <a:ext cx="10795000" cy="2317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725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Приволжский политехнический техникум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698500" y="765175"/>
            <a:ext cx="10795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200"/>
              </a:lnSpc>
            </a:pPr>
            <a:r>
              <a:rPr lang="ru-RU" sz="1000">
                <a:solidFill>
                  <a:srgbClr val="636569"/>
                </a:solidFill>
                <a:latin typeface="Manrope"/>
              </a:rPr>
              <a:t>Специальность «Технология машиностроения»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3893245" y="2775347"/>
            <a:ext cx="4405412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Выпускная квалификационная работа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638300" y="3111897"/>
            <a:ext cx="8915400" cy="10056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909"/>
              </a:lnSpc>
            </a:pPr>
            <a:r>
              <a:rPr lang="ru-RU" sz="3400" b="1" spc="-67">
                <a:solidFill>
                  <a:srgbClr val="15171C"/>
                </a:solidFill>
                <a:latin typeface="Manrope"/>
              </a:rPr>
              <a:t>Разработка технологического процесса изготовления вала-шестерни редуктора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16000" y="6172200"/>
            <a:ext cx="443111" cy="1727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60"/>
              </a:lnSpc>
            </a:pPr>
            <a:r>
              <a:rPr lang="ru-RU" sz="1050">
                <a:solidFill>
                  <a:srgbClr val="636569"/>
                </a:solidFill>
                <a:latin typeface="Manrope"/>
              </a:rPr>
              <a:t>2026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549926" y="5778500"/>
            <a:ext cx="161036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85">
                <a:solidFill>
                  <a:srgbClr val="636569"/>
                </a:solidFill>
                <a:latin typeface="Manrope"/>
              </a:rPr>
              <a:t>Выполнил(а)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972326" y="5778500"/>
            <a:ext cx="3361968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15171C"/>
                </a:solidFill>
                <a:latin typeface="Manrope"/>
              </a:rPr>
              <a:t>Игнатов Артём Сергеевич, группа ТМ-41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549926" y="6057900"/>
            <a:ext cx="1295400" cy="304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50"/>
              </a:lnSpc>
            </a:pPr>
            <a:r>
              <a:rPr lang="ru-RU" sz="850" cap="all" spc="85">
                <a:solidFill>
                  <a:srgbClr val="636569"/>
                </a:solidFill>
                <a:latin typeface="Manrope"/>
              </a:rPr>
              <a:t>Научный руководитель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972326" y="6057900"/>
            <a:ext cx="3838674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15171C"/>
                </a:solidFill>
                <a:latin typeface="Manrope"/>
              </a:rPr>
              <a:t>Кузьмин П. В., преподаватель спецдисциплин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761894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691375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4620857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985441"/>
            <a:ext cx="255200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Актуальность проекта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181596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Устаревшая технология при растущей программе выпуска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9500" y="2680196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Деталь — вал-шестерня редуктора конвейера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Входит в состав редуктора ленточного конвейера, от её качества зависит надёжность всей передачи.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360967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Действующий техпроцесс — из 1990-х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Разработан более 30 лет назад, не учитывает современное оборудование и методы обработки.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453915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Годовая программа — 5 000 штук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Серийный выпуск требует актуальной технологии для стабильного качества и снижения затрат.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562481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Пересмотр технологии необходим для повышения эффективности производства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75580"/>
            <a:ext cx="166951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Цель и задачи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878086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Разработка современного технологического процесса изготовления вала-шестерни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320727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650927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Анализ действующего процесса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048397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Выявить узкие места и причины брака в техпроцессе 2025 года, определить резервы снижения трудоёмкости.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24600" y="2320727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24600" y="2650927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Выбор заготовки и маршрута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324600" y="3048397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Сравнить прокат и штамповку на ГКМ, спроектировать маршрут из 11 операций с современным оборудованием.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4038898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4369098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Расчёт режимов и оснастки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4766568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Рассчитать режимы резания для токарной операции с ЧПУ, спроектировать цанговую оправку с расчётом усилия зажима.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324600" y="4038898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324600" y="4369098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Контроль и экономика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324600" y="4766568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Разработать схему контроля качества, оценить снижение штучного времени и срок окупаемости оснастки.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706269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Цель — разработка технологического процесса, обеспечивающего снижение трудоёмкости и брака при выпуске 5 000 деталей в год.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4075949"/>
            <a:ext cx="125724" cy="125723"/>
          </a:xfrm>
          <a:prstGeom prst="roundRect">
            <a:avLst>
              <a:gd name="adj" fmla="val 22728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985000" y="0"/>
            <a:ext cx="5207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pic>
        <p:nvPicPr>
          <p:cNvPr id="5" name="pic5"/>
          <p:cNvPicPr/>
          <p:nvPr/>
        </p:nvPicPr>
        <p:blipFill>
          <a:blip r:embed="rId4"/>
          <a:srcRect l="12037" t="0" r="12037" b="0"/>
          <a:stretch>
            <a:fillRect/>
          </a:stretch>
        </p:blipFill>
        <p:spPr>
          <a:xfrm>
            <a:off x="6985000" y="0"/>
            <a:ext cx="5207000" cy="6858000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76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Объект разработки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927100"/>
            <a:ext cx="5613400" cy="850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15171C"/>
                </a:solidFill>
                <a:latin typeface="Manrope"/>
              </a:rPr>
              <a:t>Вал-шестерня редуктора конвейера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042170"/>
            <a:ext cx="5613400" cy="17194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Вал-шестерня передаёт крутящий момент в редукторе ленточного конвейера. Материал — сталь 40Х. Масса — 3,4 кг. Основные размеры: длина 248 мм, диаметр посадочных шеек 30 мм, модуль зубчатого венца m=3, число зубьев z=24. Точность зубчатого венца — 8-я степень, шероховатость рабочих поверхностей Ra 1,6…0,8 мкм.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000698"/>
            <a:ext cx="5697339" cy="2698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15171C"/>
                </a:solidFill>
                <a:latin typeface="Manrope"/>
              </a:rPr>
              <a:t>Требования к точности и шероховатости — по чертежу детали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3062188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516063"/>
            <a:ext cx="359023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Действующий техпроцесс, 2025 г.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7571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Анализ действующего технологического процесса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325268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14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05278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Операций в маршруте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389338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включая контрольные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42,5 мин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Штучное время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на одну деталь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4,1%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Доля брака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 итогам 2025 года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09418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Узкие места: устаревшее оборудование, ручные операции, неоптимальные режимы резания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действующего техпроцесса, 2025 г.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47541"/>
            <a:ext cx="10668000" cy="2387600"/>
          </a:xfrm>
          <a:prstGeom prst="roundRect">
            <a:avLst>
              <a:gd name="adj" fmla="val 9574"/>
            </a:avLst>
          </a:prstGeom>
          <a:noFill/>
          <a:ln w="12700" cap="flat">
            <a:solidFill>
              <a:srgbClr val="E0E7ED"/>
            </a:solidFill>
          </a:ln>
        </p:spPr>
      </p:sp>
      <p:sp>
        <p:nvSpPr>
          <p:cNvPr id="4" name="card4"/>
          <p:cNvSpPr/>
          <p:nvPr/>
        </p:nvSpPr>
        <p:spPr>
          <a:xfrm>
            <a:off x="5504656" y="256024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504656" y="315079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5504656" y="374134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504656" y="4331891"/>
            <a:ext cx="2956322" cy="590550"/>
          </a:xfrm>
          <a:prstGeom prst="rect">
            <a:avLst/>
          </a:prstGeom>
          <a:solidFill>
            <a:srgbClr val="E0E7ED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1522710"/>
            <a:ext cx="196526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Выбор заготовки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750616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Сравнение проката и штамповки на ГКМ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65200" y="272534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Показатель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5437624" y="27253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F4E79"/>
                </a:solidFill>
                <a:latin typeface="Manrope"/>
              </a:rPr>
              <a:t>Прокат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93946" y="27253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Штамповка на ГКМ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65200" y="331589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Масса заготовки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437624" y="33158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9,8 кг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393946" y="33158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7,2 кг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90644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Коэффициент использования металла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5437624" y="39064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0,62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393946" y="390644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0,85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65200" y="4496991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Себестоимость заготовки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5437624" y="44969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580 ₽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8393946" y="4496991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620 ₽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5087541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Штамповка дороже на 40 ₽, но КИМ 0,85 против 0,62: меньше металла и припуска на обработку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668588"/>
            <a:ext cx="2247900" cy="25880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668588"/>
            <a:ext cx="2247900" cy="25880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668588"/>
            <a:ext cx="2247900" cy="2588022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668588"/>
            <a:ext cx="2247900" cy="2588022"/>
          </a:xfrm>
          <a:prstGeom prst="roundRect">
            <a:avLst>
              <a:gd name="adj" fmla="val 10169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854648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854648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854648"/>
            <a:ext cx="254000" cy="2159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1582241"/>
            <a:ext cx="297507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Предлагаемый техпроцесс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670447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Основные операции маршрута из 11 операций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28844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3836988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Токарная с ЧПУ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4217392"/>
            <a:ext cx="16637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Черновое и чистовое точение, 16,2 мин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873500" y="28844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3836988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Фрезерная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421739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Фрезерование шпоночного паза, 4,1 мин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680200" y="28844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3836988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Зубофрезерная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4217392"/>
            <a:ext cx="16637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Нарезание зубьев, 6,3 мин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486900" y="28844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3836988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Шлифовальная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421739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Чистовое шлифование шеек, 3,2 мин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 по программе 2026 года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63887"/>
            <a:ext cx="10668000" cy="1478359"/>
          </a:xfrm>
          <a:prstGeom prst="roundRect">
            <a:avLst>
              <a:gd name="adj" fmla="val 154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615950"/>
            <a:ext cx="2766917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Расчёт режимов резания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81845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Расчёт режимов резания на токарной операции с ЧПУ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849537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Скорость резания для чернового точения вала-шестерни на станке с ЧПУ; далее — основное время операции.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5061645" y="2824460"/>
            <a:ext cx="2068711" cy="296316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4646"/>
              </a:lnSpc>
            </a:pPr>
            <a:r>
              <a:rPr lang="ru-RU" sz="3872" i="1">
                <a:solidFill>
                  <a:srgbClr val="15171C"/>
                </a:solidFill>
                <a:latin typeface="Arial"/>
              </a:rPr>
              <a:t>v</a:t>
            </a:r>
            <a:r>
              <a:rPr lang="ru-RU" sz="3872">
                <a:solidFill>
                  <a:srgbClr val="15171C"/>
                </a:solidFill>
                <a:latin typeface="Arial"/>
              </a:rPr>
              <a:t>=1000</a:t>
            </a:r>
            <a:r>
              <a:rPr lang="ru-RU" sz="3872" i="1">
                <a:solidFill>
                  <a:srgbClr val="15171C"/>
                </a:solidFill>
                <a:latin typeface="Arial"/>
              </a:rPr>
              <a:t>πDn</a:t>
            </a:r>
            <a:r>
              <a:rPr lang="ru-RU" sz="100">
                <a:solidFill>
                  <a:srgbClr val="15171C"/>
                </a:solidFill>
                <a:latin typeface="Arial"/>
              </a:rPr>
              <a:t>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230886"/>
            <a:ext cx="977900" cy="11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0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DD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D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892300" y="4153396"/>
            <a:ext cx="3368179" cy="4748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Диаметр обрабатываемой поверхности, мм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5412879" y="4276527"/>
            <a:ext cx="58152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48 мм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4877197"/>
            <a:ext cx="977900" cy="11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0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nn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n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892300" y="4799707"/>
            <a:ext cx="2871490" cy="4748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Частота вращения шпинделя, об/мин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916190" y="4922838"/>
            <a:ext cx="1141452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1250 об/мин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5458718"/>
            <a:ext cx="977900" cy="11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0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vv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v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892300" y="5496719"/>
            <a:ext cx="3629144" cy="2438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Скорость резания, м/мин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5094387" y="5504259"/>
            <a:ext cx="92761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188 м/мин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324600" y="4166096"/>
            <a:ext cx="977900" cy="11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0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tt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t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454900" y="4204097"/>
            <a:ext cx="3937595" cy="2438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Глубина резания, мм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935295" y="4211638"/>
            <a:ext cx="62170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2,5 мм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324600" y="4682728"/>
            <a:ext cx="977900" cy="11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0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SS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S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454900" y="4720729"/>
            <a:ext cx="3650575" cy="2438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Подача, мм/об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674846" y="4728270"/>
            <a:ext cx="90618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0,3 мм/об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324600" y="5199360"/>
            <a:ext cx="977900" cy="1494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9"/>
              </a:lnSpc>
            </a:pPr>
            <a:r>
              <a:rPr lang="ru-RU" sz="2057">
                <a:solidFill>
                  <a:srgbClr val="15171C"/>
                </a:solidFill>
                <a:latin typeface="Arial"/>
              </a:rPr>
              <a:t>T</a:t>
            </a:r>
            <a:r>
              <a:rPr lang="ru-RU" sz="1460">
                <a:solidFill>
                  <a:srgbClr val="15171C"/>
                </a:solidFill>
                <a:latin typeface="Arial"/>
              </a:rPr>
              <a:t>0</a:t>
            </a:r>
            <a:r>
              <a:rPr lang="ru-RU" sz="2057">
                <a:solidFill>
                  <a:srgbClr val="15171C"/>
                </a:solidFill>
                <a:latin typeface="Arial"/>
              </a:rPr>
              <a:t>T₀</a:t>
            </a:r>
            <a:r>
              <a:rPr lang="ru-RU" sz="2057" i="1">
                <a:solidFill>
                  <a:srgbClr val="15171C"/>
                </a:solidFill>
                <a:latin typeface="Arial"/>
              </a:rPr>
              <a:t>T</a:t>
            </a:r>
            <a:r>
              <a:rPr lang="ru-RU" sz="1440">
                <a:solidFill>
                  <a:srgbClr val="15171C"/>
                </a:solidFill>
                <a:latin typeface="Arial"/>
              </a:rPr>
              <a:t>0</a:t>
            </a:r>
            <a:r>
              <a:rPr lang="ru-RU" sz="100">
                <a:solidFill>
                  <a:srgbClr val="15171C"/>
                </a:solidFill>
                <a:latin typeface="Arial"/>
              </a:rPr>
              <a:t>​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7454900" y="5237361"/>
            <a:ext cx="3896122" cy="2438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20"/>
              </a:lnSpc>
            </a:pPr>
            <a:r>
              <a:rPr lang="ru-RU" sz="1400">
                <a:solidFill>
                  <a:srgbClr val="15171C"/>
                </a:solidFill>
                <a:latin typeface="Manrope"/>
              </a:rPr>
              <a:t>Основное (машинное) время, мин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10893822" y="5244902"/>
            <a:ext cx="663178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1,8 мин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762000" y="605790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Расчёт для чернового точения; чистовые проходы — с меньшей подачей и глубиной.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 по методике для станков с ЧПУ,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333500" y="2260203"/>
            <a:ext cx="3073400" cy="826691"/>
          </a:xfrm>
          <a:prstGeom prst="roundRect">
            <a:avLst>
              <a:gd name="adj" fmla="val 27652"/>
            </a:avLst>
          </a:prstGeom>
          <a:noFill/>
          <a:ln w="12700" cap="flat">
            <a:solidFill>
              <a:srgbClr val="E0E7ED"/>
            </a:solidFill>
          </a:ln>
        </p:spPr>
      </p:sp>
      <p:sp>
        <p:nvSpPr>
          <p:cNvPr id="4" name="card4"/>
          <p:cNvSpPr/>
          <p:nvPr/>
        </p:nvSpPr>
        <p:spPr>
          <a:xfrm>
            <a:off x="4559300" y="2260203"/>
            <a:ext cx="3073400" cy="826691"/>
          </a:xfrm>
          <a:prstGeom prst="roundRect">
            <a:avLst>
              <a:gd name="adj" fmla="val 27652"/>
            </a:avLst>
          </a:prstGeom>
          <a:noFill/>
          <a:ln w="12700" cap="flat">
            <a:solidFill>
              <a:srgbClr val="E0E7ED"/>
            </a:solidFill>
          </a:ln>
        </p:spPr>
      </p:sp>
      <p:sp>
        <p:nvSpPr>
          <p:cNvPr id="5" name="card5"/>
          <p:cNvSpPr/>
          <p:nvPr/>
        </p:nvSpPr>
        <p:spPr>
          <a:xfrm>
            <a:off x="7785100" y="2260203"/>
            <a:ext cx="3073400" cy="826691"/>
          </a:xfrm>
          <a:prstGeom prst="roundRect">
            <a:avLst>
              <a:gd name="adj" fmla="val 27652"/>
            </a:avLst>
          </a:prstGeom>
          <a:noFill/>
          <a:ln w="12700" cap="flat">
            <a:solidFill>
              <a:srgbClr val="E0E7ED"/>
            </a:solidFill>
          </a:ln>
        </p:spPr>
      </p:sp>
      <p:sp>
        <p:nvSpPr>
          <p:cNvPr id="6" name="card6"/>
          <p:cNvSpPr/>
          <p:nvPr/>
        </p:nvSpPr>
        <p:spPr>
          <a:xfrm>
            <a:off x="1333500" y="3391694"/>
            <a:ext cx="9525000" cy="1079500"/>
          </a:xfrm>
          <a:prstGeom prst="roundRect">
            <a:avLst>
              <a:gd name="adj" fmla="val 21176"/>
            </a:avLst>
          </a:prstGeom>
          <a:solidFill>
            <a:srgbClr val="15171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2762250" y="4775994"/>
            <a:ext cx="6667500" cy="609600"/>
          </a:xfrm>
          <a:prstGeom prst="roundRect">
            <a:avLst>
              <a:gd name="adj" fmla="val 37500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15950"/>
            <a:ext cx="118183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Оснастка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Цанговая оправка для закрепления заготовки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315720" y="2444353"/>
            <a:ext cx="3108960" cy="21717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10"/>
              </a:lnSpc>
            </a:pPr>
            <a:r>
              <a:rPr lang="ru-RU" sz="1400" b="1">
                <a:solidFill>
                  <a:srgbClr val="15171C"/>
                </a:solidFill>
                <a:latin typeface="Manrope"/>
              </a:rPr>
              <a:t>Заготовка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315720" y="2718594"/>
            <a:ext cx="310896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вал-шестерня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541520" y="2444353"/>
            <a:ext cx="3108960" cy="21717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10"/>
              </a:lnSpc>
            </a:pPr>
            <a:r>
              <a:rPr lang="ru-RU" sz="1400" b="1">
                <a:solidFill>
                  <a:srgbClr val="15171C"/>
                </a:solidFill>
                <a:latin typeface="Manrope"/>
              </a:rPr>
              <a:t>Оправка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541520" y="2718594"/>
            <a:ext cx="310896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цанга + тяга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767320" y="2444353"/>
            <a:ext cx="3108960" cy="21717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10"/>
              </a:lnSpc>
            </a:pPr>
            <a:r>
              <a:rPr lang="ru-RU" sz="1400" b="1">
                <a:solidFill>
                  <a:srgbClr val="15171C"/>
                </a:solidFill>
                <a:latin typeface="Manrope"/>
              </a:rPr>
              <a:t>Шпиндель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767320" y="2718594"/>
            <a:ext cx="310896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станок ЧПУ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689100" y="3671094"/>
            <a:ext cx="9448800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40"/>
              </a:lnSpc>
            </a:pPr>
            <a:r>
              <a:rPr lang="ru-RU" sz="1700" b="1">
                <a:solidFill>
                  <a:srgbClr val="FFFFFF"/>
                </a:solidFill>
                <a:latin typeface="Manrope"/>
              </a:rPr>
              <a:t>Цанговая оправка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689100" y="4026694"/>
            <a:ext cx="94488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>
                <a:solidFill>
                  <a:srgbClr val="E0E7ED"/>
                </a:solidFill>
                <a:latin typeface="Manrope"/>
              </a:rPr>
              <a:t>зажим · базирование · точность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2698750" y="4966494"/>
            <a:ext cx="67945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Расчёт усилия зажима: W = 3,2 кН · источники: паспорт станка · справочник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324600" y="2025650"/>
            <a:ext cx="4914900" cy="533400"/>
          </a:xfrm>
          <a:prstGeom prst="roundRect">
            <a:avLst>
              <a:gd name="adj" fmla="val 4285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512019" y="2238468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24600" y="2673350"/>
            <a:ext cx="4914900" cy="736600"/>
          </a:xfrm>
          <a:prstGeom prst="roundRect">
            <a:avLst>
              <a:gd name="adj" fmla="val 31034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512019" y="2987768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6324600" y="3524250"/>
            <a:ext cx="4914900" cy="533400"/>
          </a:xfrm>
          <a:prstGeom prst="roundRect">
            <a:avLst>
              <a:gd name="adj" fmla="val 4285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6512019" y="3737068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324600" y="4171950"/>
            <a:ext cx="4914900" cy="533400"/>
          </a:xfrm>
          <a:prstGeom prst="roundRect">
            <a:avLst>
              <a:gd name="adj" fmla="val 4285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512019" y="4384768"/>
            <a:ext cx="107762" cy="107763"/>
          </a:xfrm>
          <a:prstGeom prst="roundRect">
            <a:avLst>
              <a:gd name="adj" fmla="val 17677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308100" y="2199382"/>
            <a:ext cx="273465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качество · контроль ОТК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52500" y="2287588"/>
            <a:ext cx="4940300" cy="1132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940"/>
              </a:lnSpc>
            </a:pPr>
            <a:r>
              <a:rPr lang="ru-RU" sz="2800" b="1" spc="-55">
                <a:solidFill>
                  <a:srgbClr val="15171C"/>
                </a:solidFill>
                <a:latin typeface="Manrope"/>
              </a:rPr>
              <a:t>Контроль качества по предлагаемому техпроцессу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52500" y="3674368"/>
            <a:ext cx="1606391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>
                <a:solidFill>
                  <a:srgbClr val="2F7D52"/>
                </a:solidFill>
                <a:latin typeface="Manrope"/>
              </a:rPr>
              <a:t>1,3%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52500" y="4341118"/>
            <a:ext cx="160639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Расчётная доля брака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2595959" y="3674368"/>
            <a:ext cx="2726174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320"/>
              </a:lnSpc>
            </a:pPr>
            <a:r>
              <a:rPr lang="ru-RU" sz="3600" b="1">
                <a:solidFill>
                  <a:srgbClr val="1F4E79"/>
                </a:solidFill>
                <a:latin typeface="Manrope"/>
              </a:rPr>
              <a:t>4,1%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2595959" y="4341118"/>
            <a:ext cx="2726174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Доля брака в действующем процессе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18300" y="2190750"/>
            <a:ext cx="3266837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2A3140"/>
                </a:solidFill>
                <a:latin typeface="Manrope"/>
              </a:rPr>
              <a:t>Приёмочный контроль готовой детали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18300" y="2838450"/>
            <a:ext cx="4343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>
                <a:solidFill>
                  <a:srgbClr val="2A3140"/>
                </a:solidFill>
                <a:latin typeface="Manrope"/>
              </a:rPr>
              <a:t>Межоперационный контроль после токарных операций с ЧПУ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18300" y="3689350"/>
            <a:ext cx="3886994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2A3140"/>
                </a:solidFill>
                <a:latin typeface="Manrope"/>
              </a:rPr>
              <a:t>Контроль зубчатого венца: калибры, шагомер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718300" y="4337050"/>
            <a:ext cx="3813274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2A3140"/>
                </a:solidFill>
                <a:latin typeface="Manrope"/>
              </a:rPr>
              <a:t>Измерение диаметров и длин микрометрами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 по предлагаемому техпроцессу,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322810"/>
          <a:ext cx="10668000" cy="27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92204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Экономическая эффективность предлагаемого техпроцесса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396210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Снижение штучного времени на 30%, брака — в 3 раза; экономия на годовой программе 5 000 шт. покрывает затраты на оснастку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 по предлагаемому техпроцессу, 2026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172200" y="1709341"/>
            <a:ext cx="5257800" cy="3561159"/>
          </a:xfrm>
          <a:prstGeom prst="roundRect">
            <a:avLst>
              <a:gd name="adj" fmla="val 6419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5422900"/>
            <a:ext cx="5257800" cy="800100"/>
          </a:xfrm>
          <a:prstGeom prst="roundRect">
            <a:avLst>
              <a:gd name="adj" fmla="val 28571"/>
            </a:avLst>
          </a:prstGeom>
          <a:solidFill>
            <a:srgbClr val="E0E7ED"/>
          </a:solidFill>
          <a:ln>
            <a:noFill/>
          </a:ln>
        </p:spPr>
      </p:sp>
      <p:graphicFrame>
        <p:nvGraphicFramePr>
          <p:cNvPr id="5" name="table5"/>
          <p:cNvGraphicFramePr>
            <a:graphicFrameLocks noGrp="1"/>
          </p:cNvGraphicFramePr>
          <p:nvPr/>
        </p:nvGraphicFramePr>
        <p:xfrm>
          <a:off x="762000" y="1709341"/>
          <a:ext cx="5257800" cy="1943100"/>
        </p:xfrm>
        <a:graphic>
          <a:graphicData uri="http://schemas.openxmlformats.org/drawingml/2006/table">
            <a:tbl>
              <a:tblPr/>
              <a:tblGrid>
                <a:gridCol w="2973884"/>
                <a:gridCol w="1058168"/>
                <a:gridCol w="1225748"/>
              </a:tblGrid>
              <a:tr h="457200">
                <a:tc>
                  <a:txBody>
                    <a:bodyPr/>
                    <a:lstStyle/>
                    <a:p>
                      <a:pPr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FFFFF"/>
                          </a:solidFill>
                          <a:latin typeface="Manrope"/>
                        </a:rPr>
                        <a:t>Показатель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FFFFF"/>
                          </a:solidFill>
                          <a:latin typeface="Manrope"/>
                        </a:rPr>
                        <a:t>До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FFFFF"/>
                          </a:solidFill>
                          <a:latin typeface="Manrope"/>
                        </a:rPr>
                        <a:t>После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4E79"/>
                    </a:solidFill>
                  </a:tcPr>
                </a:tc>
              </a:tr>
              <a:tr h="492125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Штучное время, мин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636569"/>
                          </a:solidFill>
                          <a:latin typeface="Manrope"/>
                        </a:rPr>
                        <a:t>42,5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29,8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solidFill>
                      <a:srgbClr val="E0E7E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Число операций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636569"/>
                          </a:solidFill>
                          <a:latin typeface="Manrope"/>
                        </a:rPr>
                        <a:t>14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11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solidFill>
                      <a:srgbClr val="E0E7E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Доля брака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636569"/>
                          </a:solidFill>
                          <a:latin typeface="Manrope"/>
                        </a:rPr>
                        <a:t>4,1%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15171C"/>
                          </a:solidFill>
                          <a:latin typeface="Manrope"/>
                        </a:rPr>
                        <a:t>1,3%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solidFill>
                      <a:srgbClr val="E0E7E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chart6"/>
          <p:cNvGraphicFramePr/>
          <p:nvPr/>
        </p:nvGraphicFramePr>
        <p:xfrm>
          <a:off x="6457950" y="1944291"/>
          <a:ext cx="4686300" cy="3091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7" name="text7"/>
          <p:cNvSpPr>
            <a:spLocks noChangeArrowheads="1"/>
          </p:cNvSpPr>
          <p:nvPr/>
        </p:nvSpPr>
        <p:spPr>
          <a:xfrm>
            <a:off x="762000" y="6350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Заключение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88900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Результаты проекта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451600" y="5657850"/>
            <a:ext cx="352425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00"/>
              </a:lnSpc>
            </a:pPr>
            <a:r>
              <a:rPr lang="ru-RU" sz="950" cap="all" spc="152">
                <a:solidFill>
                  <a:srgbClr val="1F4E79"/>
                </a:solidFill>
                <a:latin typeface="Manrope"/>
              </a:rPr>
              <a:t>Вывод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931025" y="5613400"/>
            <a:ext cx="4244975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 b="1">
                <a:solidFill>
                  <a:srgbClr val="15171C"/>
                </a:solidFill>
                <a:latin typeface="Manrope"/>
              </a:rPr>
              <a:t>Предлагаемый техпроцесс из 11 операций подтверждён расчётами и готов к внедрению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Расчёты автора,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технологического процесса изготовления вала-шестерни редуктора</dc:title>
  <dc:creator>Слайда</dc:creator>
</cp:coreProperties>
</file>