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gif" ContentType="image/gif"/>
  <Default Extension="svg" ContentType="image/svg+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"/>
  </p:notesMasterIdLst>
  <p:sldIdLst>
    <p:sldId id="256" r:id="rId101"/>
    <p:sldId id="257" r:id="rId102"/>
    <p:sldId id="258" r:id="rId103"/>
    <p:sldId id="259" r:id="rId104"/>
    <p:sldId id="260" r:id="rId105"/>
    <p:sldId id="261" r:id="rId106"/>
    <p:sldId id="262" r:id="rId107"/>
    <p:sldId id="263" r:id="rId108"/>
    <p:sldId id="264" r:id="rId109"/>
    <p:sldId id="265" r:id="rId110"/>
    <p:sldId id="266" r:id="rId111"/>
    <p:sldId id="267" r:id="rId112"/>
    <p:sldId id="268" r:id="rId113"/>
  </p:sldIdLst>
  <p:sldSz cx="12192000" cy="6858000"/>
  <p:notesSz cx="6858000" cy="9144000"/>
  <p:embeddedFontLst>
    <p:embeddedFont>
      <p:font typeface="Golos Text"/>
      <p:regular r:id="rId200"/>
      <p:bold r:id="rId201"/>
    </p:embeddedFont>
    <p:embeddedFont>
      <p:font typeface="Lora"/>
      <p:regular r:id="rId204"/>
      <p:bold r:id="rId205"/>
    </p:embeddedFont>
  </p:embeddedFontLst>
</p:presentation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101" Type="http://schemas.openxmlformats.org/officeDocument/2006/relationships/slide" Target="slides/slide1.xml"/><Relationship Id="rId102" Type="http://schemas.openxmlformats.org/officeDocument/2006/relationships/slide" Target="slides/slide2.xml"/><Relationship Id="rId103" Type="http://schemas.openxmlformats.org/officeDocument/2006/relationships/slide" Target="slides/slide3.xml"/><Relationship Id="rId104" Type="http://schemas.openxmlformats.org/officeDocument/2006/relationships/slide" Target="slides/slide4.xml"/><Relationship Id="rId105" Type="http://schemas.openxmlformats.org/officeDocument/2006/relationships/slide" Target="slides/slide5.xml"/><Relationship Id="rId106" Type="http://schemas.openxmlformats.org/officeDocument/2006/relationships/slide" Target="slides/slide6.xml"/><Relationship Id="rId107" Type="http://schemas.openxmlformats.org/officeDocument/2006/relationships/slide" Target="slides/slide7.xml"/><Relationship Id="rId108" Type="http://schemas.openxmlformats.org/officeDocument/2006/relationships/slide" Target="slides/slide8.xml"/><Relationship Id="rId109" Type="http://schemas.openxmlformats.org/officeDocument/2006/relationships/slide" Target="slides/slide9.xml"/><Relationship Id="rId110" Type="http://schemas.openxmlformats.org/officeDocument/2006/relationships/slide" Target="slides/slide10.xml"/><Relationship Id="rId111" Type="http://schemas.openxmlformats.org/officeDocument/2006/relationships/slide" Target="slides/slide11.xml"/><Relationship Id="rId112" Type="http://schemas.openxmlformats.org/officeDocument/2006/relationships/slide" Target="slides/slide12.xml"/><Relationship Id="rId113" Type="http://schemas.openxmlformats.org/officeDocument/2006/relationships/slide" Target="slides/slide13.xml"/><Relationship Id="rId200" Type="http://schemas.openxmlformats.org/officeDocument/2006/relationships/font" Target="fonts/font1.fntdata"/><Relationship Id="rId201" Type="http://schemas.openxmlformats.org/officeDocument/2006/relationships/font" Target="fonts/font2.fntdata"/><Relationship Id="rId204" Type="http://schemas.openxmlformats.org/officeDocument/2006/relationships/font" Target="fonts/font5.fntdata"/><Relationship Id="rId205" Type="http://schemas.openxmlformats.org/officeDocument/2006/relationships/font" Target="fonts/font6.fntdata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roundedCorners val="0"/>
  <c:chart>
    <c:autoTitleDeleted val="1"/>
    <c:plotArea>
      <c:layout/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rgbClr val="8B0000"/>
              </a:solidFill>
              <a:ln>
                <a:noFill/>
              </a:ln>
            </c:spPr>
          </c:dPt>
          <c:dPt>
            <c:idx val="1"/>
            <c:bubble3D val="0"/>
            <c:spPr>
              <a:solidFill>
                <a:srgbClr val="C27B6D"/>
              </a:solidFill>
              <a:ln>
                <a:noFill/>
              </a:ln>
            </c:spPr>
          </c:dPt>
          <c:dPt>
            <c:idx val="2"/>
            <c:bubble3D val="0"/>
            <c:spPr>
              <a:solidFill>
                <a:srgbClr val="602118"/>
              </a:solidFill>
              <a:ln>
                <a:noFill/>
              </a:ln>
            </c:spPr>
          </c:dPt>
          <c:dLbls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Sheet1!$A$2:$A$4</c:f>
              <c:strCache>
                <c:ptCount val="3"/>
                <c:pt idx="0">
                  <c:v>Низкий уровень</c:v>
                </c:pt>
                <c:pt idx="1">
                  <c:v>Средний уровень</c:v>
                </c:pt>
                <c:pt idx="2">
                  <c:v>Высокий уровень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25</c:v>
                </c:pt>
                <c:pt idx="1">
                  <c:v>40</c:v>
                </c:pt>
                <c:pt idx="2">
                  <c:v>35</c:v>
                </c:pt>
              </c:numCache>
            </c:numRef>
          </c:val>
        </c:ser>
        <c:firstSliceAng val="0"/>
        <c:holeSize val="70"/>
      </c:doughnutChart>
      <c:spPr>
        <a:noFill/>
        <a:ln>
          <a:noFill/>
        </a:ln>
      </c:spPr>
    </c:plotArea>
    <c:plotVisOnly val="1"/>
    <c:dispBlanksAs val="gap"/>
  </c:chart>
  <c:spPr>
    <a:noFill/>
    <a:ln>
      <a:noFill/>
    </a:ln>
  </c:spPr>
  <c:txPr>
    <a:bodyPr/>
    <a:lstStyle/>
    <a:p>
      <a:pPr>
        <a:defRPr sz="1400">
          <a:solidFill>
            <a:srgbClr val="706C67"/>
          </a:solidFill>
          <a:latin typeface="+mn-lt"/>
        </a:defRPr>
      </a:pPr>
      <a:endParaRPr lang="ru-RU"/>
    </a:p>
  </c:txPr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roundedCorners val="0"/>
  <c:chart>
    <c:autoTitleDeleted val="1"/>
    <c:plotArea>
      <c:layout/>
      <c:lineChart>
        <c:grouping val="standard"/>
        <c:varyColors val="0"/>
        <c:ser>
          <c:idx val="0"/>
          <c:order val="0"/>
          <c:spPr>
            <a:ln w="57150" cap="rnd">
              <a:solidFill>
                <a:srgbClr val="8B0000"/>
              </a:solidFill>
              <a:round/>
            </a:ln>
          </c:spPr>
          <c:marker>
            <c:symbol val="circle"/>
            <c:size val="7"/>
            <c:spPr>
              <a:solidFill>
                <a:srgbClr val="FFFFFF"/>
              </a:solidFill>
              <a:ln w="28575">
                <a:solidFill>
                  <a:srgbClr val="8B0000"/>
                </a:solidFill>
              </a:ln>
            </c:spPr>
          </c:marker>
          <c:cat>
            <c:strRef>
              <c:f>Sheet1!$A$2:$A$3</c:f>
              <c:strCache>
                <c:ptCount val="2"/>
                <c:pt idx="0">
                  <c:v>Окт 2025</c:v>
                </c:pt>
                <c:pt idx="1">
                  <c:v>Мар 2026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35</c:v>
                </c:pt>
                <c:pt idx="1">
                  <c:v>20</c:v>
                </c:pt>
              </c:numCache>
            </c:numRef>
          </c:val>
          <c:smooth val="0"/>
        </c:ser>
        <c:marker val="1"/>
        <c:axId val="101"/>
        <c:axId val="102"/>
      </c:lineChart>
      <c:catAx>
        <c:axId val="101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300">
                <a:solidFill>
                  <a:srgbClr val="2A2622"/>
                </a:solidFill>
                <a:latin typeface="+mn-lt"/>
              </a:defRPr>
            </a:pPr>
            <a:endParaRPr lang="ru-RU"/>
          </a:p>
        </c:txPr>
        <c:crossAx val="102"/>
      </c:catAx>
      <c:valAx>
        <c:axId val="102"/>
        <c:scaling>
          <c:orientation val="minMax"/>
        </c:scaling>
        <c:delete val="1"/>
        <c:axPos val="l"/>
        <c:majorTickMark val="none"/>
        <c:minorTickMark val="none"/>
        <c:tickLblPos val="none"/>
        <c:crossAx val="101"/>
      </c:valAx>
      <c:spPr>
        <a:noFill/>
        <a:ln>
          <a:noFill/>
        </a:ln>
      </c:spPr>
    </c:plotArea>
    <c:plotVisOnly val="1"/>
    <c:dispBlanksAs val="gap"/>
  </c:chart>
  <c:spPr>
    <a:noFill/>
    <a:ln>
      <a:noFill/>
    </a:ln>
  </c:spPr>
  <c:txPr>
    <a:bodyPr/>
    <a:lstStyle/>
    <a:p>
      <a:pPr>
        <a:defRPr sz="1300">
          <a:solidFill>
            <a:srgbClr val="706C67"/>
          </a:solidFill>
          <a:latin typeface="+mn-lt"/>
        </a:defRPr>
      </a:pPr>
      <a:endParaRPr lang="ru-RU"/>
    </a:p>
  </c:txPr>
</c:chartSpace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Уважаемые председатель и члены государственной экзаменационной комиссии, представляю вашему вниманию выпускную квалификационную работу на тему «Профилактика эмоционального выгорания сотрудников контакт-центра». Работа выполнена под руководством кандидата психологических наук Ветрова Петра Сергеевича.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Актуальность темы обусловлена реальной ситуацией в контакт-центрах. Текучесть кадров здесь достигает 40% в год, а до половины операторов испытывают симптомы эмоционального выгорания. Это не только вопрос комфорта сотрудников — выгорание напрямую снижает качество обслуживания и увеличивает экономические потери компании. Поэтому профилактика выгорания становится стратегической задачей, и именно её решению посвящена моя работа.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Целью моей работы стала разработка и апробация программы профилактики эмоционального выгорания у операторов контакт-центра. Для её достижения я поставила четыре задачи: изучить теоретические основы, провести первичную диагностику, разработать и внедрить программу, а затем оценить её эффективность. Такой порядок задач отражает логику исследования — от теории к практике и проверке результата.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Прежде чем перейти к результатам, зафиксируем, что именно мы изучали. Объектом исследования выступает эмоциональное выгорание сотрудников контакт-центра — это тот феномен, на который направлено наше внимание. Предметом же является профилактика этого выгорания, то есть те меры и подходы, которые мы разрабатывали и апробировали в ходе работы. Такое разделение позволяет чётко ограничить область исследования и сфокусироваться на практическом решении проблемы.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Для диагностики я использовала три взаимодополняющих метода. Основной инструмент — стандартизированный опросник эмоционального выгорания Маслач в адаптации для русскоязычной выборки: он позволяет измерить три ключевых компонента синдрома. Дополнительно провела анкетирование, чтобы собрать данные о стаже, нагрузке и субъективной оценке условий труда. А для проверки значимости изменений после программы применила непараметрический критерий Вилкоксона — он подходит для связанных выборок и не требует нормального распределения. Такой набор методов обеспечивает и глубину, и статистическую надёжность результатов.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Исследование проводилось на базе контакт-центра АО «Линия связи». В выборку вошли 84 оператора — это весь штат колл-центра. Работа шла в три этапа: в октябре 2025 года мы провели первичную диагностику, затем с ноября по февраль реализовали программу профилактики, а в марте 2026-го замерили результаты повторно. Такой дизайн позволил нам проследить динамику состояния сотрудников на всём протяжении исследования.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Первичная диагностика в октябре 2025 года показала тревожную картину. У 35% операторов зафиксирован высокий уровень эмоционального выгорания, ещё 40% находятся в зоне средних значений — это пограничное состояние, которое без вмешательства быстро переходит в тяжёлую форму. То есть фактически три четверти коллектива испытывают те или иные симптомы выгорания. Именно эти данные стали отправной точкой для разработки профилактической программы, о которой я расскажу далее.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На основе первичной диагностики мы разработали программу профилактики из четырёх блоков. Первый блок — психологическое просвещение: операторы узнают, что такое выгорание и как его распознать на ранней стадии. Второй — практические навыки саморегуляции: дыхательные техники и релаксация, которые можно применять прямо на рабочем месте. Третий блок — тренинг коммуникативной компетентности, ведь большинство стрессовых ситуаций возникает именно в общении с клиентами. И четвёртый — развитие стрессоустойчивости, чтобы операторы могли сохранять ресурс даже в пиковые нагрузки. Программа шла с ноября по февраль, по одному блоку в месяц, и теперь посмотрим, как она повлияла на уровень выгорания.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Посмотрим на динамику. До начала программы высокий уровень выгорания был у 35% операторов. После шести месяцев работы он снизился до 20%. Замера всего два — до программы и после неё, промежуточных срезов мы не делали. При этом доля операторов с низким уровнем выгорания выросла с 25% до 45%. То есть программа не просто убрала крайние проявления, а сдвинула всю выборку в сторону благополучия.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Чтобы убедиться, что изменения не случайны, я применила непараметрический критерий Вилкоксона для связанных выборок. Уровень значимости p меньше 0.01 — это означает, что вероятность ошибки менее одного процента. Такой результат позволяет уверенно говорить, что снижение выгорания — следствие нашей программы, а не стечение обстоятельств.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Подводя итоги, могу сказать, что каждая из четырёх задач решена. Теоретический анализ подтвердил актуальность проблемы и заложил основу для практической работы. Диагностика выявила 35% операторов с высоким уровнем выгорания — это стало отправной точкой для разработки программы. Программа профилактики была реализована в полном объёме, все четыре блока занятий проведены. И главное — эффективность подтверждена статистически: изменения уровней выгорания значимы, что доказывает практическую ценность предложенного подхода.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Практическая значимость работы заключается в том, что разработанная программа может быть напрямую использована в деятельности компании. Мы рекомендуем внедрить её в систему адаптации новых операторов — это позволит снизить риск выгорания с первых месяцев работы. Кроме того, важно проводить регулярный мониторинг уровня выгорания, чтобы вовремя выявлять группы риска. И наконец, мы предлагаем организовать супервизорские встречи с психологом — это даст сотрудникам постоянную эмоциональную поддержку.</a:t>
            </a: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Спасибо за внимание! Я завершила защиту своей выпускной квалификационной работы. Если у вас есть вопросы по методологии, результатам или практическим рекомендациям — я готова на них ответить.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/>
    <p:bodyStyle/>
    <p:otherStyle/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mf95f6dc214692272.png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m2f4df1e512ea5814.png"/><Relationship Id="rId4" Type="http://schemas.openxmlformats.org/officeDocument/2006/relationships/image" Target="../media/md76c21d33697cd16.png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m0782b3a01d6e5c57.png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m0782b3a01d6e5c57.png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m0782b3a01d6e5c57.png"/><Relationship Id="rId4" Type="http://schemas.openxmlformats.org/officeDocument/2006/relationships/image" Target="../media/m984442da6cb667ae.png"/><Relationship Id="rId5" Type="http://schemas.openxmlformats.org/officeDocument/2006/relationships/image" Target="../media/mee7e43ea91856620.svg"/><Relationship Id="rId6" Type="http://schemas.openxmlformats.org/officeDocument/2006/relationships/image" Target="../media/me5be2f3bc541a638.png"/><Relationship Id="rId8" Type="http://schemas.openxmlformats.org/officeDocument/2006/relationships/image" Target="../media/mea2eef5b814832a5.png"/><Relationship Id="rId9" Type="http://schemas.openxmlformats.org/officeDocument/2006/relationships/image" Target="../media/m4e6b8c31087790fa.svg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mfc8bf88e025d0e81.png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m2f4df1e512ea5814.png"/><Relationship Id="rId100" Type="http://schemas.openxmlformats.org/officeDocument/2006/relationships/chart" Target="../charts/chart1.xml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mfceacefe65f3d8b9.png"/><Relationship Id="rId4" Type="http://schemas.openxmlformats.org/officeDocument/2006/relationships/image" Target="../media/md3108d8836898b62.png"/><Relationship Id="rId5" Type="http://schemas.openxmlformats.org/officeDocument/2006/relationships/image" Target="../media/mbf0f006a55b7465b.svg"/><Relationship Id="rId6" Type="http://schemas.openxmlformats.org/officeDocument/2006/relationships/image" Target="../media/m19c382f610f7b375.png"/><Relationship Id="rId7" Type="http://schemas.openxmlformats.org/officeDocument/2006/relationships/image" Target="../media/mbf0f006a55b7465b.svg"/><Relationship Id="rId8" Type="http://schemas.openxmlformats.org/officeDocument/2006/relationships/image" Target="../media/md3108d8836898b62.png"/><Relationship Id="rId9" Type="http://schemas.openxmlformats.org/officeDocument/2006/relationships/image" Target="../media/mbf0f006a55b7465b.svg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m2f4df1e512ea5814.png"/><Relationship Id="rId100" Type="http://schemas.openxmlformats.org/officeDocument/2006/relationships/chart" Target="../charts/chart2.xml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m9b91e3c1b61d781f.png"/></Relationships>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m0782b3a01d6e5c57.png"/></Relationships>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m69297752eb431f9d.png"/></Relationships>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m2f4df1e512ea58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571500"/>
            <a:ext cx="279400" cy="279400"/>
          </a:xfrm>
          <a:prstGeom prst="roundRect">
            <a:avLst>
              <a:gd name="adj" fmla="val 40909"/>
            </a:avLst>
          </a:prstGeom>
          <a:solidFill>
            <a:srgbClr val="8B0000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1155700" y="635000"/>
            <a:ext cx="415677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60">
                <a:solidFill>
                  <a:srgbClr val="2A2622"/>
                </a:solidFill>
                <a:latin typeface="Golos Text"/>
              </a:rPr>
              <a:t>Выпускная квалификационная работа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1176139"/>
            <a:ext cx="10033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8B0000"/>
                </a:solidFill>
                <a:latin typeface="Golos Text"/>
              </a:rPr>
              <a:t>Выпускная квалификационная работа · Психология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1455539"/>
            <a:ext cx="9423400" cy="28928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5670"/>
              </a:lnSpc>
            </a:pPr>
            <a:r>
              <a:rPr lang="ru-RU" sz="5400" b="1" spc="-53">
                <a:solidFill>
                  <a:srgbClr val="2A2622"/>
                </a:solidFill>
                <a:latin typeface="Lora"/>
              </a:rPr>
              <a:t>Профилактика эмоционального выгорания сотрудников контакт-центра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4418211"/>
            <a:ext cx="7010400" cy="927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400"/>
              </a:lnSpc>
            </a:pPr>
            <a:r>
              <a:rPr lang="ru-RU" sz="1600">
                <a:solidFill>
                  <a:srgbClr val="706C67"/>
                </a:solidFill>
                <a:latin typeface="Golos Text"/>
              </a:rPr>
              <a:t>Исследование уровня эмоционального выгорания операторов, разработка и апробация программы профилактики в условиях реальной компании.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5892800"/>
            <a:ext cx="2619431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706C67"/>
                </a:solidFill>
                <a:latin typeface="Golos Text"/>
              </a:rPr>
              <a:t>Автор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762000" y="6089015"/>
            <a:ext cx="2498527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2A2622"/>
                </a:solidFill>
                <a:latin typeface="Golos Text"/>
              </a:rPr>
              <a:t>Соколова Анна Игоревна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3250505" y="5892800"/>
            <a:ext cx="5286276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706C67"/>
                </a:solidFill>
                <a:latin typeface="Golos Text"/>
              </a:rPr>
              <a:t>Роль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3250505" y="6089015"/>
            <a:ext cx="5286276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2A2622"/>
                </a:solidFill>
                <a:latin typeface="Golos Text"/>
              </a:rPr>
              <a:t>Научный руководитель: канд. психол. наук Ветров П. С.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8308181" y="5892800"/>
            <a:ext cx="3489920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706C67"/>
                </a:solidFill>
                <a:latin typeface="Golos Text"/>
              </a:rPr>
              <a:t>Аудитория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8308181" y="6089015"/>
            <a:ext cx="3425904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2A2622"/>
                </a:solidFill>
                <a:latin typeface="Golos Text"/>
              </a:rPr>
              <a:t>Направление «Психология» ·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43588" y="4475999"/>
            <a:ext cx="125724" cy="125723"/>
          </a:xfrm>
          <a:prstGeom prst="roundRect">
            <a:avLst>
              <a:gd name="adj" fmla="val 22728"/>
            </a:avLst>
          </a:prstGeom>
          <a:solidFill>
            <a:srgbClr val="8B0000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6985000" y="0"/>
            <a:ext cx="5207000" cy="6858000"/>
          </a:xfrm>
          <a:prstGeom prst="rect">
            <a:avLst/>
          </a:prstGeom>
          <a:solidFill>
            <a:srgbClr val="FFFFFF"/>
          </a:solidFill>
          <a:ln w="6350" cap="flat">
            <a:solidFill>
              <a:srgbClr val="D6D3CC"/>
            </a:solidFill>
          </a:ln>
        </p:spPr>
      </p:sp>
      <p:sp>
        <p:nvSpPr>
          <p:cNvPr id="5" name="card5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pic>
        <p:nvPicPr>
          <p:cNvPr id="6" name="pic6"/>
          <p:cNvPicPr/>
          <p:nvPr/>
        </p:nvPicPr>
        <p:blipFill>
          <a:blip r:embed="rId4"/>
          <a:srcRect l="28630" t="0" r="28630" b="0"/>
          <a:stretch>
            <a:fillRect/>
          </a:stretch>
        </p:blipFill>
        <p:spPr>
          <a:xfrm>
            <a:off x="6991350" y="6350"/>
            <a:ext cx="5194300" cy="6845300"/>
          </a:xfrm>
          <a:prstGeom prst="rect">
            <a:avLst/>
          </a:prstGeom>
        </p:spPr>
      </p:pic>
      <p:sp>
        <p:nvSpPr>
          <p:cNvPr id="7" name="text7"/>
          <p:cNvSpPr>
            <a:spLocks noChangeArrowheads="1"/>
          </p:cNvSpPr>
          <p:nvPr/>
        </p:nvSpPr>
        <p:spPr>
          <a:xfrm>
            <a:off x="762000" y="635000"/>
            <a:ext cx="6223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8B0000"/>
                </a:solidFill>
                <a:latin typeface="Golos Text"/>
              </a:rPr>
              <a:t>Актуальность исследования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927100"/>
            <a:ext cx="5613400" cy="1270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00"/>
              </a:lnSpc>
            </a:pPr>
            <a:r>
              <a:rPr lang="ru-RU" sz="3000" b="1" spc="-59">
                <a:solidFill>
                  <a:srgbClr val="2A2622"/>
                </a:solidFill>
                <a:latin typeface="Lora"/>
              </a:rPr>
              <a:t>Выгорание операторов — кадровая и экономическая проблема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2439045"/>
            <a:ext cx="5613400" cy="171946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240"/>
              </a:lnSpc>
            </a:pPr>
            <a:r>
              <a:rPr lang="ru-RU" sz="1400">
                <a:solidFill>
                  <a:srgbClr val="706C67"/>
                </a:solidFill>
                <a:latin typeface="Golos Text"/>
              </a:rPr>
              <a:t>Контакт-центры ежедневно сталкиваются с высокой текучестью кадров — до 40% в год. До 50% операторов испытывают симптомы эмоционального выгорания, что напрямую снижает качество обслуживания клиентов и ведёт к прямым экономическим потерям компании: затраты на подбор, обучение и адаптацию новых сотрудников растут.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41400" y="4403923"/>
            <a:ext cx="5334000" cy="5270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25"/>
              </a:lnSpc>
            </a:pPr>
            <a:r>
              <a:rPr lang="ru-RU" sz="1350">
                <a:solidFill>
                  <a:srgbClr val="2A2622"/>
                </a:solidFill>
                <a:latin typeface="Golos Text"/>
              </a:rPr>
              <a:t>Профилактика выгорания — инвестиция в стабильность команды и качество сервиса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27000" y="647700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A29E98"/>
                </a:solidFill>
                <a:latin typeface="Golos Text"/>
              </a:rPr>
              <a:t>Оценка по отраслевым обзорам контакт-центров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528961"/>
            <a:ext cx="3454400" cy="2261890"/>
          </a:xfrm>
          <a:prstGeom prst="roundRect">
            <a:avLst>
              <a:gd name="adj" fmla="val 842"/>
            </a:avLst>
          </a:prstGeom>
          <a:noFill/>
          <a:ln w="6350" cap="flat">
            <a:solidFill>
              <a:srgbClr val="D2CEC8"/>
            </a:solidFill>
          </a:ln>
        </p:spPr>
      </p:sp>
      <p:sp>
        <p:nvSpPr>
          <p:cNvPr id="4" name="card4"/>
          <p:cNvSpPr/>
          <p:nvPr/>
        </p:nvSpPr>
        <p:spPr>
          <a:xfrm>
            <a:off x="4368800" y="1528961"/>
            <a:ext cx="3454400" cy="2261890"/>
          </a:xfrm>
          <a:prstGeom prst="roundRect">
            <a:avLst>
              <a:gd name="adj" fmla="val 842"/>
            </a:avLst>
          </a:prstGeom>
          <a:noFill/>
          <a:ln w="6350" cap="flat">
            <a:solidFill>
              <a:srgbClr val="D2CEC8"/>
            </a:solidFill>
          </a:ln>
        </p:spPr>
      </p:sp>
      <p:sp>
        <p:nvSpPr>
          <p:cNvPr id="5" name="card5"/>
          <p:cNvSpPr/>
          <p:nvPr/>
        </p:nvSpPr>
        <p:spPr>
          <a:xfrm>
            <a:off x="7975600" y="1528961"/>
            <a:ext cx="3454400" cy="2261890"/>
          </a:xfrm>
          <a:prstGeom prst="roundRect">
            <a:avLst>
              <a:gd name="adj" fmla="val 842"/>
            </a:avLst>
          </a:prstGeom>
          <a:noFill/>
          <a:ln w="6350" cap="flat">
            <a:solidFill>
              <a:srgbClr val="D2CEC8"/>
            </a:solidFill>
          </a:ln>
        </p:spPr>
      </p:sp>
      <p:sp>
        <p:nvSpPr>
          <p:cNvPr id="6" name="card6"/>
          <p:cNvSpPr/>
          <p:nvPr/>
        </p:nvSpPr>
        <p:spPr>
          <a:xfrm>
            <a:off x="762000" y="3943251"/>
            <a:ext cx="3454400" cy="2025749"/>
          </a:xfrm>
          <a:prstGeom prst="roundRect">
            <a:avLst>
              <a:gd name="adj" fmla="val 940"/>
            </a:avLst>
          </a:prstGeom>
          <a:noFill/>
          <a:ln w="6350" cap="flat">
            <a:solidFill>
              <a:srgbClr val="D2CEC8"/>
            </a:solidFill>
          </a:ln>
        </p:spPr>
      </p:sp>
      <p:sp>
        <p:nvSpPr>
          <p:cNvPr id="7" name="card7"/>
          <p:cNvSpPr/>
          <p:nvPr/>
        </p:nvSpPr>
        <p:spPr>
          <a:xfrm>
            <a:off x="4368800" y="3943251"/>
            <a:ext cx="3454400" cy="2025749"/>
          </a:xfrm>
          <a:prstGeom prst="roundRect">
            <a:avLst>
              <a:gd name="adj" fmla="val 940"/>
            </a:avLst>
          </a:prstGeom>
          <a:noFill/>
          <a:ln w="6350" cap="flat">
            <a:solidFill>
              <a:srgbClr val="D2CEC8"/>
            </a:solidFill>
          </a:ln>
        </p:spPr>
      </p:sp>
      <p:sp>
        <p:nvSpPr>
          <p:cNvPr id="8" name="card8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117600" y="622300"/>
            <a:ext cx="1494869" cy="124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880"/>
              </a:lnSpc>
            </a:pPr>
            <a:r>
              <a:rPr lang="ru-RU" sz="800" b="1" cap="all" spc="160">
                <a:solidFill>
                  <a:srgbClr val="8B0000"/>
                </a:solidFill>
                <a:latin typeface="Golos Text"/>
              </a:rPr>
              <a:t>Цель и задачи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762000" y="695920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31">
                <a:solidFill>
                  <a:srgbClr val="2A2622"/>
                </a:solidFill>
                <a:latin typeface="Lora"/>
              </a:rPr>
              <a:t>Цель и задачи исследования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73150" y="1814711"/>
            <a:ext cx="339852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8B0000"/>
                </a:solidFill>
                <a:latin typeface="Golos Text"/>
              </a:rPr>
              <a:t>01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073150" y="2111891"/>
            <a:ext cx="339852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Цель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1073150" y="2442766"/>
            <a:ext cx="2857500" cy="957263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Разработать и апробировать программу профилактики эмоционального выгорания сотрудников контакт-центра.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4679950" y="1814711"/>
            <a:ext cx="339852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8B0000"/>
                </a:solidFill>
                <a:latin typeface="Golos Text"/>
              </a:rPr>
              <a:t>02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4679950" y="2111891"/>
            <a:ext cx="339852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Задача 1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4679950" y="2442766"/>
            <a:ext cx="2857500" cy="7211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Изучить теоретические основы эмоционального выгорания и подходы к его профилактике.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8286750" y="1814711"/>
            <a:ext cx="339852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8B0000"/>
                </a:solidFill>
                <a:latin typeface="Golos Text"/>
              </a:rPr>
              <a:t>03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8286750" y="2111891"/>
            <a:ext cx="339852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Задача 2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8286750" y="2442766"/>
            <a:ext cx="2857500" cy="7211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Провести диагностику уровня эмоционального выгорания у операторов контакт-центра.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1073150" y="4229001"/>
            <a:ext cx="339852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8B0000"/>
                </a:solidFill>
                <a:latin typeface="Golos Text"/>
              </a:rPr>
              <a:t>04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1073150" y="4526181"/>
            <a:ext cx="339852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Задача 3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1073150" y="4857055"/>
            <a:ext cx="2857500" cy="7211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Разработать и внедрить программу профилактики эмоционального выгорания.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4679950" y="4229001"/>
            <a:ext cx="339852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8B0000"/>
                </a:solidFill>
                <a:latin typeface="Golos Text"/>
              </a:rPr>
              <a:t>05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4679950" y="4526181"/>
            <a:ext cx="339852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Задача 4</a:t>
            </a:r>
          </a:p>
        </p:txBody>
      </p:sp>
      <p:sp>
        <p:nvSpPr>
          <p:cNvPr id="25" name="text25"/>
          <p:cNvSpPr>
            <a:spLocks noChangeArrowheads="1"/>
          </p:cNvSpPr>
          <p:nvPr/>
        </p:nvSpPr>
        <p:spPr>
          <a:xfrm>
            <a:off x="4679950" y="4857055"/>
            <a:ext cx="2857500" cy="7211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Оценить эффективность программы по результатам повторной диагностики.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528961"/>
            <a:ext cx="5257800" cy="4440039"/>
          </a:xfrm>
          <a:prstGeom prst="roundRect">
            <a:avLst>
              <a:gd name="adj" fmla="val 429"/>
            </a:avLst>
          </a:prstGeom>
          <a:noFill/>
          <a:ln w="6350" cap="flat">
            <a:solidFill>
              <a:srgbClr val="D2CEC8"/>
            </a:solidFill>
          </a:ln>
        </p:spPr>
      </p:sp>
      <p:sp>
        <p:nvSpPr>
          <p:cNvPr id="4" name="card4"/>
          <p:cNvSpPr/>
          <p:nvPr/>
        </p:nvSpPr>
        <p:spPr>
          <a:xfrm>
            <a:off x="6172200" y="1528961"/>
            <a:ext cx="5257800" cy="4440039"/>
          </a:xfrm>
          <a:prstGeom prst="roundRect">
            <a:avLst>
              <a:gd name="adj" fmla="val 429"/>
            </a:avLst>
          </a:prstGeom>
          <a:noFill/>
          <a:ln w="6350" cap="flat">
            <a:solidFill>
              <a:srgbClr val="D2CEC8"/>
            </a:solidFill>
          </a:ln>
        </p:spPr>
      </p:sp>
      <p:sp>
        <p:nvSpPr>
          <p:cNvPr id="5" name="card5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1117600" y="622300"/>
            <a:ext cx="1501656" cy="124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880"/>
              </a:lnSpc>
            </a:pPr>
            <a:r>
              <a:rPr lang="ru-RU" sz="800" b="1" cap="all" spc="160">
                <a:solidFill>
                  <a:srgbClr val="8B0000"/>
                </a:solidFill>
                <a:latin typeface="Golos Text"/>
              </a:rPr>
              <a:t>Исследование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695920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31">
                <a:solidFill>
                  <a:srgbClr val="2A2622"/>
                </a:solidFill>
                <a:latin typeface="Lora"/>
              </a:rPr>
              <a:t>Объект и предмет исследования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073150" y="1814711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8B0000"/>
                </a:solidFill>
                <a:latin typeface="Golos Text"/>
              </a:rPr>
              <a:t>01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73150" y="2111891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Объект исследования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73150" y="2442766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Эмоциональное выгорание сотрудников контакт-центра компании «Линия связи»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6483350" y="1814711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8B0000"/>
                </a:solidFill>
                <a:latin typeface="Golos Text"/>
              </a:rPr>
              <a:t>02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6483350" y="2111891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Предмет исследования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483350" y="2442766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Профилактика эмоционального выгорания операторов контакт-центра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503561"/>
            <a:ext cx="3454400" cy="4465439"/>
          </a:xfrm>
          <a:prstGeom prst="roundRect">
            <a:avLst>
              <a:gd name="adj" fmla="val 551"/>
            </a:avLst>
          </a:prstGeom>
          <a:solidFill>
            <a:srgbClr val="FFFFFF"/>
          </a:solidFill>
          <a:ln w="6350" cap="flat">
            <a:solidFill>
              <a:srgbClr val="D6D3CC"/>
            </a:solidFill>
          </a:ln>
        </p:spPr>
      </p:sp>
      <p:sp>
        <p:nvSpPr>
          <p:cNvPr id="4" name="card4"/>
          <p:cNvSpPr/>
          <p:nvPr/>
        </p:nvSpPr>
        <p:spPr>
          <a:xfrm>
            <a:off x="1022350" y="1751211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6F3EC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4368800" y="1503561"/>
            <a:ext cx="3454400" cy="4465439"/>
          </a:xfrm>
          <a:prstGeom prst="roundRect">
            <a:avLst>
              <a:gd name="adj" fmla="val 551"/>
            </a:avLst>
          </a:prstGeom>
          <a:solidFill>
            <a:srgbClr val="FFFFFF"/>
          </a:solidFill>
          <a:ln w="6350" cap="flat">
            <a:solidFill>
              <a:srgbClr val="D6D3CC"/>
            </a:solidFill>
          </a:ln>
        </p:spPr>
      </p:sp>
      <p:sp>
        <p:nvSpPr>
          <p:cNvPr id="6" name="card6"/>
          <p:cNvSpPr/>
          <p:nvPr/>
        </p:nvSpPr>
        <p:spPr>
          <a:xfrm>
            <a:off x="4629150" y="1751211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6F3EC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7975600" y="1503561"/>
            <a:ext cx="3454400" cy="4465439"/>
          </a:xfrm>
          <a:prstGeom prst="roundRect">
            <a:avLst>
              <a:gd name="adj" fmla="val 551"/>
            </a:avLst>
          </a:prstGeom>
          <a:solidFill>
            <a:srgbClr val="FFFFFF"/>
          </a:solidFill>
          <a:ln w="6350" cap="flat">
            <a:solidFill>
              <a:srgbClr val="D6D3CC"/>
            </a:solidFill>
          </a:ln>
        </p:spPr>
      </p:sp>
      <p:sp>
        <p:nvSpPr>
          <p:cNvPr id="8" name="card8"/>
          <p:cNvSpPr/>
          <p:nvPr/>
        </p:nvSpPr>
        <p:spPr>
          <a:xfrm>
            <a:off x="8235950" y="1751211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6F3EC"/>
          </a:solidFill>
          <a:ln>
            <a:noFill/>
          </a:ln>
        </p:spPr>
      </p:sp>
      <p:sp>
        <p:nvSpPr>
          <p:cNvPr id="9" name="card9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pic>
        <p:nvPicPr>
          <p:cNvPr id="10" name="pic10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23950" y="1852811"/>
            <a:ext cx="177800" cy="177800"/>
          </a:xfrm>
          <a:prstGeom prst="rect">
            <a:avLst/>
          </a:prstGeom>
        </p:spPr>
      </p:pic>
      <p:pic>
        <p:nvPicPr>
          <p:cNvPr id="11" name="pic11"/>
          <p:cNvPicPr/>
          <p:nvPr/>
        </p:nvPicPr>
        <p:blipFill>
          <a:blip r:embed="rId6"/>
          <a:stretch>
            <a:fillRect/>
          </a:stretch>
        </p:blipFill>
        <p:spPr>
          <a:xfrm>
            <a:off x="4730750" y="1852811"/>
            <a:ext cx="177800" cy="177800"/>
          </a:xfrm>
          <a:prstGeom prst="rect">
            <a:avLst/>
          </a:prstGeom>
        </p:spPr>
      </p:pic>
      <p:pic>
        <p:nvPicPr>
          <p:cNvPr id="12" name="pic12"/>
          <p:cNvPicPr/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337550" y="1852811"/>
            <a:ext cx="177800" cy="177800"/>
          </a:xfrm>
          <a:prstGeom prst="rect">
            <a:avLst/>
          </a:prstGeom>
        </p:spPr>
      </p:pic>
      <p:sp>
        <p:nvSpPr>
          <p:cNvPr id="13" name="text13"/>
          <p:cNvSpPr>
            <a:spLocks noChangeArrowheads="1"/>
          </p:cNvSpPr>
          <p:nvPr/>
        </p:nvSpPr>
        <p:spPr>
          <a:xfrm>
            <a:off x="1117600" y="622300"/>
            <a:ext cx="2271514" cy="124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880"/>
              </a:lnSpc>
            </a:pPr>
            <a:r>
              <a:rPr lang="ru-RU" sz="800" b="1" cap="all" spc="160">
                <a:solidFill>
                  <a:srgbClr val="8B0000"/>
                </a:solidFill>
                <a:latin typeface="Golos Text"/>
              </a:rPr>
              <a:t>Методы исследования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762000" y="695920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31">
                <a:solidFill>
                  <a:srgbClr val="2A2622"/>
                </a:solidFill>
                <a:latin typeface="Lora"/>
              </a:rPr>
              <a:t>Методы диагностики и анализа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1022350" y="2296041"/>
            <a:ext cx="352044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2A2622"/>
                </a:solidFill>
                <a:latin typeface="Golos Text"/>
              </a:rPr>
              <a:t>Опросник Маслач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022350" y="2564011"/>
            <a:ext cx="2959100" cy="850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706C67"/>
                </a:solidFill>
                <a:latin typeface="Golos Text"/>
              </a:rPr>
              <a:t>Стандартизированный опросник эмоционального выгорания (MBI), адаптированный для русскоязычной выборки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4629150" y="2296041"/>
            <a:ext cx="352044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2A2622"/>
                </a:solidFill>
                <a:latin typeface="Golos Text"/>
              </a:rPr>
              <a:t>Анкетирование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4629150" y="2564011"/>
            <a:ext cx="2959100" cy="641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706C67"/>
                </a:solidFill>
                <a:latin typeface="Golos Text"/>
              </a:rPr>
              <a:t>Авторская анкета для сбора социально-демографических данных и субъективной оценки условий труда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8235950" y="2296041"/>
            <a:ext cx="352044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2A2622"/>
                </a:solidFill>
                <a:latin typeface="Golos Text"/>
              </a:rPr>
              <a:t>Статистическая обработка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8235950" y="2564011"/>
            <a:ext cx="2959100" cy="641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706C67"/>
                </a:solidFill>
                <a:latin typeface="Golos Text"/>
              </a:rPr>
              <a:t>Обработка данных с применением непараметрического критерия Вилкоксона для связанных выборок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2089745"/>
            <a:ext cx="5232400" cy="1797050"/>
          </a:xfrm>
          <a:prstGeom prst="roundRect">
            <a:avLst>
              <a:gd name="adj" fmla="val 1060"/>
            </a:avLst>
          </a:prstGeom>
          <a:solidFill>
            <a:srgbClr val="FFFFFF"/>
          </a:solidFill>
          <a:ln w="6350" cap="flat">
            <a:solidFill>
              <a:srgbClr val="D6D3CC"/>
            </a:solidFill>
          </a:ln>
        </p:spPr>
      </p:sp>
      <p:sp>
        <p:nvSpPr>
          <p:cNvPr id="4" name="card4"/>
          <p:cNvSpPr/>
          <p:nvPr/>
        </p:nvSpPr>
        <p:spPr>
          <a:xfrm>
            <a:off x="6197600" y="2089745"/>
            <a:ext cx="5232400" cy="1797050"/>
          </a:xfrm>
          <a:prstGeom prst="roundRect">
            <a:avLst>
              <a:gd name="adj" fmla="val 1060"/>
            </a:avLst>
          </a:prstGeom>
          <a:solidFill>
            <a:srgbClr val="FFFFFF"/>
          </a:solidFill>
          <a:ln w="6350" cap="flat">
            <a:solidFill>
              <a:srgbClr val="D6D3CC"/>
            </a:solidFill>
          </a:ln>
        </p:spPr>
      </p:sp>
      <p:sp>
        <p:nvSpPr>
          <p:cNvPr id="5" name="card5"/>
          <p:cNvSpPr/>
          <p:nvPr/>
        </p:nvSpPr>
        <p:spPr>
          <a:xfrm>
            <a:off x="762000" y="4089995"/>
            <a:ext cx="5232400" cy="1797050"/>
          </a:xfrm>
          <a:prstGeom prst="roundRect">
            <a:avLst>
              <a:gd name="adj" fmla="val 1060"/>
            </a:avLst>
          </a:prstGeom>
          <a:solidFill>
            <a:srgbClr val="FFFFFF"/>
          </a:solidFill>
          <a:ln w="6350" cap="flat">
            <a:solidFill>
              <a:srgbClr val="D6D3CC"/>
            </a:solidFill>
          </a:ln>
        </p:spPr>
      </p:sp>
      <p:sp>
        <p:nvSpPr>
          <p:cNvPr id="6" name="card6"/>
          <p:cNvSpPr/>
          <p:nvPr/>
        </p:nvSpPr>
        <p:spPr>
          <a:xfrm>
            <a:off x="6197600" y="4089995"/>
            <a:ext cx="5232400" cy="1797050"/>
          </a:xfrm>
          <a:prstGeom prst="roundRect">
            <a:avLst>
              <a:gd name="adj" fmla="val 1060"/>
            </a:avLst>
          </a:prstGeom>
          <a:solidFill>
            <a:srgbClr val="FFFFFF"/>
          </a:solidFill>
          <a:ln w="6350" cap="flat">
            <a:solidFill>
              <a:srgbClr val="D6D3CC"/>
            </a:solidFill>
          </a:ln>
        </p:spPr>
      </p:sp>
      <p:sp>
        <p:nvSpPr>
          <p:cNvPr id="7" name="card7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117600" y="570905"/>
            <a:ext cx="3020814" cy="124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880"/>
              </a:lnSpc>
            </a:pPr>
            <a:r>
              <a:rPr lang="ru-RU" sz="800" b="1" cap="all" spc="160">
                <a:solidFill>
                  <a:srgbClr val="8B0000"/>
                </a:solidFill>
                <a:latin typeface="Golos Text"/>
              </a:rPr>
              <a:t>Выборка и база исследования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828675"/>
            <a:ext cx="10693400" cy="10261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990"/>
              </a:lnSpc>
            </a:pPr>
            <a:r>
              <a:rPr lang="ru-RU" sz="3800" b="1" spc="-37">
                <a:solidFill>
                  <a:srgbClr val="2A2622"/>
                </a:solidFill>
                <a:latin typeface="Lora"/>
              </a:rPr>
              <a:t>84 оператора контакт-центра АО «Линия связи»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47750" y="2311995"/>
            <a:ext cx="5295900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8B0000"/>
                </a:solidFill>
                <a:latin typeface="Lora"/>
              </a:rPr>
              <a:t>84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47750" y="3086695"/>
            <a:ext cx="529590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2622"/>
                </a:solidFill>
                <a:latin typeface="Golos Text"/>
              </a:rPr>
              <a:t>84 оператора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047750" y="3391495"/>
            <a:ext cx="52959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выборка исследования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483350" y="2311995"/>
            <a:ext cx="5295900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8B0000"/>
                </a:solidFill>
                <a:latin typeface="Lora"/>
              </a:rPr>
              <a:t>окт 2025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6483350" y="3086695"/>
            <a:ext cx="529590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2622"/>
                </a:solidFill>
                <a:latin typeface="Golos Text"/>
              </a:rPr>
              <a:t>октябрь 2025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6483350" y="3391495"/>
            <a:ext cx="52959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первичная диагностика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047750" y="4312245"/>
            <a:ext cx="5295900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8B0000"/>
                </a:solidFill>
                <a:latin typeface="Lora"/>
              </a:rPr>
              <a:t>4 мес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1047750" y="5086945"/>
            <a:ext cx="529590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2622"/>
                </a:solidFill>
                <a:latin typeface="Golos Text"/>
              </a:rPr>
              <a:t>ноябрь 2025 — февраль 2026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1047750" y="5391745"/>
            <a:ext cx="52959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программа профилактики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6483350" y="4312245"/>
            <a:ext cx="5295900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8B0000"/>
                </a:solidFill>
                <a:latin typeface="Lora"/>
              </a:rPr>
              <a:t>мар 2026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483350" y="5086945"/>
            <a:ext cx="529590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2622"/>
                </a:solidFill>
                <a:latin typeface="Golos Text"/>
              </a:rPr>
              <a:t>март 2026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6483350" y="5391745"/>
            <a:ext cx="52959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повторная диагностика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762000" y="6076910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706C67"/>
                </a:solidFill>
                <a:latin typeface="Golos Text"/>
              </a:rPr>
              <a:t>Исследование проведено на базе контакт-центра АО «Линия связи».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3937000" y="3540125"/>
            <a:ext cx="139700" cy="139700"/>
          </a:xfrm>
          <a:prstGeom prst="roundRect">
            <a:avLst>
              <a:gd name="adj" fmla="val 40909"/>
            </a:avLst>
          </a:prstGeom>
          <a:solidFill>
            <a:srgbClr val="8B0000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3937000" y="3965575"/>
            <a:ext cx="139700" cy="139700"/>
          </a:xfrm>
          <a:prstGeom prst="roundRect">
            <a:avLst>
              <a:gd name="adj" fmla="val 40909"/>
            </a:avLst>
          </a:prstGeom>
          <a:solidFill>
            <a:srgbClr val="C27B6D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3937000" y="4391025"/>
            <a:ext cx="139700" cy="139700"/>
          </a:xfrm>
          <a:prstGeom prst="roundRect">
            <a:avLst>
              <a:gd name="adj" fmla="val 40909"/>
            </a:avLst>
          </a:prstGeom>
          <a:solidFill>
            <a:srgbClr val="602118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graphicFrame>
        <p:nvGraphicFramePr>
          <p:cNvPr id="7" name="chart7"/>
          <p:cNvGraphicFramePr/>
          <p:nvPr/>
        </p:nvGraphicFramePr>
        <p:xfrm>
          <a:off x="762000" y="2701925"/>
          <a:ext cx="2667000" cy="2667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0"/>
          </a:graphicData>
        </a:graphic>
      </p:graphicFrame>
      <p:sp>
        <p:nvSpPr>
          <p:cNvPr id="8" name="text8"/>
          <p:cNvSpPr>
            <a:spLocks noChangeArrowheads="1"/>
          </p:cNvSpPr>
          <p:nvPr/>
        </p:nvSpPr>
        <p:spPr>
          <a:xfrm>
            <a:off x="762000" y="1438275"/>
            <a:ext cx="10693400" cy="9461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675"/>
              </a:lnSpc>
            </a:pPr>
            <a:r>
              <a:rPr lang="ru-RU" sz="3500" b="1" spc="-34">
                <a:solidFill>
                  <a:srgbClr val="2A2622"/>
                </a:solidFill>
                <a:latin typeface="Lora"/>
              </a:rPr>
              <a:t>Уровень эмоционального выгорания операторов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545679" y="3552825"/>
            <a:ext cx="1099542" cy="561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4320"/>
              </a:lnSpc>
            </a:pPr>
            <a:r>
              <a:rPr lang="ru-RU" sz="3600" b="1">
                <a:solidFill>
                  <a:srgbClr val="8B0000"/>
                </a:solidFill>
                <a:latin typeface="Lora"/>
              </a:rPr>
              <a:t>35%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479550" y="4133850"/>
            <a:ext cx="1231900" cy="3937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500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высокий уровень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4191000" y="3495675"/>
            <a:ext cx="7357963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2622"/>
                </a:solidFill>
                <a:latin typeface="Golos Text"/>
              </a:rPr>
              <a:t>Низкий уровень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1028263" y="3479800"/>
            <a:ext cx="528737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8B0000"/>
                </a:solidFill>
                <a:latin typeface="Lora"/>
              </a:rPr>
              <a:t>25%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4191000" y="3921125"/>
            <a:ext cx="733554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2622"/>
                </a:solidFill>
                <a:latin typeface="Golos Text"/>
              </a:rPr>
              <a:t>Средний уровень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11005840" y="3905250"/>
            <a:ext cx="55116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8B0000"/>
                </a:solidFill>
                <a:latin typeface="Lora"/>
              </a:rPr>
              <a:t>40%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4191000" y="4346575"/>
            <a:ext cx="7352407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2622"/>
                </a:solidFill>
                <a:latin typeface="Golos Text"/>
              </a:rPr>
              <a:t>Высокий уровень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1022707" y="4330700"/>
            <a:ext cx="534293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8B0000"/>
                </a:solidFill>
                <a:latin typeface="Lora"/>
              </a:rPr>
              <a:t>35%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127000" y="647700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A29E98"/>
                </a:solidFill>
                <a:latin typeface="Golos Text"/>
              </a:rPr>
              <a:t>Данные первичной диагностики, октябрь 2025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2084884"/>
            <a:ext cx="2247900" cy="3734594"/>
          </a:xfrm>
          <a:prstGeom prst="roundRect">
            <a:avLst>
              <a:gd name="adj" fmla="val 847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3568700" y="2084884"/>
            <a:ext cx="2247900" cy="3734594"/>
          </a:xfrm>
          <a:prstGeom prst="roundRect">
            <a:avLst>
              <a:gd name="adj" fmla="val 847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6375400" y="2084884"/>
            <a:ext cx="2247900" cy="3734594"/>
          </a:xfrm>
          <a:prstGeom prst="roundRect">
            <a:avLst>
              <a:gd name="adj" fmla="val 847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9182100" y="2084884"/>
            <a:ext cx="2247900" cy="3734594"/>
          </a:xfrm>
          <a:prstGeom prst="roundRect">
            <a:avLst>
              <a:gd name="adj" fmla="val 847"/>
            </a:avLst>
          </a:prstGeom>
          <a:solidFill>
            <a:srgbClr val="2A2622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pic>
        <p:nvPicPr>
          <p:cNvPr id="8" name="pic8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62300" y="3844230"/>
            <a:ext cx="254000" cy="215900"/>
          </a:xfrm>
          <a:prstGeom prst="rect">
            <a:avLst/>
          </a:prstGeom>
        </p:spPr>
      </p:pic>
      <p:pic>
        <p:nvPicPr>
          <p:cNvPr id="9" name="pic9"/>
          <p:cNvPicPr/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969000" y="3844230"/>
            <a:ext cx="254000" cy="215900"/>
          </a:xfrm>
          <a:prstGeom prst="rect">
            <a:avLst/>
          </a:prstGeom>
        </p:spPr>
      </p:pic>
      <p:pic>
        <p:nvPicPr>
          <p:cNvPr id="10" name="pic10"/>
          <p:cNvPicPr/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775700" y="3844230"/>
            <a:ext cx="254000" cy="215900"/>
          </a:xfrm>
          <a:prstGeom prst="rect">
            <a:avLst/>
          </a:prstGeom>
        </p:spPr>
      </p:pic>
      <p:sp>
        <p:nvSpPr>
          <p:cNvPr id="11" name="text11"/>
          <p:cNvSpPr>
            <a:spLocks noChangeArrowheads="1"/>
          </p:cNvSpPr>
          <p:nvPr/>
        </p:nvSpPr>
        <p:spPr>
          <a:xfrm>
            <a:off x="1117600" y="1025823"/>
            <a:ext cx="2622272" cy="124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880"/>
              </a:lnSpc>
            </a:pPr>
            <a:r>
              <a:rPr lang="ru-RU" sz="800" b="1" cap="all" spc="160">
                <a:solidFill>
                  <a:srgbClr val="8B0000"/>
                </a:solidFill>
                <a:latin typeface="Golos Text"/>
              </a:rPr>
              <a:t>Программа профилактики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762000" y="1099443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31">
                <a:solidFill>
                  <a:srgbClr val="2A2622"/>
                </a:solidFill>
                <a:latin typeface="Lora"/>
              </a:rPr>
              <a:t>Четыре блока занятий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1066800" y="2326184"/>
            <a:ext cx="2112264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8B0000"/>
                </a:solidFill>
                <a:latin typeface="Lora"/>
              </a:rPr>
              <a:t>1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1066800" y="3253284"/>
            <a:ext cx="1663700" cy="4826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0"/>
              </a:lnSpc>
            </a:pPr>
            <a:r>
              <a:rPr lang="ru-RU" sz="1550" b="1">
                <a:solidFill>
                  <a:srgbClr val="2A2622"/>
                </a:solidFill>
                <a:latin typeface="Golos Text"/>
              </a:rPr>
              <a:t>Психологическое просвещение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1066800" y="3836888"/>
            <a:ext cx="1663700" cy="1193403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Лекции и материалы о природе выгорания, его стадиях и ранних признаках.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3873500" y="2326184"/>
            <a:ext cx="2112264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8B0000"/>
                </a:solidFill>
                <a:latin typeface="Lora"/>
              </a:rPr>
              <a:t>2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3873500" y="3253284"/>
            <a:ext cx="1663700" cy="4826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0"/>
              </a:lnSpc>
            </a:pPr>
            <a:r>
              <a:rPr lang="ru-RU" sz="1550" b="1">
                <a:solidFill>
                  <a:srgbClr val="2A2622"/>
                </a:solidFill>
                <a:latin typeface="Golos Text"/>
              </a:rPr>
              <a:t>Навыки саморегуляции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3873500" y="3836888"/>
            <a:ext cx="1663700" cy="1193403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Практики дыхания, релаксации и управления эмоциональным состоянием.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6680200" y="2326184"/>
            <a:ext cx="2112264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8B0000"/>
                </a:solidFill>
                <a:latin typeface="Lora"/>
              </a:rPr>
              <a:t>3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680200" y="3253284"/>
            <a:ext cx="1663700" cy="7175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0"/>
              </a:lnSpc>
            </a:pPr>
            <a:r>
              <a:rPr lang="ru-RU" sz="1550" b="1">
                <a:solidFill>
                  <a:srgbClr val="2A2622"/>
                </a:solidFill>
                <a:latin typeface="Golos Text"/>
              </a:rPr>
              <a:t>Коммуникативная компетентность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6680200" y="4071838"/>
            <a:ext cx="1663700" cy="1429544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Тренинг эффективного общения с клиентами и коллегами, работа с конфликтами.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9486900" y="2326184"/>
            <a:ext cx="2112264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8B0000"/>
                </a:solidFill>
                <a:latin typeface="Lora"/>
              </a:rPr>
              <a:t>4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9486900" y="3253284"/>
            <a:ext cx="1663700" cy="4826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0"/>
              </a:lnSpc>
            </a:pPr>
            <a:r>
              <a:rPr lang="ru-RU" sz="1550" b="1">
                <a:solidFill>
                  <a:srgbClr val="F6F3EC"/>
                </a:solidFill>
                <a:latin typeface="Golos Text"/>
              </a:rPr>
              <a:t>Стрессоустойчивость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9486900" y="3836888"/>
            <a:ext cx="1663700" cy="1429544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FFFFFF"/>
                </a:solidFill>
                <a:latin typeface="Golos Text"/>
              </a:rPr>
              <a:t>Развитие устойчивости к нагрузкам, профилактика срыва и восстановление ресурса.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graphicFrame>
        <p:nvGraphicFramePr>
          <p:cNvPr id="4" name="chart4"/>
          <p:cNvGraphicFramePr/>
          <p:nvPr/>
        </p:nvGraphicFramePr>
        <p:xfrm>
          <a:off x="762000" y="2095500"/>
          <a:ext cx="10668000" cy="381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0"/>
          </a:graphicData>
        </a:graphic>
      </p:graphicFrame>
      <p:sp>
        <p:nvSpPr>
          <p:cNvPr id="5" name="text5"/>
          <p:cNvSpPr>
            <a:spLocks noChangeArrowheads="1"/>
          </p:cNvSpPr>
          <p:nvPr/>
        </p:nvSpPr>
        <p:spPr>
          <a:xfrm>
            <a:off x="762000" y="552450"/>
            <a:ext cx="10693400" cy="9461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675"/>
              </a:lnSpc>
            </a:pPr>
            <a:r>
              <a:rPr lang="ru-RU" sz="3500" b="1" spc="-34">
                <a:solidFill>
                  <a:srgbClr val="2A2622"/>
                </a:solidFill>
                <a:latin typeface="Lora"/>
              </a:rPr>
              <a:t>Динамика уровней выгорания: до и после программы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1663700"/>
            <a:ext cx="1130300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706C67"/>
                </a:solidFill>
                <a:latin typeface="Golos Text"/>
              </a:rPr>
              <a:t>Доля операторов с высоким уровнем выгорания, % (октябрь 2025 и март 2026)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6057265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706C67"/>
                </a:solidFill>
                <a:latin typeface="Golos Text"/>
              </a:rPr>
              <a:t>Доля операторов с высоким уровнем выгорания снизилась с 35% до 20%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27000" y="647700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A29E98"/>
                </a:solidFill>
                <a:latin typeface="Golos Text"/>
              </a:rPr>
              <a:t>Данные исследования, октябрь 2025 — март 2026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4847590" y="1857077"/>
            <a:ext cx="2852420" cy="124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880"/>
              </a:lnSpc>
            </a:pPr>
            <a:r>
              <a:rPr lang="ru-RU" sz="800" b="1" cap="all" spc="160">
                <a:solidFill>
                  <a:srgbClr val="8B0000"/>
                </a:solidFill>
                <a:latin typeface="Golos Text"/>
              </a:rPr>
              <a:t>Статистическая значимость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3403898" y="1924348"/>
            <a:ext cx="5384205" cy="17272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2825"/>
              </a:lnSpc>
            </a:pPr>
            <a:r>
              <a:rPr lang="ru-RU" sz="13500" b="1" spc="-539">
                <a:solidFill>
                  <a:srgbClr val="8B0000"/>
                </a:solidFill>
                <a:latin typeface="Lora"/>
              </a:rPr>
              <a:t>p&lt;0.01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2273300" y="4067473"/>
            <a:ext cx="7645400" cy="685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2650"/>
              </a:lnSpc>
            </a:pPr>
            <a:r>
              <a:rPr lang="ru-RU" sz="2200" b="1">
                <a:solidFill>
                  <a:srgbClr val="2A2622"/>
                </a:solidFill>
                <a:latin typeface="Golos Text"/>
              </a:rPr>
              <a:t>Критерий Вилкоксона: изменения показателей выгорания статистически значимы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3421658" y="4790738"/>
            <a:ext cx="5348684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560"/>
              </a:lnSpc>
            </a:pPr>
            <a:r>
              <a:rPr lang="ru-RU" sz="1300">
                <a:solidFill>
                  <a:srgbClr val="706C67"/>
                </a:solidFill>
                <a:latin typeface="Golos Text"/>
              </a:rPr>
              <a:t>Сравнение результатов до и после программы, март 2026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27000" y="647700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A29E98"/>
                </a:solidFill>
                <a:latin typeface="Golos Text"/>
              </a:rPr>
              <a:t>Расчет по данным исследования, март 2026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528961"/>
            <a:ext cx="5257800" cy="2143820"/>
          </a:xfrm>
          <a:prstGeom prst="roundRect">
            <a:avLst>
              <a:gd name="adj" fmla="val 888"/>
            </a:avLst>
          </a:prstGeom>
          <a:noFill/>
          <a:ln w="6350" cap="flat">
            <a:solidFill>
              <a:srgbClr val="D2CEC8"/>
            </a:solidFill>
          </a:ln>
        </p:spPr>
      </p:sp>
      <p:sp>
        <p:nvSpPr>
          <p:cNvPr id="4" name="card4"/>
          <p:cNvSpPr/>
          <p:nvPr/>
        </p:nvSpPr>
        <p:spPr>
          <a:xfrm>
            <a:off x="6172200" y="1528961"/>
            <a:ext cx="5257800" cy="2143820"/>
          </a:xfrm>
          <a:prstGeom prst="roundRect">
            <a:avLst>
              <a:gd name="adj" fmla="val 888"/>
            </a:avLst>
          </a:prstGeom>
          <a:noFill/>
          <a:ln w="6350" cap="flat">
            <a:solidFill>
              <a:srgbClr val="D2CEC8"/>
            </a:solidFill>
          </a:ln>
        </p:spPr>
      </p:sp>
      <p:sp>
        <p:nvSpPr>
          <p:cNvPr id="5" name="card5"/>
          <p:cNvSpPr/>
          <p:nvPr/>
        </p:nvSpPr>
        <p:spPr>
          <a:xfrm>
            <a:off x="762000" y="3825180"/>
            <a:ext cx="5257800" cy="2143820"/>
          </a:xfrm>
          <a:prstGeom prst="roundRect">
            <a:avLst>
              <a:gd name="adj" fmla="val 888"/>
            </a:avLst>
          </a:prstGeom>
          <a:noFill/>
          <a:ln w="6350" cap="flat">
            <a:solidFill>
              <a:srgbClr val="D2CEC8"/>
            </a:solidFill>
          </a:ln>
        </p:spPr>
      </p:sp>
      <p:sp>
        <p:nvSpPr>
          <p:cNvPr id="6" name="card6"/>
          <p:cNvSpPr/>
          <p:nvPr/>
        </p:nvSpPr>
        <p:spPr>
          <a:xfrm>
            <a:off x="6172200" y="3825180"/>
            <a:ext cx="5257800" cy="2143820"/>
          </a:xfrm>
          <a:prstGeom prst="roundRect">
            <a:avLst>
              <a:gd name="adj" fmla="val 888"/>
            </a:avLst>
          </a:prstGeom>
          <a:noFill/>
          <a:ln w="6350" cap="flat">
            <a:solidFill>
              <a:srgbClr val="D2CEC8"/>
            </a:solidFill>
          </a:ln>
        </p:spPr>
      </p:sp>
      <p:sp>
        <p:nvSpPr>
          <p:cNvPr id="7" name="card7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117600" y="622300"/>
            <a:ext cx="2022793" cy="124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880"/>
              </a:lnSpc>
            </a:pPr>
            <a:r>
              <a:rPr lang="ru-RU" sz="800" b="1" cap="all" spc="160">
                <a:solidFill>
                  <a:srgbClr val="8B0000"/>
                </a:solidFill>
                <a:latin typeface="Golos Text"/>
              </a:rPr>
              <a:t>Выводы по задачам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695920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31">
                <a:solidFill>
                  <a:srgbClr val="2A2622"/>
                </a:solidFill>
                <a:latin typeface="Lora"/>
              </a:rPr>
              <a:t>Итоги исследования по каждой задаче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73150" y="1814711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8B0000"/>
                </a:solidFill>
                <a:latin typeface="Golos Text"/>
              </a:rPr>
              <a:t>01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73150" y="2111891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Теоретический анализ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073150" y="2442766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Подтвердил актуальность проблемы и обосновал необходимость профилактики выгорания операторов.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483350" y="1814711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8B0000"/>
                </a:solidFill>
                <a:latin typeface="Golos Text"/>
              </a:rPr>
              <a:t>02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6483350" y="2111891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Диагностика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6483350" y="2442766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Выявила 35% операторов с высоким уровнем выгорания, что подтвердило потребность в программе.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073150" y="4110930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8B0000"/>
                </a:solidFill>
                <a:latin typeface="Golos Text"/>
              </a:rPr>
              <a:t>03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1073150" y="4408110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Программа профилактики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1073150" y="4738985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Реализована в полном объёме: 4 блока занятий с ноября 2025 по февраль 2026.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6483350" y="4110930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8B0000"/>
                </a:solidFill>
                <a:latin typeface="Golos Text"/>
              </a:rPr>
              <a:t>04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483350" y="4408110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Эффективность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6483350" y="4738985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Подтверждена статистически: значимое снижение уровня выгорания после программы.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1117600" y="1011734"/>
            <a:ext cx="2656562" cy="124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880"/>
              </a:lnSpc>
            </a:pPr>
            <a:r>
              <a:rPr lang="ru-RU" sz="800" b="1" cap="all" spc="160">
                <a:solidFill>
                  <a:srgbClr val="8B0000"/>
                </a:solidFill>
                <a:latin typeface="Golos Text"/>
              </a:rPr>
              <a:t>Практическая значимость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1206004"/>
            <a:ext cx="10693400" cy="97274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780"/>
              </a:lnSpc>
            </a:pPr>
            <a:r>
              <a:rPr lang="ru-RU" sz="3600" b="1" spc="-35">
                <a:solidFill>
                  <a:srgbClr val="2A2622"/>
                </a:solidFill>
                <a:latin typeface="Lora"/>
              </a:rPr>
              <a:t>Внедрение программы профилактики в работу организации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2826445"/>
            <a:ext cx="3225800" cy="53836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70"/>
              </a:lnSpc>
            </a:pPr>
            <a:r>
              <a:rPr lang="ru-RU" sz="1800" b="1">
                <a:solidFill>
                  <a:srgbClr val="2A2622"/>
                </a:solidFill>
                <a:latin typeface="Golos Text"/>
              </a:rPr>
              <a:t>Адаптация новых сотрудников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3517850"/>
            <a:ext cx="3225800" cy="171946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240"/>
              </a:lnSpc>
            </a:pPr>
            <a:r>
              <a:rPr lang="ru-RU" sz="1400">
                <a:solidFill>
                  <a:srgbClr val="706C67"/>
                </a:solidFill>
                <a:latin typeface="Golos Text"/>
              </a:rPr>
              <a:t>Программа профилактики включается в систему адаптации операторов, что снижает риск выгорания с первых месяцев работы и сокращает текучесть кадров.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4495800" y="2826445"/>
            <a:ext cx="3835400" cy="27559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70"/>
              </a:lnSpc>
            </a:pPr>
            <a:r>
              <a:rPr lang="ru-RU" sz="1800" b="1">
                <a:solidFill>
                  <a:srgbClr val="2A2622"/>
                </a:solidFill>
                <a:latin typeface="Golos Text"/>
              </a:rPr>
              <a:t>Регулярный мониторинг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4495800" y="3255020"/>
            <a:ext cx="3225800" cy="143500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240"/>
              </a:lnSpc>
            </a:pPr>
            <a:r>
              <a:rPr lang="ru-RU" sz="1400">
                <a:solidFill>
                  <a:srgbClr val="706C67"/>
                </a:solidFill>
                <a:latin typeface="Golos Text"/>
              </a:rPr>
              <a:t>Проведение диагностики выгорания дважды в год позволяет своевременно выявлять группы риска и корректировать профилактические мероприятия.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8229600" y="2826445"/>
            <a:ext cx="3225800" cy="53836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70"/>
              </a:lnSpc>
            </a:pPr>
            <a:r>
              <a:rPr lang="ru-RU" sz="1800" b="1">
                <a:solidFill>
                  <a:srgbClr val="2A2622"/>
                </a:solidFill>
                <a:latin typeface="Golos Text"/>
              </a:rPr>
              <a:t>Супервизия для операторов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8229600" y="3517850"/>
            <a:ext cx="3225800" cy="171946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240"/>
              </a:lnSpc>
            </a:pPr>
            <a:r>
              <a:rPr lang="ru-RU" sz="1400">
                <a:solidFill>
                  <a:srgbClr val="706C67"/>
                </a:solidFill>
                <a:latin typeface="Golos Text"/>
              </a:rPr>
              <a:t>Организация регулярных супервизорских встреч с психологом обеспечивает эмоциональную поддержку и профессиональное развитие сотрудников.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762000" y="5636081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706C67"/>
                </a:solidFill>
                <a:latin typeface="Golos Text"/>
              </a:rPr>
              <a:t>Рекомендации адресованы HR-отделу и руководству контакт-центра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4168775"/>
            <a:ext cx="3073400" cy="889000"/>
          </a:xfrm>
          <a:prstGeom prst="roundRect">
            <a:avLst>
              <a:gd name="adj" fmla="val 2142"/>
            </a:avLst>
          </a:prstGeom>
          <a:noFill/>
          <a:ln w="6350" cap="flat">
            <a:solidFill>
              <a:srgbClr val="EBD6CD"/>
            </a:solidFill>
          </a:ln>
        </p:spPr>
      </p:sp>
      <p:sp>
        <p:nvSpPr>
          <p:cNvPr id="4" name="card4"/>
          <p:cNvSpPr/>
          <p:nvPr/>
        </p:nvSpPr>
        <p:spPr>
          <a:xfrm>
            <a:off x="3987800" y="4168775"/>
            <a:ext cx="3073400" cy="889000"/>
          </a:xfrm>
          <a:prstGeom prst="roundRect">
            <a:avLst>
              <a:gd name="adj" fmla="val 2142"/>
            </a:avLst>
          </a:prstGeom>
          <a:noFill/>
          <a:ln w="6350" cap="flat">
            <a:solidFill>
              <a:srgbClr val="EBD6CD"/>
            </a:solidFill>
          </a:ln>
        </p:spPr>
      </p:sp>
      <p:sp>
        <p:nvSpPr>
          <p:cNvPr id="5" name="card5"/>
          <p:cNvSpPr/>
          <p:nvPr/>
        </p:nvSpPr>
        <p:spPr>
          <a:xfrm>
            <a:off x="7213600" y="4168775"/>
            <a:ext cx="3073400" cy="889000"/>
          </a:xfrm>
          <a:prstGeom prst="roundRect">
            <a:avLst>
              <a:gd name="adj" fmla="val 2142"/>
            </a:avLst>
          </a:prstGeom>
          <a:noFill/>
          <a:ln w="6350" cap="flat">
            <a:solidFill>
              <a:srgbClr val="EBD6CD"/>
            </a:solidFill>
          </a:ln>
        </p:spPr>
      </p:sp>
      <p:sp>
        <p:nvSpPr>
          <p:cNvPr id="6" name="card6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1800225"/>
            <a:ext cx="11303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8B0000"/>
                </a:solidFill>
                <a:latin typeface="Golos Text"/>
              </a:rPr>
              <a:t>Финал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2047875"/>
            <a:ext cx="11303000" cy="9017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7000"/>
              </a:lnSpc>
            </a:pPr>
            <a:r>
              <a:rPr lang="ru-RU" sz="7000" b="1" spc="-209">
                <a:solidFill>
                  <a:srgbClr val="2A2622"/>
                </a:solidFill>
                <a:latin typeface="Lora"/>
              </a:rPr>
              <a:t>Спасибо за внимание!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3060700"/>
            <a:ext cx="6375400" cy="5842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250"/>
              </a:lnSpc>
            </a:pPr>
            <a:r>
              <a:rPr lang="ru-RU" sz="1500">
                <a:solidFill>
                  <a:srgbClr val="706C67"/>
                </a:solidFill>
                <a:latin typeface="Golos Text"/>
              </a:rPr>
              <a:t>Готова ответить на ваши вопросы и обсудить результаты исследования.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22350" y="4403725"/>
            <a:ext cx="3177032" cy="134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60"/>
              </a:lnSpc>
            </a:pPr>
            <a:r>
              <a:rPr lang="ru-RU" sz="800" cap="all" spc="112">
                <a:solidFill>
                  <a:srgbClr val="706C67"/>
                </a:solidFill>
                <a:latin typeface="Golos Text"/>
              </a:rPr>
              <a:t>Кафедра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22350" y="4618355"/>
            <a:ext cx="306324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2A2622"/>
                </a:solidFill>
                <a:latin typeface="Golos Text"/>
              </a:rPr>
              <a:t>Психологии и педагогики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4248150" y="4403725"/>
            <a:ext cx="3177032" cy="134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60"/>
              </a:lnSpc>
            </a:pPr>
            <a:r>
              <a:rPr lang="ru-RU" sz="800" cap="all" spc="112">
                <a:solidFill>
                  <a:srgbClr val="706C67"/>
                </a:solidFill>
                <a:latin typeface="Golos Text"/>
              </a:rPr>
              <a:t>Телефон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4248150" y="4618355"/>
            <a:ext cx="306324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2A2622"/>
                </a:solidFill>
                <a:latin typeface="Golos Text"/>
              </a:rPr>
              <a:t>+7 (900) 123-45-67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7473950" y="4403725"/>
            <a:ext cx="3177032" cy="134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60"/>
              </a:lnSpc>
            </a:pPr>
            <a:r>
              <a:rPr lang="ru-RU" sz="800" cap="all" spc="112">
                <a:solidFill>
                  <a:srgbClr val="706C67"/>
                </a:solidFill>
                <a:latin typeface="Golos Text"/>
              </a:rPr>
              <a:t>Вуз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7473950" y="4618355"/>
            <a:ext cx="306324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2A2622"/>
                </a:solidFill>
                <a:latin typeface="Golos Text"/>
              </a:rPr>
              <a:t>Институт гуманитарных наук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theme/theme2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Application>Слайда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Профилактика эмоционального выгорания сотрудников контакт-центра — защита ВКР</dc:title>
  <dc:creator>Слайда</dc:creator>
</cp:coreProperties>
</file>