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  <p:sldId id="267" r:id="rId112"/>
  </p:sldIdLst>
  <p:sldSz cx="12192000" cy="6858000"/>
  <p:notesSz cx="6858000" cy="9144000"/>
  <p:embeddedFontLst>
    <p:embeddedFont>
      <p:font typeface="Golos Text"/>
      <p:regular r:id="rId200"/>
      <p:bold r:id="rId201"/>
    </p:embeddedFont>
    <p:embeddedFont>
      <p:font typeface="Lora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112" Type="http://schemas.openxmlformats.org/officeDocument/2006/relationships/slide" Target="slides/slide12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8B0000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2,8 → 4,0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2,9 → 3,2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Sheet1!$A$2:$A$3</c:f>
              <c:strCache>
                <c:ptCount val="2"/>
                <c:pt idx="0">
                  <c:v>Экспериментальный класс</c:v>
                </c:pt>
                <c:pt idx="1">
                  <c:v>Контрольный класс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3.2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2A2622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706C67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Уважаемые члены государственной аттестационной комиссии! Вашему вниманию представляется выпускная квалификационная работа на тему «Развитие смыслового чтения у младших школьников на уроках литературного чтения в третьем классе». Работа выполнена на факультете начального образования под руководством кандидата педагогических наук, доцента М. П. Ивановой.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Актуальность нашей работы подтверждается данными диагностических и проверочных работ в начальной школе. Более трети третьеклассников не справляются с заданиями на понимание текста, а с формулированием выводов по прочитанному испытывают трудности уже каждый второй ученик. Это прямое противоречие с требованиями ФГОС, который ставит перед нами задачу сформировать у детей полноценное смысловое чтение. Значит, нужны специальные методические приёмы, которые помогут системно развивать это умение на уроках литературного чтения.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Сформулируем цель работы: обосновать и проверить комплекс занятий, который развивает смысловое чтение у третьеклассников. Для её достижения мы поставили четыре задачи — от анализа учебников до оценки динамики. Первые две задачи — теоретические, они готовят почву для практической части. Третья и четвёртая — экспериментальные: апробация и проверка результата. Именно в таком порядке мы и строили исследование.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перейти к методам, зафиксируем научный аппарат. Объектом нашего исследования выступает сам процесс обучения литературному чтению в третьем классе. Предмет — это конкретные приёмы развития смыслового чтения, которые мы используем на этих уроках. И наконец, гипотеза: мы предполагаем, что разработанный нами комплекс из двенадцати занятий позволит заметно повысить уровень понимания текста у третьеклассников. Именно эту гипотезу нам предстоит проверить в ходе эксперимента.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работе я использовала комплекс методов: анализ учебно-методических комплектов, педагогический эксперимент, тестирование и количественную обработку результатов. Апробация проходила в обычной средней школе — в третьих классах. В экспериментальном классе занималось 26 ребят, в контрольном — 25. Эксперимент шёл в три этапа: в сентябре 2025 года я провела констатирующую диагностику, с октября по март — формирующий этап с разработанными занятиями, а в апреле 2026-го — контрольный срез.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проанализировали три основных учебно-методических комплекта, по которым работают в третьих классах. Сравнивали долю заданий четырёх типов: на поиск информации, на понимание, на интерпретацию и на оценку текста. Видно, что во всех трёх УМК больше всего заданий на поиск информации и буквальное понимание — это репродуктивный уровень. А вот заданий на интерпретацию, то есть на работу с подтекстом и авторским замыслом, и тем более на оценку и рефлексию — заметно меньше. Это и есть тот дефицит, который мы постарались закрыть в разработанном комплексе занятий.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основе анализа учебников я разработала собственный комплекс занятий. Он состоит из четырёх блоков, каждый из которых работает на конкретное умение смыслового чтения. Первый блок учит прогнозировать содержание ещё до чтения — по заголовку и иллюстрациям. Второй — вести диалог с текстом: задавать вопросы и находить скрытые смыслы. Третий блок — это работа со сжатием и пересказом, выделение главной мысли. И наконец, четвёртый блок — рефлексия и творческая интерпретация, когда ребёнок выражает собственное отношение к прочитанному. Всего в комплексе двенадцать занятий — по три на каждый блок.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Покажу, как конкретный приём работает на уроке. Возьмём рассказ Осеевой. Ребёнок читает первую часть и останавливается — я задаю вопрос: «Как вы думаете, что будет дальше?» Он высказывает предположение и обязательно объясняет, почему он так решил. Потом мы читаем продолжение, и ученик сверяет свою версию с авторским текстом. Так мы учим не просто пересказывать, а думать над текстом, выдвигать и проверять гипотезы.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констатирующем этапе в сентябре мы провели диагностику четырёх ключевых умений смыслового чтения в обоих классах. Результаты оказались ожидаемо невысокими: лучше всего дети справляются с поиском явной информации — здесь средний балл около 3,2. А вот с определением главной мысли и особенно с интерпретацией средств выразительности — заметно хуже, всего 2,4–2,6 балла. По пятибалльной шкале это уровень ниже среднего, то есть большинство учеников пока не достигают базовых требований. Важно, что экспериментальный и контрольный классы стартуют практически с одинаковыми показателями — разница не превышает 0,1 балла. Это даёт нам чистую базу для сравнения после формирующего этапа.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посмотрим на динамику. На констатирующем этапе классы были практически равны: 2,8 и 2,9 балла. После формирующего этапа экспериментальный класс вырос до 4,0 — это прирост 43%. Контрольный класс, где работа шла по стандартной программе, показал 3,2 балла, то есть плюс 10%. Разница в приросте более чем в четыре раза — и это прямое свидетельство эффективности нашего комплекса занятий.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Подведём итоги. Во-первых, анализ учебников подтвердил: заданий на смысловое чтение в них недостаточно, и это создаёт дефицит, который школа сама по себе не закрывает. Во-вторых, разработанный нами комплекс из двенадцати занятий как раз восполняет эти пробелы — он построен на четырёх блоках приёмов, которые покрывают все ключевые умения. В-третьих, результаты говорят сами за себя: в экспериментальном классе средний балл вырос с 2,8 до 4,0, а в контрольном почти не изменился — с 2,9 до 3,2. Это значит, что положительная динамика связана именно с нашей работой, а не с естественным развитием детей. И главное: гипотеза исследования полностью подтверждена — систематическое применение приёмов смыслового чтения действительно повышает уровень понимания текста у третьеклассников.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завершение хочу подчеркнуть практическую значимость работы. Разработанный комплекс занятий прошёл апробацию в школе и показал свою эффективность. Материалы готовы к использованию учителями начальных классов — их можно включать в рабочие программы по литературному чтению. Буду рада ответить на ваши вопросы. Спасибо за внимание!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12992120a916148b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56c3b8485ea15508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0782b3a01d6e5c57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0782b3a01d6e5c57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922777418a78720b.png"/><Relationship Id="rId4" Type="http://schemas.openxmlformats.org/officeDocument/2006/relationships/image" Target="../media/m6279b79a7b4fe210.png"/><Relationship Id="rId5" Type="http://schemas.openxmlformats.org/officeDocument/2006/relationships/image" Target="../media/mbf0f006a55b7465b.svg"/><Relationship Id="rId6" Type="http://schemas.openxmlformats.org/officeDocument/2006/relationships/image" Target="../media/m3b929e10d35a92a0.png"/><Relationship Id="rId7" Type="http://schemas.openxmlformats.org/officeDocument/2006/relationships/image" Target="../media/mbf0f006a55b7465b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26aea2a2f04a5480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0782b3a01d6e5c57.png"/><Relationship Id="rId4" Type="http://schemas.openxmlformats.org/officeDocument/2006/relationships/image" Target="../media/mafa34080cb1953c8.png"/><Relationship Id="rId5" Type="http://schemas.openxmlformats.org/officeDocument/2006/relationships/image" Target="../media/mee7e43ea91856620.svg"/><Relationship Id="rId6" Type="http://schemas.openxmlformats.org/officeDocument/2006/relationships/image" Target="../media/m5028575b21a8dfd2.png"/><Relationship Id="rId8" Type="http://schemas.openxmlformats.org/officeDocument/2006/relationships/image" Target="../media/mea2eef5b814832a5.png"/><Relationship Id="rId9" Type="http://schemas.openxmlformats.org/officeDocument/2006/relationships/image" Target="../media/m4e6b8c31087790fa.svg"/><Relationship Id="rId10" Type="http://schemas.openxmlformats.org/officeDocument/2006/relationships/image" Target="../media/m53bf652b2abaad72.png"/><Relationship Id="rId11" Type="http://schemas.openxmlformats.org/officeDocument/2006/relationships/image" Target="../media/m9ccc6878191fb255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4a06444d2e07fc53.png"/><Relationship Id="rId4" Type="http://schemas.openxmlformats.org/officeDocument/2006/relationships/image" Target="../media/m2bc674da94a62e6b.png"/><Relationship Id="rId5" Type="http://schemas.openxmlformats.org/officeDocument/2006/relationships/image" Target="../media/mbf0f006a55b7465b.svg"/><Relationship Id="rId6" Type="http://schemas.openxmlformats.org/officeDocument/2006/relationships/image" Target="../media/m907f3bfe8ab1236e.png"/><Relationship Id="rId7" Type="http://schemas.openxmlformats.org/officeDocument/2006/relationships/image" Target="../media/mbf0f006a55b7465b.sv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63c17218f00ae422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2f4df1e512ea5814.png"/><Relationship Id="rId100" Type="http://schemas.openxmlformats.org/officeDocument/2006/relationships/chart" Target="../charts/chart1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2754f124fc482025.png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m2f4df1e512ea58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155700" y="635000"/>
            <a:ext cx="3937695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A2622"/>
                </a:solidFill>
                <a:latin typeface="Golos Text"/>
              </a:rPr>
              <a:t>Факультет начального образования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07771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0000"/>
                </a:solidFill>
                <a:latin typeface="Golos Text"/>
              </a:rPr>
              <a:t>Защита ВКР · Начальное образование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357114"/>
            <a:ext cx="9423400" cy="28928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53">
                <a:solidFill>
                  <a:srgbClr val="2A2622"/>
                </a:solidFill>
                <a:latin typeface="Lora"/>
              </a:rPr>
              <a:t>Развитие смыслового чтения третьеклассников на уроках литературного чтения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319786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706C67"/>
                </a:solidFill>
                <a:latin typeface="Golos Text"/>
              </a:rPr>
              <a:t>Методическое исследование: анализ учебно-методических комплектов, разработка и апробация комплекса занятий, формирующего навыки смыслового чтения у третьеклассников.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695950"/>
            <a:ext cx="183540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Автор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5892800"/>
            <a:ext cx="145415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Екатерина Ильина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597150" y="5695950"/>
            <a:ext cx="4367113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Роль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2597150" y="5892800"/>
            <a:ext cx="3757513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Студентка факультета начального образования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735663" y="5695950"/>
            <a:ext cx="5329337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Аудитория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735663" y="5892800"/>
            <a:ext cx="4719737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Научный руководитель: к. п. н., доцент М. П. Иванова ·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899370"/>
            <a:ext cx="3420467" cy="1981200"/>
          </a:xfrm>
          <a:prstGeom prst="roundRect">
            <a:avLst>
              <a:gd name="adj" fmla="val 96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4385667" y="2899370"/>
            <a:ext cx="3420566" cy="1981200"/>
          </a:xfrm>
          <a:prstGeom prst="roundRect">
            <a:avLst>
              <a:gd name="adj" fmla="val 96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5" name="card5"/>
          <p:cNvSpPr/>
          <p:nvPr/>
        </p:nvSpPr>
        <p:spPr>
          <a:xfrm>
            <a:off x="8009434" y="2899370"/>
            <a:ext cx="3420566" cy="1981200"/>
          </a:xfrm>
          <a:prstGeom prst="roundRect">
            <a:avLst>
              <a:gd name="adj" fmla="val 961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1380530"/>
            <a:ext cx="2885281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Актуальность исследования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638300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Младшие школьники не справляются с заданиями на понимание текста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7750" y="3121620"/>
            <a:ext cx="34839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34%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3896320"/>
            <a:ext cx="341876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Понимание текста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4201120"/>
            <a:ext cx="2874367" cy="381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не справляются с заданиями на понимание прочитанного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71417" y="3121620"/>
            <a:ext cx="34840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41%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71417" y="3896320"/>
            <a:ext cx="34188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Поиск информации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1417" y="4201120"/>
            <a:ext cx="2874466" cy="381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испытывают трудности с поиском информации в тексте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95184" y="3121620"/>
            <a:ext cx="34840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52%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95184" y="3896320"/>
            <a:ext cx="34188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Формулирование выводов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95184" y="4201120"/>
            <a:ext cx="2874466" cy="381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не могут сформулировать выводы по прочитанному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5071070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Противоречие между требованиями ФГОС и реальным уровнем смыслового чтения третьеклассников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Данные проверочных и диагностических работ, 2025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3454400" cy="2616994"/>
          </a:xfrm>
          <a:prstGeom prst="roundRect">
            <a:avLst>
              <a:gd name="adj" fmla="val 727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4368800" y="1528961"/>
            <a:ext cx="3454400" cy="2616994"/>
          </a:xfrm>
          <a:prstGeom prst="roundRect">
            <a:avLst>
              <a:gd name="adj" fmla="val 727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1528961"/>
            <a:ext cx="3454400" cy="2616994"/>
          </a:xfrm>
          <a:prstGeom prst="roundRect">
            <a:avLst>
              <a:gd name="adj" fmla="val 727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4298355"/>
            <a:ext cx="3454400" cy="2144713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7" name="card7"/>
          <p:cNvSpPr/>
          <p:nvPr/>
        </p:nvSpPr>
        <p:spPr>
          <a:xfrm>
            <a:off x="4368800" y="4298355"/>
            <a:ext cx="3454400" cy="2144713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622300"/>
            <a:ext cx="1501656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Исследование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Цель и задачи исследования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181471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01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11189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Цель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3150" y="2442766"/>
            <a:ext cx="2857500" cy="1429544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Теоретически обосновать и экспериментально проверить комплекс занятий, развивающий смысловое чтение у третьеклассников на уроках литературного чтения.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9950" y="181471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79950" y="211189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1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79950" y="2442766"/>
            <a:ext cx="28575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Проанализировать УМК по литературному чтению для 3 класса на предмет заданий на смысловое чтение.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6750" y="1814711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03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6750" y="2111891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2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86750" y="2442766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Разработать комплекс занятий с приёмами смыслового чтения для третьеклассников.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73150" y="4584105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04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73150" y="4881285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3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73150" y="5212159"/>
            <a:ext cx="28575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Апробировать разработанный комплекс в экспериментальном классе в ходе педагогической практики.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79950" y="4584105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05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79950" y="4881285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Задача 4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679950" y="5212159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Оценить динамику уровня смыслового чтения по итогам контрольного этапа.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28961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25180"/>
            <a:ext cx="5257800" cy="2143820"/>
          </a:xfrm>
          <a:prstGeom prst="roundRect">
            <a:avLst>
              <a:gd name="adj" fmla="val 88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22300"/>
            <a:ext cx="1785263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Научный аппарат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Объект, предмет и гипотеза исследования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Объект исследования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Процесс обучения литературному чтению в 3 классе начальной школы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Предмет исследования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44276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Приёмы развития смыслового чтения на уроках литературного чтения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110930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B0000"/>
                </a:solidFill>
                <a:latin typeface="Golos Text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408110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Гипотеза исследования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73898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Применение разработанного комплекса из 12 занятий повысит уровень понимания текста у третьеклассников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55974"/>
            <a:ext cx="3183434" cy="2792413"/>
          </a:xfrm>
          <a:prstGeom prst="roundRect">
            <a:avLst>
              <a:gd name="adj" fmla="val 682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504234" y="2555974"/>
            <a:ext cx="3183533" cy="2792413"/>
          </a:xfrm>
          <a:prstGeom prst="roundRect">
            <a:avLst>
              <a:gd name="adj" fmla="val 682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246566" y="2555974"/>
            <a:ext cx="3183434" cy="2792413"/>
          </a:xfrm>
          <a:prstGeom prst="roundRect">
            <a:avLst>
              <a:gd name="adj" fmla="val 682"/>
            </a:avLst>
          </a:prstGeom>
          <a:solidFill>
            <a:srgbClr val="2A2622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97834" y="3844230"/>
            <a:ext cx="254000" cy="2159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40166" y="3844230"/>
            <a:ext cx="254000" cy="2159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1117600" y="1496913"/>
            <a:ext cx="2926001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Методы и база исследования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570534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Методы исследования и база апробации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66800" y="2797274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1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3723739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Методы исследования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4073029"/>
            <a:ext cx="2599234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Анализ УМК, педагогический эксперимент, тестирование, количественная обработка данных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809034" y="2797274"/>
            <a:ext cx="3208933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809034" y="3723739"/>
            <a:ext cx="3088719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База апробации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809034" y="4073029"/>
            <a:ext cx="2599333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Средняя школа: 3 «А» — 26 учеников (экспериментальный класс), 3 «Б» — 25 учеников (контрольный класс)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551366" y="2797274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3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551366" y="3723739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6F3EC"/>
                </a:solidFill>
                <a:latin typeface="Golos Text"/>
              </a:rPr>
              <a:t>Этапы эксперимента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551366" y="4073029"/>
            <a:ext cx="2599234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Golos Text"/>
              </a:rPr>
              <a:t>Констатирующий — сентябрь 2025; формирующий — октябрь 2025 – март 2026; контрольный — апрель 2026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345035"/>
            <a:ext cx="10668000" cy="3073400"/>
          </a:xfrm>
          <a:prstGeom prst="roundRect">
            <a:avLst>
              <a:gd name="adj" fmla="val 619"/>
            </a:avLst>
          </a:prstGeom>
          <a:noFill/>
          <a:ln w="12700" cap="flat">
            <a:solidFill>
              <a:srgbClr val="EBD6CD"/>
            </a:solidFill>
          </a:ln>
        </p:spPr>
      </p:sp>
      <p:sp>
        <p:nvSpPr>
          <p:cNvPr id="4" name="card4"/>
          <p:cNvSpPr/>
          <p:nvPr/>
        </p:nvSpPr>
        <p:spPr>
          <a:xfrm>
            <a:off x="4476452" y="2357735"/>
            <a:ext cx="2313583" cy="812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476452" y="3170535"/>
            <a:ext cx="2313583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476452" y="3729335"/>
            <a:ext cx="2313583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476452" y="4288135"/>
            <a:ext cx="2313583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4476452" y="4846935"/>
            <a:ext cx="2313583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880765"/>
            <a:ext cx="125222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Анализ УМК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10678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Сравнительный анализ УМК по литературному чтению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2643485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Тип заданий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473694" y="264348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8B0000"/>
                </a:solidFill>
                <a:latin typeface="Lora"/>
              </a:rPr>
              <a:t>«Школа России»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787277" y="264348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«Перспектива»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281418" y="2522835"/>
            <a:ext cx="1958082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«Начальная школа XXI века»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3335635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Поиск информации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473694" y="33356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38%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87277" y="33356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35%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100850" y="3335635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40%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965200" y="3894435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Понимание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4473694" y="38944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32%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787277" y="38944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30%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100850" y="3894435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28%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65200" y="4453235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Интерпретация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473694" y="44532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18%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6787277" y="44532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22%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100850" y="4453235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20%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965200" y="5012035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Оценка и рефлексия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4473694" y="50120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12%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6787277" y="5012035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13%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9100850" y="5012035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12%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762000" y="5570835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Во всех УМК преобладают репродуктивные задания, недостаточно работы с подтекстом и рефлексией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Контент-анализ УМК, 2025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30202"/>
            <a:ext cx="5257800" cy="1943199"/>
          </a:xfrm>
          <a:prstGeom prst="roundRect">
            <a:avLst>
              <a:gd name="adj" fmla="val 98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1022350" y="2177852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930202"/>
            <a:ext cx="5257800" cy="1943199"/>
          </a:xfrm>
          <a:prstGeom prst="roundRect">
            <a:avLst>
              <a:gd name="adj" fmla="val 98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6432550" y="2177852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4025801"/>
            <a:ext cx="5257800" cy="1943199"/>
          </a:xfrm>
          <a:prstGeom prst="roundRect">
            <a:avLst>
              <a:gd name="adj" fmla="val 98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8" name="card8"/>
          <p:cNvSpPr/>
          <p:nvPr/>
        </p:nvSpPr>
        <p:spPr>
          <a:xfrm>
            <a:off x="1022350" y="42734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172200" y="4025801"/>
            <a:ext cx="5257800" cy="1943199"/>
          </a:xfrm>
          <a:prstGeom prst="roundRect">
            <a:avLst>
              <a:gd name="adj" fmla="val 980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10" name="card10"/>
          <p:cNvSpPr/>
          <p:nvPr/>
        </p:nvSpPr>
        <p:spPr>
          <a:xfrm>
            <a:off x="6432550" y="42734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3950" y="2279452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34150" y="2279452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23950" y="4375051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34150" y="4375051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1117600" y="622300"/>
            <a:ext cx="214126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Авторский комплекс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695920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Комплекс занятий: 4 блока приёмов смыслового чтения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22350" y="2722682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Прогнозирование и заголовок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22350" y="2990652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Предвосхищение содержания по заголовку, иллюстрациям и ключевым словам перед чтением.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32550" y="2722682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Диалог с текстом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32550" y="2990652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Постановка вопросов по ходу чтения, поиск ответов, выявление скрытых смыслов и авторской позиции.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22350" y="481828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Сжатие и пересказ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22350" y="5086251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Выделение главной мысли, составление плана, краткий и подробный пересказ прочитанного.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32550" y="481828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Рефлексия и интерпретация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32550" y="5086251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Осмысление прочитанного, творческие задания, выражение собственного отношения к тексту.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769890"/>
            <a:ext cx="3183434" cy="2791222"/>
          </a:xfrm>
          <a:prstGeom prst="roundRect">
            <a:avLst>
              <a:gd name="adj" fmla="val 682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504234" y="2769890"/>
            <a:ext cx="3183533" cy="2791222"/>
          </a:xfrm>
          <a:prstGeom prst="roundRect">
            <a:avLst>
              <a:gd name="adj" fmla="val 682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246566" y="2769890"/>
            <a:ext cx="3183434" cy="2791222"/>
          </a:xfrm>
          <a:prstGeom prst="roundRect">
            <a:avLst>
              <a:gd name="adj" fmla="val 682"/>
            </a:avLst>
          </a:prstGeom>
          <a:solidFill>
            <a:srgbClr val="2A2622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97834" y="4057551"/>
            <a:ext cx="254000" cy="2159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40166" y="4057551"/>
            <a:ext cx="254000" cy="2159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1117600" y="1284188"/>
            <a:ext cx="1673106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Фрагмент урока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357809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Приём «Чтение с остановками» на примере рассказа В. Осеевой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66800" y="3011190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1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3937655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Читаем часть текста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4286945"/>
            <a:ext cx="2599234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Ученик читает отрывок рассказа и останавливается на отмеченном месте.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809034" y="3011190"/>
            <a:ext cx="3208933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809034" y="3938290"/>
            <a:ext cx="2599333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Прогнозируем продолжение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809034" y="4521895"/>
            <a:ext cx="2599333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Ученик предполагает, что произойдёт дальше, и объясняет, почему он так думает.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551366" y="3011190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8B0000"/>
                </a:solidFill>
                <a:latin typeface="Lora"/>
              </a:rPr>
              <a:t>3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551366" y="3938290"/>
            <a:ext cx="2599234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F6F3EC"/>
                </a:solidFill>
                <a:latin typeface="Golos Text"/>
              </a:rPr>
              <a:t>Сверяем с авторским текстом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551366" y="4521895"/>
            <a:ext cx="2599234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Golos Text"/>
              </a:rPr>
              <a:t>После чтения ученик сравнивает своё предположение с текстом автора и делает вывод.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329160"/>
            <a:ext cx="10668000" cy="3302000"/>
          </a:xfrm>
          <a:prstGeom prst="roundRect">
            <a:avLst>
              <a:gd name="adj" fmla="val 576"/>
            </a:avLst>
          </a:prstGeom>
          <a:noFill/>
          <a:ln w="12700" cap="flat">
            <a:solidFill>
              <a:srgbClr val="EBD6CD"/>
            </a:solidFill>
          </a:ln>
        </p:spPr>
      </p:sp>
      <p:sp>
        <p:nvSpPr>
          <p:cNvPr id="4" name="card4"/>
          <p:cNvSpPr/>
          <p:nvPr/>
        </p:nvSpPr>
        <p:spPr>
          <a:xfrm>
            <a:off x="5504656" y="2341860"/>
            <a:ext cx="2956322" cy="812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504656" y="3154660"/>
            <a:ext cx="2956322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5504656" y="3713460"/>
            <a:ext cx="2956322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504656" y="4272260"/>
            <a:ext cx="2956322" cy="5588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5504656" y="4831060"/>
            <a:ext cx="2956322" cy="787400"/>
          </a:xfrm>
          <a:prstGeom prst="rect">
            <a:avLst/>
          </a:prstGeom>
          <a:solidFill>
            <a:srgbClr val="EBD6CD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864890"/>
            <a:ext cx="362991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Констатирующий этап · сентябрь 2025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090910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Средний балл по умениям смыслового чтения (из 5)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262761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Умение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682456" y="2506960"/>
            <a:ext cx="2600722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8B0000"/>
                </a:solidFill>
                <a:latin typeface="Lora"/>
              </a:rPr>
              <a:t>Экспериментальный класс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393946" y="262761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Контрольный класс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5200" y="331976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Находить явную информацию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5437624" y="33197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3,2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393946" y="33197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3,3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65200" y="387856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Делать выводы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5437624" y="38785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2,8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393946" y="38785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2,9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65200" y="4437360"/>
            <a:ext cx="498395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Определять главную мысль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437624" y="44373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2,6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8393946" y="44373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2,7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65200" y="4996160"/>
            <a:ext cx="4374356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Интерпретировать средства выразительности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5437624" y="51104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2,4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8393946" y="5110460"/>
            <a:ext cx="3090386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2,5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762000" y="5782925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Средний балл 2,4–3,3 — уровень ниже среднего, пробелы во всех умениях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Диагностика автора, сентябрь 2025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4" name="chart4"/>
          <p:cNvGraphicFramePr/>
          <p:nvPr/>
        </p:nvGraphicFramePr>
        <p:xfrm>
          <a:off x="762000" y="3557191"/>
          <a:ext cx="10668000" cy="106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5" name="text5"/>
          <p:cNvSpPr>
            <a:spLocks noChangeArrowheads="1"/>
          </p:cNvSpPr>
          <p:nvPr/>
        </p:nvSpPr>
        <p:spPr>
          <a:xfrm>
            <a:off x="762000" y="1675110"/>
            <a:ext cx="10693400" cy="15328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Динамика среднего балла: экспериментальный и контрольный классы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492815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Прирост в экспериментальном классе — +43%, в контрольном — +10%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Данные апробации: констатирующий этап — сентябрь 2025, контрольный — апрель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2130565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3060046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3989528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4919009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8B0000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381397"/>
            <a:ext cx="228985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0000"/>
                </a:solidFill>
                <a:latin typeface="Golos Text"/>
              </a:rPr>
              <a:t>Выводы исследования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75667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Гипотеза подтверждена: комплекс занятий работает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2052042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Дефицит заданий в УМК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Анализ трёх учебно-методических комплектов показал недостаточное количество заданий на смысловое чтение.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2981523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Комплекс восполняет пробелы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Разработанный комплекс из 12 занятий целенаправленно развивает все проверяемые умения.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9500" y="3911005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Рост в экспериментальном классе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Средний балл вырос с 2,8 до 4,0, в контрольном классе изменился незначительно — с 2,9 до 3,2.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9500" y="4840486"/>
            <a:ext cx="9232900" cy="10259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Гипотеза подтверждена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Систематическое применение приёмов смыслового чтения повышает уровень понимания текста у третьеклассников.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626006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Экспериментальный класс: 2,8 → 4,0; контрольный: 2,9 → 3,2.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4168775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EBD6CD"/>
            </a:solidFill>
          </a:ln>
        </p:spPr>
      </p:sp>
      <p:sp>
        <p:nvSpPr>
          <p:cNvPr id="4" name="card4"/>
          <p:cNvSpPr/>
          <p:nvPr/>
        </p:nvSpPr>
        <p:spPr>
          <a:xfrm>
            <a:off x="3987800" y="4168775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EBD6CD"/>
            </a:solidFill>
          </a:ln>
        </p:spPr>
      </p:sp>
      <p:sp>
        <p:nvSpPr>
          <p:cNvPr id="5" name="card5"/>
          <p:cNvSpPr/>
          <p:nvPr/>
        </p:nvSpPr>
        <p:spPr>
          <a:xfrm>
            <a:off x="7213600" y="4168775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EBD6CD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800225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0000"/>
                </a:solidFill>
                <a:latin typeface="Golos Text"/>
              </a:rPr>
              <a:t>Практическая значимость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047875"/>
            <a:ext cx="11303000" cy="901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000"/>
              </a:lnSpc>
            </a:pPr>
            <a:r>
              <a:rPr lang="ru-RU" sz="7000" b="1" spc="-209">
                <a:solidFill>
                  <a:srgbClr val="2A2622"/>
                </a:solidFill>
                <a:latin typeface="Lora"/>
              </a:rPr>
              <a:t>Спасибо за внимание!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3060700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706C67"/>
                </a:solidFill>
                <a:latin typeface="Golos Text"/>
              </a:rPr>
              <a:t>Комплекс занятий апробирован в школе и готов к использованию учителями начальных классов и включению в рабочие программы.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22350" y="440372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Автор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22350" y="4618355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Екатерина Ильина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248150" y="440372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Email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248150" y="4618355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ilina.ekaterina@example.ru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473950" y="440372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Телефон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473950" y="4618355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+7 (900) 123-45-67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Защита ВКР: развитие смыслового чтения третьеклассников</dc:title>
  <dc:creator>Слайда</dc:creator>
</cp:coreProperties>
</file>